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311" r:id="rId6"/>
    <p:sldId id="259" r:id="rId7"/>
    <p:sldId id="260" r:id="rId8"/>
    <p:sldId id="261" r:id="rId9"/>
    <p:sldId id="263" r:id="rId10"/>
    <p:sldId id="264" r:id="rId11"/>
    <p:sldId id="265" r:id="rId12"/>
    <p:sldId id="266" r:id="rId13"/>
    <p:sldId id="267" r:id="rId14"/>
    <p:sldId id="268" r:id="rId15"/>
    <p:sldId id="269" r:id="rId16"/>
    <p:sldId id="270"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6" r:id="rId30"/>
    <p:sldId id="285" r:id="rId31"/>
    <p:sldId id="287" r:id="rId32"/>
    <p:sldId id="288" r:id="rId33"/>
    <p:sldId id="289" r:id="rId34"/>
    <p:sldId id="290" r:id="rId35"/>
    <p:sldId id="338" r:id="rId36"/>
    <p:sldId id="343" r:id="rId37"/>
    <p:sldId id="344"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9" r:id="rId56"/>
    <p:sldId id="310" r:id="rId57"/>
    <p:sldId id="308" r:id="rId58"/>
    <p:sldId id="312" r:id="rId59"/>
    <p:sldId id="313" r:id="rId60"/>
    <p:sldId id="314" r:id="rId61"/>
    <p:sldId id="340" r:id="rId62"/>
    <p:sldId id="341" r:id="rId63"/>
    <p:sldId id="342" r:id="rId64"/>
    <p:sldId id="315" r:id="rId65"/>
    <p:sldId id="316" r:id="rId66"/>
    <p:sldId id="317" r:id="rId67"/>
    <p:sldId id="318" r:id="rId68"/>
    <p:sldId id="319" r:id="rId69"/>
    <p:sldId id="320" r:id="rId70"/>
    <p:sldId id="321" r:id="rId71"/>
    <p:sldId id="322" r:id="rId72"/>
    <p:sldId id="323" r:id="rId73"/>
    <p:sldId id="324" r:id="rId74"/>
    <p:sldId id="325" r:id="rId75"/>
    <p:sldId id="326" r:id="rId76"/>
    <p:sldId id="327" r:id="rId77"/>
    <p:sldId id="328" r:id="rId78"/>
    <p:sldId id="329" r:id="rId79"/>
    <p:sldId id="330" r:id="rId80"/>
    <p:sldId id="331" r:id="rId81"/>
    <p:sldId id="332" r:id="rId82"/>
    <p:sldId id="333" r:id="rId83"/>
    <p:sldId id="334" r:id="rId84"/>
    <p:sldId id="335" r:id="rId85"/>
    <p:sldId id="336" r:id="rId86"/>
    <p:sldId id="337" r:id="rId8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4216ECB-F106-4B4E-B2B9-FEFFD86DDF18}" type="datetimeFigureOut">
              <a:rPr lang="fr-FR" smtClean="0"/>
              <a:t>19/05/2017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1701001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4216ECB-F106-4B4E-B2B9-FEFFD86DDF18}" type="datetimeFigureOut">
              <a:rPr lang="fr-FR" smtClean="0"/>
              <a:t>19/05/2017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684656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4216ECB-F106-4B4E-B2B9-FEFFD86DDF18}" type="datetimeFigureOut">
              <a:rPr lang="fr-FR" smtClean="0"/>
              <a:t>19/05/2017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1053900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4216ECB-F106-4B4E-B2B9-FEFFD86DDF18}" type="datetimeFigureOut">
              <a:rPr lang="fr-FR" smtClean="0"/>
              <a:t>19/05/2017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2947901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4216ECB-F106-4B4E-B2B9-FEFFD86DDF18}" type="datetimeFigureOut">
              <a:rPr lang="fr-FR" smtClean="0"/>
              <a:t>19/05/2017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2992756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4216ECB-F106-4B4E-B2B9-FEFFD86DDF18}" type="datetimeFigureOut">
              <a:rPr lang="fr-FR" smtClean="0"/>
              <a:t>19/05/2017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3969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4216ECB-F106-4B4E-B2B9-FEFFD86DDF18}" type="datetimeFigureOut">
              <a:rPr lang="fr-FR" smtClean="0"/>
              <a:t>19/05/2017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3132650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4216ECB-F106-4B4E-B2B9-FEFFD86DDF18}" type="datetimeFigureOut">
              <a:rPr lang="fr-FR" smtClean="0"/>
              <a:t>19/05/2017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2648999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4216ECB-F106-4B4E-B2B9-FEFFD86DDF18}" type="datetimeFigureOut">
              <a:rPr lang="fr-FR" smtClean="0"/>
              <a:t>19/05/2017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589339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4216ECB-F106-4B4E-B2B9-FEFFD86DDF18}" type="datetimeFigureOut">
              <a:rPr lang="fr-FR" smtClean="0"/>
              <a:t>19/05/2017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1571110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4216ECB-F106-4B4E-B2B9-FEFFD86DDF18}" type="datetimeFigureOut">
              <a:rPr lang="fr-FR" smtClean="0"/>
              <a:t>19/05/2017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807504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216ECB-F106-4B4E-B2B9-FEFFD86DDF18}" type="datetimeFigureOut">
              <a:rPr lang="fr-FR" smtClean="0"/>
              <a:t>19/05/2017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839628-53B8-46E3-A46E-0962E43FFA3C}" type="slidenum">
              <a:rPr lang="fr-FR" smtClean="0"/>
              <a:t>‹N°›</a:t>
            </a:fld>
            <a:endParaRPr lang="fr-FR"/>
          </a:p>
        </p:txBody>
      </p:sp>
    </p:spTree>
    <p:extLst>
      <p:ext uri="{BB962C8B-B14F-4D97-AF65-F5344CB8AC3E}">
        <p14:creationId xmlns:p14="http://schemas.microsoft.com/office/powerpoint/2010/main" val="1876734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050&amp;idArticle=LEGIARTI000006900818&amp;dateTexte=&amp;categorieLien=cid" TargetMode="External"/><Relationship Id="rId2" Type="http://schemas.openxmlformats.org/officeDocument/2006/relationships/hyperlink" Target="https://www.legifrance.gouv.fr/affichTexteArticle.do;jsessionid=300E11F61C3B977BFFE6D11E7CF89606.tpdila19v_2?cidTexte=JORFTEXT000032983213&amp;idArticle=LEGIARTI000033000998&amp;dateTexte=20170323&amp;categorieLien=id#LEGIARTI000033000998" TargetMode="External"/><Relationship Id="rId1" Type="http://schemas.openxmlformats.org/officeDocument/2006/relationships/slideLayout" Target="../slideLayouts/slideLayout2.xml"/><Relationship Id="rId4" Type="http://schemas.openxmlformats.org/officeDocument/2006/relationships/hyperlink" Target="https://www.legifrance.gouv.fr/affichCodeArticle.do?cidTexte=LEGITEXT000006072050&amp;idArticle=LEGIARTI000006900824&amp;dateTexte=&amp;categorieLien=cid"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www.dalloz.fr/documentation/Document?id=RECUEIL/CONCL/1992/0029&amp;ctxt=0_YSR0MT1wcmV1dmUgbGljZW5jaWVtZW50wqd4JHNmPXBhZ2UtcmVjaGVyY2hl&amp;nrf=0_UmVjaGVyY2hlfExpc3Rl&amp;FromId=ENCY_TRAV_RUB000033"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smtClean="0">
                <a:solidFill>
                  <a:srgbClr val="C00000"/>
                </a:solidFill>
              </a:rPr>
              <a:t>Formation </a:t>
            </a:r>
            <a:br>
              <a:rPr lang="fr-FR" b="1" dirty="0" smtClean="0">
                <a:solidFill>
                  <a:srgbClr val="C00000"/>
                </a:solidFill>
              </a:rPr>
            </a:br>
            <a:r>
              <a:rPr lang="fr-FR" b="1" dirty="0" smtClean="0">
                <a:solidFill>
                  <a:srgbClr val="C00000"/>
                </a:solidFill>
              </a:rPr>
              <a:t>des </a:t>
            </a:r>
            <a:r>
              <a:rPr lang="fr-FR" b="1" dirty="0" smtClean="0">
                <a:solidFill>
                  <a:srgbClr val="C00000"/>
                </a:solidFill>
              </a:rPr>
              <a:t>22 </a:t>
            </a:r>
            <a:r>
              <a:rPr lang="fr-FR" b="1" dirty="0" smtClean="0">
                <a:solidFill>
                  <a:srgbClr val="C00000"/>
                </a:solidFill>
              </a:rPr>
              <a:t>&amp; </a:t>
            </a:r>
            <a:r>
              <a:rPr lang="fr-FR" b="1" dirty="0" smtClean="0">
                <a:solidFill>
                  <a:srgbClr val="C00000"/>
                </a:solidFill>
              </a:rPr>
              <a:t>23 </a:t>
            </a:r>
            <a:r>
              <a:rPr lang="fr-FR" b="1" dirty="0" smtClean="0">
                <a:solidFill>
                  <a:srgbClr val="C00000"/>
                </a:solidFill>
              </a:rPr>
              <a:t>mai 2017</a:t>
            </a:r>
            <a:endParaRPr lang="fr-FR" b="1" dirty="0">
              <a:solidFill>
                <a:srgbClr val="C00000"/>
              </a:solidFill>
            </a:endParaRPr>
          </a:p>
        </p:txBody>
      </p:sp>
      <p:sp>
        <p:nvSpPr>
          <p:cNvPr id="3" name="Sous-titre 2"/>
          <p:cNvSpPr>
            <a:spLocks noGrp="1"/>
          </p:cNvSpPr>
          <p:nvPr>
            <p:ph type="subTitle" idx="1"/>
          </p:nvPr>
        </p:nvSpPr>
        <p:spPr/>
        <p:txBody>
          <a:bodyPr/>
          <a:lstStyle/>
          <a:p>
            <a:r>
              <a:rPr lang="fr-FR" dirty="0" smtClean="0"/>
              <a:t>St Germain au Mont d’Or</a:t>
            </a:r>
            <a:endParaRPr lang="fr-FR" dirty="0"/>
          </a:p>
        </p:txBody>
      </p:sp>
    </p:spTree>
    <p:extLst>
      <p:ext uri="{BB962C8B-B14F-4D97-AF65-F5344CB8AC3E}">
        <p14:creationId xmlns:p14="http://schemas.microsoft.com/office/powerpoint/2010/main" val="31064910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i="0" u="none" strike="noStrike" baseline="0" dirty="0" smtClean="0"/>
              <a:t>CHARGE DE LA PREUVE INCOMBANT AU DEMANDEUR</a:t>
            </a:r>
            <a:endParaRPr lang="fr-FR" dirty="0">
              <a:solidFill>
                <a:srgbClr val="FF0000"/>
              </a:solidFill>
            </a:endParaRPr>
          </a:p>
        </p:txBody>
      </p:sp>
      <p:sp>
        <p:nvSpPr>
          <p:cNvPr id="3" name="Espace réservé du contenu 2"/>
          <p:cNvSpPr>
            <a:spLocks noGrp="1"/>
          </p:cNvSpPr>
          <p:nvPr>
            <p:ph idx="1"/>
          </p:nvPr>
        </p:nvSpPr>
        <p:spPr/>
        <p:txBody>
          <a:bodyPr>
            <a:normAutofit fontScale="85000" lnSpcReduction="20000"/>
          </a:bodyPr>
          <a:lstStyle/>
          <a:p>
            <a:r>
              <a:rPr lang="fr-FR" b="1" dirty="0">
                <a:solidFill>
                  <a:srgbClr val="C00000"/>
                </a:solidFill>
              </a:rPr>
              <a:t>La preuve de l’existence d’un usage incombe à celui qui l’invoque</a:t>
            </a:r>
            <a:endParaRPr lang="fr-FR" dirty="0">
              <a:solidFill>
                <a:srgbClr val="C00000"/>
              </a:solidFill>
            </a:endParaRPr>
          </a:p>
          <a:p>
            <a:endParaRPr lang="fr-FR" dirty="0"/>
          </a:p>
          <a:p>
            <a:r>
              <a:rPr lang="fr-FR" sz="3000" dirty="0" smtClean="0">
                <a:solidFill>
                  <a:schemeClr val="tx2">
                    <a:lumMod val="75000"/>
                  </a:schemeClr>
                </a:solidFill>
              </a:rPr>
              <a:t>Le </a:t>
            </a:r>
            <a:r>
              <a:rPr lang="fr-FR" sz="3000" dirty="0">
                <a:solidFill>
                  <a:schemeClr val="tx2">
                    <a:lumMod val="75000"/>
                  </a:schemeClr>
                </a:solidFill>
              </a:rPr>
              <a:t>Conseil de Prud'hommes n’à pas à rechercher l'existence d'un usage qu'il appartient au demandeur d'invoquer et d'établir (</a:t>
            </a:r>
            <a:r>
              <a:rPr lang="fr-FR" sz="3000" dirty="0" err="1">
                <a:solidFill>
                  <a:schemeClr val="tx2">
                    <a:lumMod val="75000"/>
                  </a:schemeClr>
                </a:solidFill>
              </a:rPr>
              <a:t>Cass.Soc</a:t>
            </a:r>
            <a:r>
              <a:rPr lang="fr-FR" sz="3000" dirty="0">
                <a:solidFill>
                  <a:schemeClr val="tx2">
                    <a:lumMod val="75000"/>
                  </a:schemeClr>
                </a:solidFill>
              </a:rPr>
              <a:t>. 25/01/89 - </a:t>
            </a:r>
            <a:r>
              <a:rPr lang="fr-FR" sz="3000" dirty="0" err="1">
                <a:solidFill>
                  <a:schemeClr val="tx2">
                    <a:lumMod val="75000"/>
                  </a:schemeClr>
                </a:solidFill>
              </a:rPr>
              <a:t>Cah.Prud’homaux</a:t>
            </a:r>
            <a:r>
              <a:rPr lang="fr-FR" sz="3000" dirty="0">
                <a:solidFill>
                  <a:schemeClr val="tx2">
                    <a:lumMod val="75000"/>
                  </a:schemeClr>
                </a:solidFill>
              </a:rPr>
              <a:t> n̊4 - 1991 p.55</a:t>
            </a:r>
            <a:r>
              <a:rPr lang="fr-FR" sz="3000" dirty="0" smtClean="0">
                <a:solidFill>
                  <a:schemeClr val="tx2">
                    <a:lumMod val="75000"/>
                  </a:schemeClr>
                </a:solidFill>
              </a:rPr>
              <a:t>).</a:t>
            </a:r>
          </a:p>
          <a:p>
            <a:endParaRPr lang="fr-FR" sz="3000" dirty="0" smtClean="0"/>
          </a:p>
          <a:p>
            <a:r>
              <a:rPr lang="fr-FR" sz="3000" dirty="0">
                <a:solidFill>
                  <a:schemeClr val="accent3">
                    <a:lumMod val="50000"/>
                  </a:schemeClr>
                </a:solidFill>
              </a:rPr>
              <a:t>C'est au salarié invoquant l'existence d'un usage qu'incombe d'apporter la preuve de l'existence de cet usage. (</a:t>
            </a:r>
            <a:r>
              <a:rPr lang="fr-FR" sz="3000" dirty="0" err="1">
                <a:solidFill>
                  <a:schemeClr val="accent3">
                    <a:lumMod val="50000"/>
                  </a:schemeClr>
                </a:solidFill>
              </a:rPr>
              <a:t>Cass.Soc</a:t>
            </a:r>
            <a:r>
              <a:rPr lang="fr-FR" sz="3000" dirty="0">
                <a:solidFill>
                  <a:schemeClr val="accent3">
                    <a:lumMod val="50000"/>
                  </a:schemeClr>
                </a:solidFill>
              </a:rPr>
              <a:t>. 03/05/89 - </a:t>
            </a:r>
            <a:r>
              <a:rPr lang="fr-FR" sz="3000" dirty="0" err="1">
                <a:solidFill>
                  <a:schemeClr val="accent3">
                    <a:lumMod val="50000"/>
                  </a:schemeClr>
                </a:solidFill>
              </a:rPr>
              <a:t>Cah.Prud’homaux</a:t>
            </a:r>
            <a:r>
              <a:rPr lang="fr-FR" sz="3000" dirty="0">
                <a:solidFill>
                  <a:schemeClr val="accent3">
                    <a:lumMod val="50000"/>
                  </a:schemeClr>
                </a:solidFill>
              </a:rPr>
              <a:t> n̊4 - 1991 p.51).</a:t>
            </a:r>
          </a:p>
          <a:p>
            <a:endParaRPr lang="fr-FR" dirty="0"/>
          </a:p>
        </p:txBody>
      </p:sp>
    </p:spTree>
    <p:extLst>
      <p:ext uri="{BB962C8B-B14F-4D97-AF65-F5344CB8AC3E}">
        <p14:creationId xmlns:p14="http://schemas.microsoft.com/office/powerpoint/2010/main" val="2490760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i="0" u="none" strike="noStrike" baseline="0" dirty="0" smtClean="0"/>
              <a:t>CHARGE DE LA PREUVE INCOMBANT AU DEMANDEUR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b="1" dirty="0">
                <a:solidFill>
                  <a:srgbClr val="C00000"/>
                </a:solidFill>
              </a:rPr>
              <a:t>La preuve de l’existence d’un usage incombe à celui qui l’invoque</a:t>
            </a:r>
            <a:endParaRPr lang="fr-FR" dirty="0">
              <a:solidFill>
                <a:srgbClr val="C00000"/>
              </a:solidFill>
            </a:endParaRPr>
          </a:p>
          <a:p>
            <a:endParaRPr lang="fr-FR" dirty="0"/>
          </a:p>
          <a:p>
            <a:r>
              <a:rPr lang="fr-FR" sz="2400" dirty="0"/>
              <a:t> Le droit au paiement prorata </a:t>
            </a:r>
            <a:r>
              <a:rPr lang="fr-FR" sz="2400" dirty="0" err="1"/>
              <a:t>temporis</a:t>
            </a:r>
            <a:r>
              <a:rPr lang="fr-FR" sz="2400" dirty="0"/>
              <a:t> d'une somme dite « prime de bilan » à un membre du personnel ayant quitté l'entreprise, quel qu'en soit le motif, avant la date de son versement ne peut résulter que d'une convention </a:t>
            </a:r>
            <a:r>
              <a:rPr lang="fr-FR" sz="2400" b="1" dirty="0"/>
              <a:t>ou d'un usage dont il appartient au salarié de rapporter la preuve</a:t>
            </a:r>
            <a:r>
              <a:rPr lang="fr-FR" sz="2400" dirty="0"/>
              <a:t>. (</a:t>
            </a:r>
            <a:r>
              <a:rPr lang="fr-FR" sz="2400" dirty="0" err="1"/>
              <a:t>Cass</a:t>
            </a:r>
            <a:r>
              <a:rPr lang="fr-FR" sz="2400" dirty="0"/>
              <a:t>. soc., 28 sept. 2005, n  03-42.963 D Semaine </a:t>
            </a:r>
            <a:r>
              <a:rPr lang="fr-FR" sz="2400" dirty="0" err="1"/>
              <a:t>Soc.Lamy</a:t>
            </a:r>
            <a:r>
              <a:rPr lang="fr-FR" sz="2400" dirty="0"/>
              <a:t> n̊ 1232).</a:t>
            </a:r>
            <a:endParaRPr lang="fr-FR" dirty="0"/>
          </a:p>
        </p:txBody>
      </p:sp>
    </p:spTree>
    <p:extLst>
      <p:ext uri="{BB962C8B-B14F-4D97-AF65-F5344CB8AC3E}">
        <p14:creationId xmlns:p14="http://schemas.microsoft.com/office/powerpoint/2010/main" val="3743942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p:txBody>
          <a:bodyPr>
            <a:normAutofit fontScale="62500" lnSpcReduction="20000"/>
          </a:bodyPr>
          <a:lstStyle/>
          <a:p>
            <a:r>
              <a:rPr lang="fr-FR" sz="4500" b="1" dirty="0">
                <a:solidFill>
                  <a:srgbClr val="C00000"/>
                </a:solidFill>
              </a:rPr>
              <a:t>Preuve des heures travaillées</a:t>
            </a:r>
            <a:endParaRPr lang="fr-FR" sz="4500" dirty="0">
              <a:solidFill>
                <a:srgbClr val="C00000"/>
              </a:solidFill>
            </a:endParaRPr>
          </a:p>
          <a:p>
            <a:endParaRPr lang="fr-FR" dirty="0"/>
          </a:p>
          <a:p>
            <a:r>
              <a:rPr lang="fr-FR" b="1" dirty="0">
                <a:solidFill>
                  <a:schemeClr val="tx2">
                    <a:lumMod val="75000"/>
                  </a:schemeClr>
                </a:solidFill>
              </a:rPr>
              <a:t>La preuve des heures des heures de travail n'incombe spécialement à aucune des parties. Le salarié qui réclame le paiement d'heures de travail doit présenter un décompte  chiffré à l'appui de sa demande et fournir tous les éléments dont il dispose (feuilles de paie ou d'attestations de personnes qui l'ont vu travailler..). L'employeur est tenu de fournir les éléments de nature à justifier les heures de travail.</a:t>
            </a:r>
          </a:p>
          <a:p>
            <a:endParaRPr lang="fr-FR" b="1" dirty="0">
              <a:solidFill>
                <a:schemeClr val="tx2">
                  <a:lumMod val="75000"/>
                </a:schemeClr>
              </a:solidFill>
            </a:endParaRPr>
          </a:p>
          <a:p>
            <a:r>
              <a:rPr lang="fr-FR" b="1" dirty="0">
                <a:solidFill>
                  <a:schemeClr val="accent3">
                    <a:lumMod val="50000"/>
                  </a:schemeClr>
                </a:solidFill>
              </a:rPr>
              <a:t>●  Il résulte de l'article  L1242-2 (ex art.L.122.1.1) du code du travail que la preuve des heures de travail effectué n'incombe spécialement à aucune des parties et il appartient au juge de se prononcer au vu des éléments que l'employeur est tenu de fournir et de ceux fournis par le salarié à l'appui de sa demande (Soc. 12.3.97 n̊ 1244 D. Sem. Soc. Lamy n̊ 853 page D87)</a:t>
            </a:r>
          </a:p>
        </p:txBody>
      </p:sp>
    </p:spTree>
    <p:extLst>
      <p:ext uri="{BB962C8B-B14F-4D97-AF65-F5344CB8AC3E}">
        <p14:creationId xmlns:p14="http://schemas.microsoft.com/office/powerpoint/2010/main" val="970866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p:txBody>
          <a:bodyPr>
            <a:normAutofit fontScale="25000" lnSpcReduction="20000"/>
          </a:bodyPr>
          <a:lstStyle/>
          <a:p>
            <a:r>
              <a:rPr lang="fr-FR" sz="11200" b="1" dirty="0">
                <a:solidFill>
                  <a:srgbClr val="C00000"/>
                </a:solidFill>
              </a:rPr>
              <a:t>Preuve des heures supplémentaires</a:t>
            </a:r>
            <a:endParaRPr lang="fr-FR" sz="11200" dirty="0">
              <a:solidFill>
                <a:srgbClr val="C00000"/>
              </a:solidFill>
            </a:endParaRPr>
          </a:p>
          <a:p>
            <a:endParaRPr lang="fr-FR" sz="5900" dirty="0">
              <a:solidFill>
                <a:srgbClr val="C00000"/>
              </a:solidFill>
            </a:endParaRPr>
          </a:p>
          <a:p>
            <a:r>
              <a:rPr lang="fr-FR" sz="8000" b="1" dirty="0"/>
              <a:t>●  La preuve des heures supplémentaires n'incombe spécialement à aucune des parties et le juge ne peut, pour rejeter une demande d'heures supplémentaires, se fonder sur l'insuffisance des preuves apportées par le salarié. Le juge doit examiner les éléments de nature à justifier les horaires effectivement réalisés par le salarié et que l'employeur est tenu de lui fournir</a:t>
            </a:r>
            <a:r>
              <a:rPr lang="fr-FR" sz="8000" b="1" i="1" dirty="0"/>
              <a:t> (Soc. 3.7.96 Bull. 96  V n̊ 261).</a:t>
            </a:r>
            <a:endParaRPr lang="fr-FR" sz="8000" b="1" dirty="0"/>
          </a:p>
          <a:p>
            <a:endParaRPr lang="fr-FR" sz="8000" b="1" dirty="0"/>
          </a:p>
          <a:p>
            <a:r>
              <a:rPr lang="fr-FR" sz="8000" b="1" dirty="0"/>
              <a:t>● Encourt la cassation le jugement du conseil de prud'hommes qui énonce qu'il appartient à la salariée de prouver qu'elle a bien effectué des heures supplémentaires en plus de celles qui lui ont été rémunérées, alors que la preuve n'incombe spécialement à aucune des parties et que le juge ne peut, pour rejeter une demande de paiement d'heures supplémentaires, se fonder sur l'insuffisance des preuves apportées par le salarié et que l'employeur est tenu de lui fournir (</a:t>
            </a:r>
            <a:r>
              <a:rPr lang="fr-FR" sz="8000" b="1" dirty="0" err="1"/>
              <a:t>Cass.Soc</a:t>
            </a:r>
            <a:r>
              <a:rPr lang="fr-FR" sz="8000" b="1" dirty="0"/>
              <a:t>. 10/11/98 - </a:t>
            </a:r>
            <a:r>
              <a:rPr lang="fr-FR" sz="8000" b="1" dirty="0" err="1"/>
              <a:t>Cah.Prud’homaux</a:t>
            </a:r>
            <a:r>
              <a:rPr lang="fr-FR" sz="8000" b="1" dirty="0"/>
              <a:t> n̊8 - 1999 p.145).</a:t>
            </a:r>
          </a:p>
        </p:txBody>
      </p:sp>
    </p:spTree>
    <p:extLst>
      <p:ext uri="{BB962C8B-B14F-4D97-AF65-F5344CB8AC3E}">
        <p14:creationId xmlns:p14="http://schemas.microsoft.com/office/powerpoint/2010/main" val="3406802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r>
              <a:rPr lang="fr-FR" sz="4500" b="1" dirty="0">
                <a:solidFill>
                  <a:srgbClr val="C00000"/>
                </a:solidFill>
              </a:rPr>
              <a:t>Preuve des heures </a:t>
            </a:r>
            <a:r>
              <a:rPr lang="fr-FR" sz="4500" b="1" dirty="0" smtClean="0">
                <a:solidFill>
                  <a:srgbClr val="C00000"/>
                </a:solidFill>
              </a:rPr>
              <a:t>complémentaires</a:t>
            </a:r>
            <a:endParaRPr lang="fr-FR" sz="4500" dirty="0">
              <a:solidFill>
                <a:srgbClr val="C00000"/>
              </a:solidFill>
            </a:endParaRPr>
          </a:p>
          <a:p>
            <a:endParaRPr lang="fr-FR" sz="5900" dirty="0">
              <a:solidFill>
                <a:srgbClr val="C00000"/>
              </a:solidFill>
            </a:endParaRPr>
          </a:p>
          <a:p>
            <a:r>
              <a:rPr lang="fr-FR" sz="2000" b="1" dirty="0"/>
              <a:t>●  Les prud'hommes ne peuvent rejeter une demande en paiement d'heures complémentaires au motif que les éléments produits par le salarié ne prouvent pas le bien-fondé de sa demande. Il appartient en effet seulement à ce dernier de fournir préalablement au juge des éléments de nature à « étayer » cette demande, l'employeur devant de son côté produire les éléments de nature à justifier les horaires effectivement réalisés par le salarié. (</a:t>
            </a:r>
            <a:r>
              <a:rPr lang="fr-FR" sz="2000" b="1" dirty="0" err="1"/>
              <a:t>Cass</a:t>
            </a:r>
            <a:r>
              <a:rPr lang="fr-FR" sz="2000" b="1" dirty="0"/>
              <a:t>. soc., 10 mai 2007, pourvoi n  05.45.932, arrêt n  978 FS-P+B+R </a:t>
            </a:r>
            <a:r>
              <a:rPr lang="fr-FR" sz="2000" b="1" dirty="0" err="1"/>
              <a:t>Jurisp.Soc.Lamy</a:t>
            </a:r>
            <a:r>
              <a:rPr lang="fr-FR" sz="2000" b="1" dirty="0"/>
              <a:t> n̊ 213)</a:t>
            </a:r>
            <a:endParaRPr lang="fr-FR" sz="8000" b="1" dirty="0"/>
          </a:p>
        </p:txBody>
      </p:sp>
    </p:spTree>
    <p:extLst>
      <p:ext uri="{BB962C8B-B14F-4D97-AF65-F5344CB8AC3E}">
        <p14:creationId xmlns:p14="http://schemas.microsoft.com/office/powerpoint/2010/main" val="22750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p:txBody>
          <a:bodyPr>
            <a:normAutofit fontScale="55000" lnSpcReduction="20000"/>
          </a:bodyPr>
          <a:lstStyle/>
          <a:p>
            <a:r>
              <a:rPr lang="fr-FR" sz="4800" dirty="0"/>
              <a:t>● </a:t>
            </a:r>
            <a:r>
              <a:rPr lang="fr-FR" sz="4800" b="1" dirty="0"/>
              <a:t>En cas de litige relatif à l'existence ou au nombre d'heures de travail accomplies, il appartient au salarié d'étayer sa demande par la production d'éléments suffisamment précis </a:t>
            </a:r>
            <a:r>
              <a:rPr lang="fr-FR" sz="4800" dirty="0"/>
              <a:t>quant aux horaires effectivement réalisés pour permettre à l'employeur de répondre en fournissant ses propres éléments. Des attestations de salariés ne suffisent pas en soi à prouver l’accomplissement d’heures supplémentaires.</a:t>
            </a:r>
          </a:p>
          <a:p>
            <a:r>
              <a:rPr lang="fr-FR" sz="4800" dirty="0"/>
              <a:t>La cour d'appel n'a pas inversé la charge de la preuve en retenant souverainement que la demande du salarié n'était pas étayée en l'espèce (</a:t>
            </a:r>
            <a:r>
              <a:rPr lang="fr-FR" sz="4800" dirty="0" err="1"/>
              <a:t>Cass.Soc</a:t>
            </a:r>
            <a:r>
              <a:rPr lang="fr-FR" sz="4800" dirty="0"/>
              <a:t> 15/01/2014 n̊12-19472).</a:t>
            </a:r>
          </a:p>
          <a:p>
            <a:r>
              <a:rPr lang="fr-FR" sz="4800" dirty="0"/>
              <a:t> </a:t>
            </a:r>
            <a:endParaRPr lang="fr-FR" sz="8000" b="1" dirty="0"/>
          </a:p>
        </p:txBody>
      </p:sp>
    </p:spTree>
    <p:extLst>
      <p:ext uri="{BB962C8B-B14F-4D97-AF65-F5344CB8AC3E}">
        <p14:creationId xmlns:p14="http://schemas.microsoft.com/office/powerpoint/2010/main" val="3001958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p:txBody>
          <a:bodyPr>
            <a:normAutofit fontScale="55000" lnSpcReduction="20000"/>
          </a:bodyPr>
          <a:lstStyle/>
          <a:p>
            <a:r>
              <a:rPr lang="fr-FR" sz="3600" b="1" dirty="0">
                <a:solidFill>
                  <a:srgbClr val="FF0000"/>
                </a:solidFill>
              </a:rPr>
              <a:t>Preuve de la cause réelle et sérieuse du licenciement</a:t>
            </a:r>
            <a:endParaRPr lang="fr-FR" sz="3600" dirty="0">
              <a:solidFill>
                <a:srgbClr val="FF0000"/>
              </a:solidFill>
            </a:endParaRPr>
          </a:p>
          <a:p>
            <a:endParaRPr lang="fr-FR" dirty="0"/>
          </a:p>
          <a:p>
            <a:r>
              <a:rPr lang="fr-FR" dirty="0"/>
              <a:t>La  loi  du  13  juillet  1973  relative  au  licenciement individuel  a  introduit  l'article  L.122.14.3 [ L1235-1 ]  du  code du travail  qui  précise qu'en  cas  de  litige,  le  juge à  qui  il  appartient  d'apprécier  la  régularité  de  la des éléments fournis par les parties.</a:t>
            </a:r>
          </a:p>
          <a:p>
            <a:r>
              <a:rPr lang="fr-FR" dirty="0"/>
              <a:t> </a:t>
            </a:r>
            <a:r>
              <a:rPr lang="fr-FR" b="1" i="1" dirty="0"/>
              <a:t>Art. L1235-1 du code du travail</a:t>
            </a:r>
            <a:r>
              <a:rPr lang="fr-FR" i="1" dirty="0"/>
              <a:t> : “ En cas de litige, le juge, à qui il appartient d'apprécier la régularité de la procédure suivie et le caractère réel et sérieux des motifs invoqués par l'employeur, forme sa conviction au vu des éléments fournis par les parties après avoir ordonné, au besoin, toutes les mesures d'instruction qu'il estime utiles.</a:t>
            </a:r>
          </a:p>
          <a:p>
            <a:r>
              <a:rPr lang="fr-FR" i="1" dirty="0"/>
              <a:t>Si un doute subsiste, il profite au salarié”.</a:t>
            </a:r>
            <a:endParaRPr lang="fr-FR" dirty="0"/>
          </a:p>
          <a:p>
            <a:endParaRPr lang="fr-FR" dirty="0"/>
          </a:p>
          <a:p>
            <a:r>
              <a:rPr lang="fr-FR" dirty="0"/>
              <a:t>L'administration  de  la  preuve  en ce  domaine  est  donc dérogatoire car la charge de la preuve n'est pas imposée plus particulièrement à l'une des parties, au demandeur.</a:t>
            </a:r>
          </a:p>
          <a:p>
            <a:r>
              <a:rPr lang="fr-FR" dirty="0"/>
              <a:t>Les  dispositions  de ce  texte ne doivent  pas  conduire à  renverser  la  charge  de  la  preuve  au  détriment de l'employeur.</a:t>
            </a:r>
          </a:p>
        </p:txBody>
      </p:sp>
    </p:spTree>
    <p:extLst>
      <p:ext uri="{BB962C8B-B14F-4D97-AF65-F5344CB8AC3E}">
        <p14:creationId xmlns:p14="http://schemas.microsoft.com/office/powerpoint/2010/main" val="745188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dirty="0"/>
              <a:t>●   </a:t>
            </a:r>
            <a:r>
              <a:rPr lang="fr-FR" sz="2000" b="1" dirty="0"/>
              <a:t>La lettre d'énonciation des motifs du licenciement fixe les limites du litige</a:t>
            </a:r>
            <a:r>
              <a:rPr lang="fr-FR" sz="2000" dirty="0"/>
              <a:t>. Dès lors le juge ne peut retenir un autre motif que celui indiqué dans cette lettre (Cass.Soc.21/2/90 Bull. 90 V n̊77).</a:t>
            </a:r>
          </a:p>
          <a:p>
            <a:endParaRPr lang="fr-FR" sz="2000" dirty="0"/>
          </a:p>
          <a:p>
            <a:endParaRPr lang="fr-FR" sz="2000" dirty="0"/>
          </a:p>
          <a:p>
            <a:r>
              <a:rPr lang="fr-FR" sz="2000" dirty="0"/>
              <a:t>●   Si la lettre de licenciement doit énoncer des motifs précis et matériellement vérifiables, l'employeur est en droit, en cas de contestation, d'invoquer toutes les circonstances de fait qui permettent de justifier ce motif (soc15/10/13 N̊ de pourvoi: 11-18977)</a:t>
            </a:r>
          </a:p>
        </p:txBody>
      </p:sp>
    </p:spTree>
    <p:extLst>
      <p:ext uri="{BB962C8B-B14F-4D97-AF65-F5344CB8AC3E}">
        <p14:creationId xmlns:p14="http://schemas.microsoft.com/office/powerpoint/2010/main" val="1629386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Preuve en matière  disciplinaire</a:t>
            </a:r>
            <a:endParaRPr lang="fr-FR" sz="2000" dirty="0"/>
          </a:p>
          <a:p>
            <a:endParaRPr lang="fr-FR" sz="2000" dirty="0"/>
          </a:p>
          <a:p>
            <a:r>
              <a:rPr lang="fr-FR" sz="2000" dirty="0"/>
              <a:t>La loi N̊ 82-689 du 04 août 1982 a introduit l'article L.122.43 dans le code du travail,  lequel dispose: "</a:t>
            </a:r>
            <a:r>
              <a:rPr lang="fr-FR" sz="2000" i="1" dirty="0"/>
              <a:t>en cas  de  litige,  le  conseil  de prud'hommes  apprécie  la régularité  de  la  procédure  suivie  et  si  les  faits reprochés  au  salarié  sont  de  nature  à  justifier  une sanction;  l'employeur  doit  fournir  au  conseil  de prud'hommes  les  éléments  qu'il  a retenus pour  prendre la  sanction.  Au  vu  de  ces  documents  et de ceux qui peuvent  être  fournis  par  le  salarié à l'appui  de  ses allégations,</a:t>
            </a:r>
            <a:r>
              <a:rPr lang="fr-FR" sz="2000" b="1" i="1" dirty="0"/>
              <a:t>   le   conseil   de   prud'hommes   forme  sa conviction après avoir ordonné, en cas</a:t>
            </a:r>
            <a:r>
              <a:rPr lang="fr-FR" sz="2000" b="1" dirty="0"/>
              <a:t> </a:t>
            </a:r>
            <a:r>
              <a:rPr lang="fr-FR" sz="2000" b="1" i="1" dirty="0"/>
              <a:t>de besoin, toutes les mesures d'instruction qu'il estime utiles, si un doute subsiste, il profite au salarié .../...".</a:t>
            </a:r>
            <a:endParaRPr lang="fr-FR" sz="2000" dirty="0"/>
          </a:p>
        </p:txBody>
      </p:sp>
    </p:spTree>
    <p:extLst>
      <p:ext uri="{BB962C8B-B14F-4D97-AF65-F5344CB8AC3E}">
        <p14:creationId xmlns:p14="http://schemas.microsoft.com/office/powerpoint/2010/main" val="1115239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La preuve du paiement</a:t>
            </a:r>
            <a:endParaRPr lang="fr-FR" sz="2000" dirty="0"/>
          </a:p>
          <a:p>
            <a:endParaRPr lang="fr-FR" sz="2000" dirty="0"/>
          </a:p>
          <a:p>
            <a:r>
              <a:rPr lang="fr-FR" sz="2000" dirty="0"/>
              <a:t>Il  appartient  alors à l'employeur qui prétend avoir payé le salaire de prouver  qu'il a effectivement payé la créance par la production d'un reçu ou d'un justificatif bancaire ou postal.</a:t>
            </a:r>
          </a:p>
          <a:p>
            <a:r>
              <a:rPr lang="fr-FR" sz="2000" dirty="0"/>
              <a:t>Le salarié n'a pas  à apporter la  preuve du  non  paiement  de son salaire  car </a:t>
            </a:r>
            <a:r>
              <a:rPr lang="fr-FR" sz="2000" b="1" dirty="0"/>
              <a:t>la  preuve négative  n'existe pas en droit français.</a:t>
            </a:r>
            <a:endParaRPr lang="fr-FR" sz="2000" dirty="0"/>
          </a:p>
          <a:p>
            <a:r>
              <a:rPr lang="fr-FR" sz="2000" dirty="0"/>
              <a:t>La délivrance de la feuille de paie ne prouve pas que le salarié a effectivement touché son salaire (même si elle contient la mention  "payé par chèque",  car l'employeur peut ne pas avoir remis le chèque lors de la délivrance de la feuille de paie).</a:t>
            </a:r>
          </a:p>
        </p:txBody>
      </p:sp>
    </p:spTree>
    <p:extLst>
      <p:ext uri="{BB962C8B-B14F-4D97-AF65-F5344CB8AC3E}">
        <p14:creationId xmlns:p14="http://schemas.microsoft.com/office/powerpoint/2010/main" val="1226585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314602"/>
          </a:xfrm>
          <a:solidFill>
            <a:srgbClr val="FFFF00"/>
          </a:solidFill>
        </p:spPr>
        <p:txBody>
          <a:bodyPr>
            <a:normAutofit/>
          </a:bodyPr>
          <a:lstStyle/>
          <a:p>
            <a:r>
              <a:rPr lang="fr-FR" b="1" i="0" u="none" strike="noStrike" baseline="0" dirty="0" smtClean="0">
                <a:solidFill>
                  <a:srgbClr val="FF0000"/>
                </a:solidFill>
              </a:rPr>
              <a:t>LA CHARGE DE LA PREUVE</a:t>
            </a:r>
            <a:br>
              <a:rPr lang="fr-FR" b="1" i="0" u="none" strike="noStrike" baseline="0" dirty="0" smtClean="0">
                <a:solidFill>
                  <a:srgbClr val="FF0000"/>
                </a:solidFill>
              </a:rPr>
            </a:br>
            <a:r>
              <a:rPr lang="fr-FR" b="1" i="0" u="none" strike="noStrike" baseline="0" dirty="0" smtClean="0">
                <a:solidFill>
                  <a:srgbClr val="FF0000"/>
                </a:solidFill>
              </a:rPr>
              <a:t>au regard </a:t>
            </a:r>
            <a:r>
              <a:rPr lang="fr-FR" b="1" dirty="0" smtClean="0">
                <a:solidFill>
                  <a:srgbClr val="FF0000"/>
                </a:solidFill>
              </a:rPr>
              <a:t>de la mise en état</a:t>
            </a:r>
            <a:br>
              <a:rPr lang="fr-FR" b="1" dirty="0" smtClean="0">
                <a:solidFill>
                  <a:srgbClr val="FF0000"/>
                </a:solidFill>
              </a:rPr>
            </a:br>
            <a:r>
              <a:rPr lang="fr-FR" b="1" dirty="0" smtClean="0">
                <a:solidFill>
                  <a:srgbClr val="FF0000"/>
                </a:solidFill>
              </a:rPr>
              <a:t>&amp;</a:t>
            </a:r>
            <a:r>
              <a:rPr lang="fr-FR" b="1" smtClean="0">
                <a:solidFill>
                  <a:srgbClr val="FF0000"/>
                </a:solidFill>
              </a:rPr>
              <a:t/>
            </a:r>
            <a:br>
              <a:rPr lang="fr-FR" b="1" smtClean="0">
                <a:solidFill>
                  <a:srgbClr val="FF0000"/>
                </a:solidFill>
              </a:rPr>
            </a:br>
            <a:r>
              <a:rPr lang="fr-FR" b="1" smtClean="0">
                <a:solidFill>
                  <a:srgbClr val="FF0000"/>
                </a:solidFill>
              </a:rPr>
              <a:t>LESMODES DE PREUVE</a:t>
            </a:r>
            <a:endParaRPr lang="fr-FR" dirty="0">
              <a:solidFill>
                <a:srgbClr val="FF0000"/>
              </a:solidFill>
            </a:endParaRPr>
          </a:p>
        </p:txBody>
      </p:sp>
    </p:spTree>
    <p:extLst>
      <p:ext uri="{BB962C8B-B14F-4D97-AF65-F5344CB8AC3E}">
        <p14:creationId xmlns:p14="http://schemas.microsoft.com/office/powerpoint/2010/main" val="28505609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dirty="0"/>
              <a:t>●  Il appartient à l'employeur d'établir qu'il a rempli son obligation de paiement des salaires vis à vis du salarié. La seule mention sur les bulletins de paie d'un règlement en espèces ne saurait permettre à ce dernier de se libérer de son obligation </a:t>
            </a:r>
            <a:r>
              <a:rPr lang="fr-FR" sz="2000" i="1" dirty="0"/>
              <a:t>(</a:t>
            </a:r>
            <a:r>
              <a:rPr lang="fr-FR" sz="2000" i="1" dirty="0" err="1"/>
              <a:t>Cass</a:t>
            </a:r>
            <a:r>
              <a:rPr lang="fr-FR" sz="2000" i="1" dirty="0"/>
              <a:t>. Soc. 6/4/99 n̊96-44.981 Jurisprudence Soc. Lamy n̊37 p.24).</a:t>
            </a:r>
            <a:endParaRPr lang="fr-FR" sz="2000" dirty="0"/>
          </a:p>
        </p:txBody>
      </p:sp>
    </p:spTree>
    <p:extLst>
      <p:ext uri="{BB962C8B-B14F-4D97-AF65-F5344CB8AC3E}">
        <p14:creationId xmlns:p14="http://schemas.microsoft.com/office/powerpoint/2010/main" val="1070075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La remise d’un bulletin de paie n’emporte pas présomption de paiement, la preuve reposant sur l’employeur</a:t>
            </a:r>
            <a:endParaRPr lang="fr-FR" sz="2000" dirty="0"/>
          </a:p>
          <a:p>
            <a:r>
              <a:rPr lang="fr-FR" sz="2000" dirty="0"/>
              <a:t>● Aux termes de l'article 1315 du Code Civil, «celui qui réclame l'exécution d'une obligation doit la prouver. Réciproquement, celui qui se prétend libéré, doit justifier le paiement ou le fait qui a produit l'extinction de son obligation» ; aux termes de l'article L 143-4 du Code du Travail, «l'acceptation sans protestation ni réserve d'un bulletin de paie par le travailleur ne peut valoir, de la part de celui-ci, renonciation au paiement de tout ou partie du salaire et des indemnités ou accessoires de salaire qui lui sont dus en vertu de la loi, du règlement, d'une convention ou accord collectif de travail ou d'un contrat»; il résulte de la combinaison de ces textes que, nonobstant la délivrance de la fiche de paie, l'employeur doit prouver le paiement du salaire (</a:t>
            </a:r>
            <a:r>
              <a:rPr lang="fr-FR" sz="2000" dirty="0" err="1"/>
              <a:t>Cass.Soc</a:t>
            </a:r>
            <a:r>
              <a:rPr lang="fr-FR" sz="2000" dirty="0"/>
              <a:t> 02/02/99 - </a:t>
            </a:r>
            <a:r>
              <a:rPr lang="fr-FR" sz="2000" dirty="0" err="1"/>
              <a:t>Cah.Prud’homaux</a:t>
            </a:r>
            <a:r>
              <a:rPr lang="fr-FR" sz="2000" dirty="0"/>
              <a:t> n5 de 2001 p78).</a:t>
            </a:r>
          </a:p>
        </p:txBody>
      </p:sp>
    </p:spTree>
    <p:extLst>
      <p:ext uri="{BB962C8B-B14F-4D97-AF65-F5344CB8AC3E}">
        <p14:creationId xmlns:p14="http://schemas.microsoft.com/office/powerpoint/2010/main" val="2075191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20000"/>
          </a:bodyPr>
          <a:lstStyle/>
          <a:p>
            <a:r>
              <a:rPr lang="fr-FR" sz="2000" b="1" dirty="0"/>
              <a:t>L’acceptation sans protestation ni réserve du bulletin de paie par le salarié ne prouve pas le paiement, la charge de la preuve du paiement du salaire incombant à l’employeur</a:t>
            </a:r>
            <a:endParaRPr lang="fr-FR" sz="2000" dirty="0"/>
          </a:p>
          <a:p>
            <a:endParaRPr lang="fr-FR" sz="2000" dirty="0"/>
          </a:p>
          <a:p>
            <a:r>
              <a:rPr lang="fr-FR" sz="2000" dirty="0"/>
              <a:t>● Aux termes de l article 1315 du Code Civil, celui qui réclame l’exécution d’une obligation doit la prouver, et réciproquement, celui qui se prétend libre doit justifier le paiement ou le fait qui a produit l’extinction de son obligation ; aux termes de l’article L. 143-4 du Code du Travail, l’acceptation sans protestation ni réserve d un bulletin de paie par le salarié ne peut valoir, de la part de celui-ci renonciation au paiement de tout ou partie du salaire et des indemnités ou accessoires de salaires qui lui sont dus en vertu de la loi, du règlement, d’une convention ou d un accord collectif de travail ou d’un contrat; il résulte de la combinaison de ces textes que, nonobstant la délivrance de la fiche de paie, l’employeur doit prouver le paiement du salaire.</a:t>
            </a:r>
          </a:p>
          <a:p>
            <a:r>
              <a:rPr lang="fr-FR" sz="2000" dirty="0"/>
              <a:t>En déboutant le salarié de ses demandes alors que l employeur ne justifiait pas, notamment par la production de pièces comptables, du paiement du salaire, le Conseil de Prud’hommes a violé les textes sus visés (</a:t>
            </a:r>
            <a:r>
              <a:rPr lang="fr-FR" sz="2000" dirty="0" err="1"/>
              <a:t>Cass.Soc</a:t>
            </a:r>
            <a:r>
              <a:rPr lang="fr-FR" sz="2000" dirty="0"/>
              <a:t> 12/07/00 - </a:t>
            </a:r>
            <a:r>
              <a:rPr lang="fr-FR" sz="2000" dirty="0" err="1"/>
              <a:t>Cah.Prud’homaux</a:t>
            </a:r>
            <a:r>
              <a:rPr lang="fr-FR" sz="2000" dirty="0"/>
              <a:t> n9 de 2001 p.158).</a:t>
            </a:r>
          </a:p>
        </p:txBody>
      </p:sp>
    </p:spTree>
    <p:extLst>
      <p:ext uri="{BB962C8B-B14F-4D97-AF65-F5344CB8AC3E}">
        <p14:creationId xmlns:p14="http://schemas.microsoft.com/office/powerpoint/2010/main" val="3034622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dirty="0" smtClean="0"/>
              <a:t>● </a:t>
            </a:r>
            <a:r>
              <a:rPr lang="fr-FR" sz="2000" b="1" dirty="0"/>
              <a:t>Nonobstant la délivrance de fiches de paie</a:t>
            </a:r>
            <a:r>
              <a:rPr lang="fr-FR" sz="2000" dirty="0"/>
              <a:t>, il incombe à l'employeur de rapporter la preuve du paiement du salaire conformément aux règles de droit commun posées par les articles 1315, 1341 et 1347 du code civil. (Soc. - 11 janvier 2006. N̊ 04-41.231 - BICC 638 n̊746).</a:t>
            </a:r>
          </a:p>
        </p:txBody>
      </p:sp>
    </p:spTree>
    <p:extLst>
      <p:ext uri="{BB962C8B-B14F-4D97-AF65-F5344CB8AC3E}">
        <p14:creationId xmlns:p14="http://schemas.microsoft.com/office/powerpoint/2010/main" val="3627447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smtClean="0"/>
              <a:t>Un </a:t>
            </a:r>
            <a:r>
              <a:rPr lang="fr-FR" sz="2000" b="1" dirty="0"/>
              <a:t>chèque n'a valeur libératoire que s’il est effectivement encaissé</a:t>
            </a:r>
            <a:endParaRPr lang="fr-FR" sz="2000" dirty="0"/>
          </a:p>
          <a:p>
            <a:endParaRPr lang="fr-FR" sz="2000" dirty="0"/>
          </a:p>
          <a:p>
            <a:r>
              <a:rPr lang="fr-FR" sz="2000" dirty="0"/>
              <a:t>● Encourt la cassation l'arrêt ayant débouté un salarié de sa demande tendant à la remise d'un nouveau chèque en remplacement d'un précédent chèque non encaissé, alors que la remise d'un chèque en paiement d'une dette n'a valeur libératoire pour le débiteur que sous réserve d'encaissement effectif par le créancier et que le bénéficiaire d'un chèque égaré, ou non encaissé pour cause de forclusion, peut en réclamer un second au tireur, quitte à supporter les frais éventuels occasionnés par la délivrance du nouveau chèque. (</a:t>
            </a:r>
            <a:r>
              <a:rPr lang="fr-FR" sz="2000" dirty="0" err="1"/>
              <a:t>Cass.Soc</a:t>
            </a:r>
            <a:r>
              <a:rPr lang="fr-FR" sz="2000" dirty="0"/>
              <a:t>. 20/02/90 - </a:t>
            </a:r>
            <a:r>
              <a:rPr lang="fr-FR" sz="2000" dirty="0" err="1"/>
              <a:t>Cah.Prud’homaux</a:t>
            </a:r>
            <a:r>
              <a:rPr lang="fr-FR" sz="2000" dirty="0"/>
              <a:t> n̊10 -1990 p.201).</a:t>
            </a:r>
          </a:p>
          <a:p>
            <a:r>
              <a:rPr lang="fr-FR" sz="2000" dirty="0" smtClean="0"/>
              <a:t>Soc</a:t>
            </a:r>
            <a:r>
              <a:rPr lang="fr-FR" sz="2000" dirty="0"/>
              <a:t>. - 11 janvier 2006. N̊ 04-41.231 - BICC 638 n̊746).</a:t>
            </a:r>
          </a:p>
        </p:txBody>
      </p:sp>
    </p:spTree>
    <p:extLst>
      <p:ext uri="{BB962C8B-B14F-4D97-AF65-F5344CB8AC3E}">
        <p14:creationId xmlns:p14="http://schemas.microsoft.com/office/powerpoint/2010/main" val="1759278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dirty="0"/>
              <a:t>● </a:t>
            </a:r>
            <a:r>
              <a:rPr lang="fr-FR" sz="2000" b="1" dirty="0"/>
              <a:t>Nonobstant la délivrance de fiches de paie</a:t>
            </a:r>
            <a:r>
              <a:rPr lang="fr-FR" sz="2000" dirty="0"/>
              <a:t>, il incombe à l'employeur de rapporter la preuve du paiement du salaire conformément aux règles de droit commun posées par les articles 1315, 1341 et 1347 du code civil. (Soc. - 11 janvier 2006. N̊ 04-41.231 - BICC 638 n̊746</a:t>
            </a:r>
            <a:r>
              <a:rPr lang="fr-FR" sz="2000" dirty="0" smtClean="0"/>
              <a:t>).</a:t>
            </a:r>
          </a:p>
          <a:p>
            <a:r>
              <a:rPr lang="fr-FR" sz="2000" b="1" dirty="0"/>
              <a:t>Un chèque n'a valeur libératoire que s’il est effectivement </a:t>
            </a:r>
            <a:r>
              <a:rPr lang="fr-FR" sz="2000" b="1" dirty="0" smtClean="0"/>
              <a:t>encaissé</a:t>
            </a:r>
            <a:endParaRPr lang="fr-FR" sz="2000" dirty="0"/>
          </a:p>
          <a:p>
            <a:r>
              <a:rPr lang="fr-FR" sz="2000" dirty="0"/>
              <a:t>● Encourt la cassation l'arrêt ayant débouté un salarié de sa demande tendant à la remise d'un nouveau chèque en remplacement d'un précédent chèque non encaissé, alors que la remise d'un chèque en paiement d'une dette n'a valeur libératoire pour le débiteur que sous réserve d'encaissement effectif par le créancier et que le bénéficiaire d'un chèque égaré, ou non encaissé pour cause de forclusion, peut en réclamer un second au tireur, quitte à supporter les frais éventuels occasionnés par la délivrance du nouveau chèque. (</a:t>
            </a:r>
            <a:r>
              <a:rPr lang="fr-FR" sz="2000" dirty="0" err="1"/>
              <a:t>Cass.Soc</a:t>
            </a:r>
            <a:r>
              <a:rPr lang="fr-FR" sz="2000" dirty="0"/>
              <a:t>. 20/02/90 - </a:t>
            </a:r>
            <a:r>
              <a:rPr lang="fr-FR" sz="2000" dirty="0" err="1"/>
              <a:t>Cah.Prud’homaux</a:t>
            </a:r>
            <a:r>
              <a:rPr lang="fr-FR" sz="2000" dirty="0"/>
              <a:t> n̊10 -1990 p.201).</a:t>
            </a:r>
          </a:p>
          <a:p>
            <a:endParaRPr lang="fr-FR" sz="2000" dirty="0"/>
          </a:p>
        </p:txBody>
      </p:sp>
    </p:spTree>
    <p:extLst>
      <p:ext uri="{BB962C8B-B14F-4D97-AF65-F5344CB8AC3E}">
        <p14:creationId xmlns:p14="http://schemas.microsoft.com/office/powerpoint/2010/main" val="2969763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La preuve de la faute grave</a:t>
            </a:r>
            <a:endParaRPr lang="fr-FR" sz="2000" dirty="0"/>
          </a:p>
          <a:p>
            <a:endParaRPr lang="fr-FR" sz="2000" dirty="0"/>
          </a:p>
          <a:p>
            <a:r>
              <a:rPr lang="fr-FR" sz="2000" dirty="0"/>
              <a:t>La Cour de cassation a précisé que la charge de la preuve de la faute grave incombait à l’employeur. La Cour d’appel de Chambéry vient de préciser que le bureau de conciliation peut ordonner à l’employeur de communiquer les éléments de preuve pour permettre au demandeur de préparer son argumentation.</a:t>
            </a:r>
          </a:p>
          <a:p>
            <a:endParaRPr lang="fr-FR" sz="2000" dirty="0"/>
          </a:p>
          <a:p>
            <a:r>
              <a:rPr lang="fr-FR" sz="2000" dirty="0"/>
              <a:t>●  </a:t>
            </a:r>
            <a:r>
              <a:rPr lang="fr-FR" sz="2000" b="1" dirty="0"/>
              <a:t>La charge de la preuve de la faute grave</a:t>
            </a:r>
            <a:r>
              <a:rPr lang="fr-FR" sz="2000" dirty="0"/>
              <a:t>, privative de l'indemnité compensatrice de préavis, incombe à l'employeur, lequel en est débiteur et prétend en être libéré. (</a:t>
            </a:r>
            <a:r>
              <a:rPr lang="fr-FR" sz="2000" dirty="0" err="1"/>
              <a:t>Cass.Soc</a:t>
            </a:r>
            <a:r>
              <a:rPr lang="fr-FR" sz="2000"/>
              <a:t> 21/11/84 - Cahiers Prud'homaux n̊7 de 1985 p.140).</a:t>
            </a:r>
          </a:p>
          <a:p>
            <a:endParaRPr lang="fr-FR" sz="2000" dirty="0"/>
          </a:p>
        </p:txBody>
      </p:sp>
    </p:spTree>
    <p:extLst>
      <p:ext uri="{BB962C8B-B14F-4D97-AF65-F5344CB8AC3E}">
        <p14:creationId xmlns:p14="http://schemas.microsoft.com/office/powerpoint/2010/main" val="353912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dirty="0"/>
              <a:t>● La preuve de la </a:t>
            </a:r>
            <a:r>
              <a:rPr lang="fr-FR" sz="2000" b="1" dirty="0"/>
              <a:t>faute grave</a:t>
            </a:r>
            <a:r>
              <a:rPr lang="fr-FR" sz="2000" dirty="0"/>
              <a:t> incombe à l'employeur (</a:t>
            </a:r>
            <a:r>
              <a:rPr lang="fr-FR" sz="2000" dirty="0" err="1"/>
              <a:t>Cass</a:t>
            </a:r>
            <a:r>
              <a:rPr lang="fr-FR" sz="2000" dirty="0"/>
              <a:t>. Soc. 28/10/98 N̊ de pourvoi : 96-43413 &amp; </a:t>
            </a:r>
            <a:r>
              <a:rPr lang="fr-FR" sz="2000" dirty="0" err="1"/>
              <a:t>Jurisp.Soc.Lamy</a:t>
            </a:r>
            <a:r>
              <a:rPr lang="fr-FR" sz="2000" dirty="0"/>
              <a:t> n̊ 28 du 19/01/99</a:t>
            </a:r>
            <a:r>
              <a:rPr lang="fr-FR" sz="2000" dirty="0" smtClean="0"/>
              <a:t>).</a:t>
            </a:r>
          </a:p>
          <a:p>
            <a:endParaRPr lang="fr-FR" sz="2000" dirty="0"/>
          </a:p>
          <a:p>
            <a:r>
              <a:rPr lang="fr-FR" sz="2000" dirty="0"/>
              <a:t>● En ordonnant à l'employeur, de rapporter la preuve de la gravité de la faute, privative des indemnités de préavis et de licenciement, de produire toutes pièces et éléments de preuve ayant conduit au licenciement pour faute grave de sa salariés et sans lesquels, celle-ci n'est pas en mesure de contester utilement la mesure dont elle a été l'objet, le bureau de conciliation a agi dans les limites des prérogatives qu'il tient des dispositions précitées, et sans inverser la charge de la preuve, ni porter atteinte au principe d'égalité des armes et du droit à un procès équitable (</a:t>
            </a:r>
            <a:r>
              <a:rPr lang="fr-FR" sz="2000" dirty="0" err="1"/>
              <a:t>Ch</a:t>
            </a:r>
            <a:r>
              <a:rPr lang="fr-FR" sz="2000" dirty="0"/>
              <a:t> Soc. Cour d’appel de </a:t>
            </a:r>
            <a:r>
              <a:rPr lang="fr-FR" sz="2000" dirty="0" err="1"/>
              <a:t>Chambery</a:t>
            </a:r>
            <a:r>
              <a:rPr lang="fr-FR" sz="2000" dirty="0"/>
              <a:t> 29/03/11 RG : 11/00483 AR/MFM)  ; </a:t>
            </a:r>
          </a:p>
          <a:p>
            <a:endParaRPr lang="fr-FR" sz="2000" dirty="0"/>
          </a:p>
        </p:txBody>
      </p:sp>
    </p:spTree>
    <p:extLst>
      <p:ext uri="{BB962C8B-B14F-4D97-AF65-F5344CB8AC3E}">
        <p14:creationId xmlns:p14="http://schemas.microsoft.com/office/powerpoint/2010/main" val="1532567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Preuve de la faute lourde</a:t>
            </a:r>
            <a:endParaRPr lang="fr-FR" sz="2000" dirty="0"/>
          </a:p>
          <a:p>
            <a:endParaRPr lang="fr-FR" sz="2000" dirty="0"/>
          </a:p>
          <a:p>
            <a:r>
              <a:rPr lang="fr-FR" sz="2000" dirty="0"/>
              <a:t>●  Lorsque l'employeur a licencié un salarié pour </a:t>
            </a:r>
            <a:r>
              <a:rPr lang="fr-FR" sz="2000" b="1" dirty="0"/>
              <a:t>faute lourde</a:t>
            </a:r>
            <a:r>
              <a:rPr lang="fr-FR" sz="2000" dirty="0"/>
              <a:t> il lui incombe d'en rapporter la preuve. (</a:t>
            </a:r>
            <a:r>
              <a:rPr lang="fr-FR" sz="2000" dirty="0" err="1"/>
              <a:t>Cass.Soc</a:t>
            </a:r>
            <a:r>
              <a:rPr lang="fr-FR" sz="2000" dirty="0"/>
              <a:t>. 12/07/90 - </a:t>
            </a:r>
            <a:r>
              <a:rPr lang="fr-FR" sz="2000" dirty="0" err="1"/>
              <a:t>Cah.Prud'homaux</a:t>
            </a:r>
            <a:r>
              <a:rPr lang="fr-FR" sz="2000" dirty="0"/>
              <a:t>. n̊9 - 1990 P. 173).</a:t>
            </a:r>
          </a:p>
        </p:txBody>
      </p:sp>
    </p:spTree>
    <p:extLst>
      <p:ext uri="{BB962C8B-B14F-4D97-AF65-F5344CB8AC3E}">
        <p14:creationId xmlns:p14="http://schemas.microsoft.com/office/powerpoint/2010/main" val="868655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Preuve de la faute lourde</a:t>
            </a:r>
            <a:endParaRPr lang="fr-FR" sz="2000" dirty="0"/>
          </a:p>
          <a:p>
            <a:endParaRPr lang="fr-FR" sz="2000" dirty="0"/>
          </a:p>
          <a:p>
            <a:r>
              <a:rPr lang="fr-FR" sz="2000" dirty="0"/>
              <a:t>●  Lorsque l'employeur a licencié un salarié pour </a:t>
            </a:r>
            <a:r>
              <a:rPr lang="fr-FR" sz="2000" b="1" dirty="0"/>
              <a:t>faute lourde</a:t>
            </a:r>
            <a:r>
              <a:rPr lang="fr-FR" sz="2000" dirty="0"/>
              <a:t> il lui incombe d'en rapporter la preuve. (</a:t>
            </a:r>
            <a:r>
              <a:rPr lang="fr-FR" sz="2000" dirty="0" err="1"/>
              <a:t>Cass.Soc</a:t>
            </a:r>
            <a:r>
              <a:rPr lang="fr-FR" sz="2000" dirty="0"/>
              <a:t>. 12/07/90 - </a:t>
            </a:r>
            <a:r>
              <a:rPr lang="fr-FR" sz="2000" dirty="0" err="1"/>
              <a:t>Cah.Prud'homaux</a:t>
            </a:r>
            <a:r>
              <a:rPr lang="fr-FR" sz="2000" dirty="0"/>
              <a:t>. n̊9 - 1990 P. 173).</a:t>
            </a:r>
          </a:p>
        </p:txBody>
      </p:sp>
    </p:spTree>
    <p:extLst>
      <p:ext uri="{BB962C8B-B14F-4D97-AF65-F5344CB8AC3E}">
        <p14:creationId xmlns:p14="http://schemas.microsoft.com/office/powerpoint/2010/main" val="3949433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106690"/>
          </a:xfrm>
          <a:solidFill>
            <a:schemeClr val="bg1"/>
          </a:solidFill>
        </p:spPr>
        <p:txBody>
          <a:bodyPr>
            <a:normAutofit/>
          </a:bodyPr>
          <a:lstStyle/>
          <a:p>
            <a:pPr algn="l"/>
            <a:r>
              <a:rPr lang="fr-FR" sz="4000" dirty="0"/>
              <a:t>■ </a:t>
            </a:r>
            <a:r>
              <a:rPr lang="fr-FR" sz="4000" dirty="0">
                <a:solidFill>
                  <a:srgbClr val="FF0000"/>
                </a:solidFill>
              </a:rPr>
              <a:t>Le juge (le conseiller)ne se substitue pas aux parties, il s’enquiert des besoins des parties</a:t>
            </a:r>
            <a:r>
              <a:rPr lang="fr-FR" sz="4000" dirty="0"/>
              <a:t>.</a:t>
            </a:r>
            <a:br>
              <a:rPr lang="fr-FR" sz="4000" dirty="0"/>
            </a:br>
            <a:r>
              <a:rPr lang="fr-FR" sz="4000" dirty="0"/>
              <a:t/>
            </a:r>
            <a:br>
              <a:rPr lang="fr-FR" sz="4000" dirty="0"/>
            </a:br>
            <a:r>
              <a:rPr lang="fr-FR" sz="4000" dirty="0">
                <a:solidFill>
                  <a:schemeClr val="tx2">
                    <a:lumMod val="75000"/>
                  </a:schemeClr>
                </a:solidFill>
              </a:rPr>
              <a:t>■Le juge (le conseiller)ne doit pas suppléer la carence des parties mais il doit permettre à une partie qui ne détient pas un élément de preuve de se le faire communiquer</a:t>
            </a:r>
            <a:r>
              <a:rPr lang="fr-FR" dirty="0">
                <a:solidFill>
                  <a:schemeClr val="tx2">
                    <a:lumMod val="75000"/>
                  </a:schemeClr>
                </a:solidFill>
              </a:rPr>
              <a:t>.</a:t>
            </a:r>
          </a:p>
        </p:txBody>
      </p:sp>
    </p:spTree>
    <p:extLst>
      <p:ext uri="{BB962C8B-B14F-4D97-AF65-F5344CB8AC3E}">
        <p14:creationId xmlns:p14="http://schemas.microsoft.com/office/powerpoint/2010/main" val="963048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20000"/>
          </a:bodyPr>
          <a:lstStyle/>
          <a:p>
            <a:r>
              <a:rPr lang="fr-FR" sz="2000" b="1" dirty="0"/>
              <a:t>La preuve du licenciement économique</a:t>
            </a:r>
            <a:endParaRPr lang="fr-FR" sz="2000" dirty="0"/>
          </a:p>
          <a:p>
            <a:r>
              <a:rPr lang="fr-FR" sz="2000" dirty="0"/>
              <a:t>Le décret N̊ 87-452 du 29 juin 1987 a imposé à 1'employeur de déposer  au  greffe  du conseil  de prud'hommes dans un délai de huit jours à compter du jour où il a reçu la convocation devant le bureau de conciliation un certain nombre de pièces).</a:t>
            </a:r>
          </a:p>
          <a:p>
            <a:r>
              <a:rPr lang="fr-FR" sz="2000" dirty="0"/>
              <a:t>L’article R1456-1 (ex art.R516-45) du code du travail dispose: </a:t>
            </a:r>
            <a:r>
              <a:rPr lang="fr-FR" sz="2000" i="1" dirty="0"/>
              <a:t>“En cas de recours portant sur un licenciement pour motif économique, l'employeur dépose ou adresse par lettre recommandée avec avis de réception au greffe du conseil les éléments mentionnés à l'article L. 1235-9.</a:t>
            </a:r>
          </a:p>
          <a:p>
            <a:r>
              <a:rPr lang="fr-FR" sz="2000" i="1" dirty="0"/>
              <a:t>Ces éléments sont transmis dans un délai huit jours à compter de la date à laquelle l'employeur reçoit la convocation devant le bureau de conciliation pour qu'ils soient versés au dossier. La convocation destinée à l'employeur rappelle cette obligation.</a:t>
            </a:r>
          </a:p>
          <a:p>
            <a:r>
              <a:rPr lang="fr-FR" sz="2000" i="1" dirty="0"/>
              <a:t>Le greffe informe le salarié qu'il peut prendre connaissance ou copie au greffe des éléments </a:t>
            </a:r>
          </a:p>
          <a:p>
            <a:r>
              <a:rPr lang="fr-FR" sz="2000" i="1" dirty="0"/>
              <a:t>communiqués. Cette information est faite verbalement lors de la présentation de la demande ou par lettre simple”.</a:t>
            </a:r>
            <a:endParaRPr lang="fr-FR" sz="2000" dirty="0"/>
          </a:p>
        </p:txBody>
      </p:sp>
    </p:spTree>
    <p:extLst>
      <p:ext uri="{BB962C8B-B14F-4D97-AF65-F5344CB8AC3E}">
        <p14:creationId xmlns:p14="http://schemas.microsoft.com/office/powerpoint/2010/main" val="3738685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20000"/>
          </a:bodyPr>
          <a:lstStyle/>
          <a:p>
            <a:r>
              <a:rPr lang="fr-FR" sz="2000" b="1" dirty="0"/>
              <a:t>La preuve du licenciement économique</a:t>
            </a:r>
            <a:endParaRPr lang="fr-FR" sz="2000" dirty="0"/>
          </a:p>
          <a:p>
            <a:r>
              <a:rPr lang="fr-FR" sz="2000" b="1" dirty="0"/>
              <a:t>● Les éléments dont la communication incombe à l'employeur en vertu de l'article L. 122-14-3 du code du travail ne concernent que le licenciement collectif pour motif économique</a:t>
            </a:r>
            <a:r>
              <a:rPr lang="fr-FR" sz="2000" dirty="0"/>
              <a:t>. Une cour d'appel décide exactement que les dispositions de l'article R. 516-45 imposant le dépôt au greffe du conseil de prud'hommes de ces éléments par l'employeur ne sont pas applicables en cas de recours d'un salarié portant sur un licenciement individuel pour motif économique (</a:t>
            </a:r>
            <a:r>
              <a:rPr lang="fr-FR" sz="2000" dirty="0" err="1"/>
              <a:t>Cass</a:t>
            </a:r>
            <a:r>
              <a:rPr lang="fr-FR" sz="2000" dirty="0"/>
              <a:t>. soc., 10 oct. 2000, no 99-40.040 P Semaine </a:t>
            </a:r>
            <a:r>
              <a:rPr lang="fr-FR" sz="2000" dirty="0" err="1"/>
              <a:t>Soc.Lamy</a:t>
            </a:r>
            <a:r>
              <a:rPr lang="fr-FR" sz="2000" dirty="0"/>
              <a:t> n̊ 1000 FLASH).</a:t>
            </a:r>
            <a:endParaRPr lang="fr-FR" sz="2000" b="1" dirty="0"/>
          </a:p>
          <a:p>
            <a:endParaRPr lang="fr-FR" sz="2000" b="1" dirty="0"/>
          </a:p>
          <a:p>
            <a:r>
              <a:rPr lang="fr-FR" sz="2000" dirty="0"/>
              <a:t>● La cour d'appel ayant relevé que l'employeur s'était abstenu de produire les éléments permettant d'évaluer ses profits à l'époque, elle en a déduit que la suppression de poste était destinée à faire l'économie du salaire de l'intéressé ; Que, par ce seul motif, elle a pu décider que le licenciement n'avait pas de cause économique et qu'il était donc dépourvu de cause réelle et sérieuse ; que le moyen n'est pas fondé ; Par ces motifs : Rejette le pourvoi. » (</a:t>
            </a:r>
            <a:r>
              <a:rPr lang="fr-FR" sz="2000" dirty="0" err="1"/>
              <a:t>Cass</a:t>
            </a:r>
            <a:r>
              <a:rPr lang="fr-FR" sz="2000" dirty="0"/>
              <a:t>. soc., 11/07/97, no 94-45.175).</a:t>
            </a:r>
          </a:p>
        </p:txBody>
      </p:sp>
    </p:spTree>
    <p:extLst>
      <p:ext uri="{BB962C8B-B14F-4D97-AF65-F5344CB8AC3E}">
        <p14:creationId xmlns:p14="http://schemas.microsoft.com/office/powerpoint/2010/main" val="19782925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La preuve du licenciement économique</a:t>
            </a:r>
            <a:endParaRPr lang="fr-FR" sz="2000" dirty="0"/>
          </a:p>
          <a:p>
            <a:r>
              <a:rPr lang="fr-FR" sz="2000" dirty="0"/>
              <a:t>● L'employeur n'ayant apporté aucun élément probant permettant d'apprécier la nécessité de réorganiser le service informatique de la société en le centralisant en Angleterre, le licenciement de deux salariés de la filiale française ne reposait pas sur un motif réel et sérieux (</a:t>
            </a:r>
            <a:r>
              <a:rPr lang="fr-FR" sz="2000" dirty="0" err="1"/>
              <a:t>Cass</a:t>
            </a:r>
            <a:r>
              <a:rPr lang="fr-FR" sz="2000" dirty="0"/>
              <a:t>. soc., 13 mai 2003, no 00-46.766 D Semaine </a:t>
            </a:r>
            <a:r>
              <a:rPr lang="fr-FR" sz="2000" dirty="0" err="1"/>
              <a:t>Soc.Lamy</a:t>
            </a:r>
            <a:r>
              <a:rPr lang="fr-FR" sz="2000" dirty="0"/>
              <a:t>  1125).</a:t>
            </a:r>
          </a:p>
        </p:txBody>
      </p:sp>
    </p:spTree>
    <p:extLst>
      <p:ext uri="{BB962C8B-B14F-4D97-AF65-F5344CB8AC3E}">
        <p14:creationId xmlns:p14="http://schemas.microsoft.com/office/powerpoint/2010/main" val="20950484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lnSpcReduction="10000"/>
          </a:bodyPr>
          <a:lstStyle/>
          <a:p>
            <a:r>
              <a:rPr lang="fr-FR" sz="2000" b="1" dirty="0"/>
              <a:t>Preuve de la discrimination</a:t>
            </a:r>
          </a:p>
          <a:p>
            <a:endParaRPr lang="fr-FR" sz="2000" b="1" dirty="0"/>
          </a:p>
          <a:p>
            <a:r>
              <a:rPr lang="fr-FR" sz="2000" dirty="0"/>
              <a:t>L’article L1134-1 du code du travail dispose :</a:t>
            </a:r>
          </a:p>
          <a:p>
            <a:r>
              <a:rPr lang="fr-FR" sz="2000" dirty="0"/>
              <a:t>&lt;&lt;Lorsque survient un litige en raison d'une méconnaissance des dispositions du chapitre II, le candidat à un emploi, à un stage ou à une période de formation en entreprise ou le salarié présente des éléments de fait laissant supposer l'existence d'une discrimination directe ou indirecte, telle que définie à l'article 1er de la loi n̊ 2008-496 du 27 mai 2008 portant diverses dispositions d'adaptation au droit communautaire dans le domaine de la lutte contre les discriminations. </a:t>
            </a:r>
          </a:p>
          <a:p>
            <a:r>
              <a:rPr lang="fr-FR" sz="2000" dirty="0"/>
              <a:t>Au vu de ces éléments, </a:t>
            </a:r>
            <a:r>
              <a:rPr lang="fr-FR" sz="2000" b="1" dirty="0"/>
              <a:t>il incombe à la partie défenderesse de prouver que sa décision est justifiée par des éléments objectifs étrangers à toute discrimination. </a:t>
            </a:r>
          </a:p>
          <a:p>
            <a:r>
              <a:rPr lang="fr-FR" sz="2000" b="1" dirty="0"/>
              <a:t>Le juge forme sa conviction après avoir ordonné, en cas de besoin, toutes les mesures d'instruction qu'il estime utiles&gt;&gt;</a:t>
            </a:r>
            <a:endParaRPr lang="fr-FR" sz="2000" dirty="0"/>
          </a:p>
        </p:txBody>
      </p:sp>
    </p:spTree>
    <p:extLst>
      <p:ext uri="{BB962C8B-B14F-4D97-AF65-F5344CB8AC3E}">
        <p14:creationId xmlns:p14="http://schemas.microsoft.com/office/powerpoint/2010/main" val="90658935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Preuve du harcèlement</a:t>
            </a:r>
            <a:endParaRPr lang="fr-FR" sz="2000" dirty="0"/>
          </a:p>
          <a:p>
            <a:endParaRPr lang="fr-FR" sz="2000" dirty="0"/>
          </a:p>
          <a:p>
            <a:r>
              <a:rPr lang="fr-FR" sz="2000" dirty="0"/>
              <a:t>●  Il résulte de l'article L. 122-52, devenu l'article 1154-1 du code du travail, applicable en matière de discrimination et de harcèlement et interprété à la lumière de la Directive CE/2000/78 du Conseil, du 27 novembre 2000, portant création d'un cadre général en faveur de l'égalité de traitement en matière d'emploi et de travail, que, dès lors que le salarié concerné établit des faits qui permettent de présumer l'existence d'un harcèlement, </a:t>
            </a:r>
            <a:r>
              <a:rPr lang="fr-FR" sz="2000" b="1" dirty="0"/>
              <a:t>il incombe à la partie défenderesse de prouver que ces agissements ne sont pas constitutifs d'un tel harcèlement et que sa décision est justifiée par des éléments objectifs étrangers à tout harcèlement </a:t>
            </a:r>
            <a:r>
              <a:rPr lang="fr-FR" sz="2000" dirty="0"/>
              <a:t>(</a:t>
            </a:r>
            <a:r>
              <a:rPr lang="fr-FR" sz="2000" dirty="0" err="1"/>
              <a:t>Cass.Soc</a:t>
            </a:r>
            <a:r>
              <a:rPr lang="fr-FR" sz="2000" dirty="0"/>
              <a:t>. 24/09/08 N̊06645747 -BICC 695 n̊91).</a:t>
            </a:r>
          </a:p>
        </p:txBody>
      </p:sp>
    </p:spTree>
    <p:extLst>
      <p:ext uri="{BB962C8B-B14F-4D97-AF65-F5344CB8AC3E}">
        <p14:creationId xmlns:p14="http://schemas.microsoft.com/office/powerpoint/2010/main" val="42846210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lnSpcReduction="10000"/>
          </a:bodyPr>
          <a:lstStyle/>
          <a:p>
            <a:r>
              <a:rPr lang="fr-FR" sz="2000" b="1" dirty="0"/>
              <a:t>Preuve du harcèlement</a:t>
            </a:r>
            <a:endParaRPr lang="fr-FR" sz="2000" dirty="0"/>
          </a:p>
          <a:p>
            <a:endParaRPr lang="fr-FR" sz="2000" dirty="0"/>
          </a:p>
          <a:p>
            <a:r>
              <a:rPr lang="fr-FR" sz="2000" b="1" dirty="0"/>
              <a:t>Article L1154-1</a:t>
            </a:r>
          </a:p>
          <a:p>
            <a:r>
              <a:rPr lang="fr-FR" sz="2000" dirty="0"/>
              <a:t>Modifié par </a:t>
            </a:r>
            <a:r>
              <a:rPr lang="fr-FR" sz="2000" u="sng" dirty="0">
                <a:hlinkClick r:id="rId2"/>
              </a:rPr>
              <a:t>LOI n°2016-1088 du 8 août 2016 - art. 3</a:t>
            </a:r>
            <a:endParaRPr lang="fr-FR" sz="2000" dirty="0"/>
          </a:p>
          <a:p>
            <a:r>
              <a:rPr lang="fr-FR" sz="2000" dirty="0"/>
              <a:t>Lorsque survient un litige relatif à l'application des </a:t>
            </a:r>
            <a:r>
              <a:rPr lang="fr-FR" sz="2000" u="sng" dirty="0">
                <a:hlinkClick r:id="rId3"/>
              </a:rPr>
              <a:t>articles L. 1152-1 à L. 1152-3 </a:t>
            </a:r>
            <a:r>
              <a:rPr lang="fr-FR" sz="2000" dirty="0"/>
              <a:t>et </a:t>
            </a:r>
            <a:r>
              <a:rPr lang="fr-FR" sz="2000" u="sng" dirty="0">
                <a:hlinkClick r:id="rId4"/>
              </a:rPr>
              <a:t>L. 1153-1 à L. 1153-4</a:t>
            </a:r>
            <a:r>
              <a:rPr lang="fr-FR" sz="2000" dirty="0"/>
              <a:t>, le candidat à un emploi, à un stage ou à une période de formation en entreprise ou le salarié présente des éléments de fait laissant supposer l'existence d'un harcèlement.</a:t>
            </a:r>
          </a:p>
          <a:p>
            <a:r>
              <a:rPr lang="fr-FR" sz="2000" dirty="0"/>
              <a:t>Au vu de ces éléments, il incombe à la partie défenderesse de prouver que ces agissements ne sont pas constitutifs d'un tel harcèlement et que sa décision est justifiée par des éléments objectifs étrangers à tout harcèlement.</a:t>
            </a:r>
          </a:p>
          <a:p>
            <a:r>
              <a:rPr lang="fr-FR" sz="2000" dirty="0"/>
              <a:t>Le juge forme sa conviction après avoir ordonné, en cas de besoin, toutes les mesures d'instruction qu'il estime utiles.</a:t>
            </a:r>
          </a:p>
        </p:txBody>
      </p:sp>
    </p:spTree>
    <p:extLst>
      <p:ext uri="{BB962C8B-B14F-4D97-AF65-F5344CB8AC3E}">
        <p14:creationId xmlns:p14="http://schemas.microsoft.com/office/powerpoint/2010/main" val="45272439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r>
              <a:rPr lang="fr-FR" sz="2000" dirty="0" smtClean="0"/>
              <a:t>Harcèlement</a:t>
            </a:r>
            <a:endParaRPr lang="fr-FR" sz="2000" dirty="0"/>
          </a:p>
          <a:p>
            <a:r>
              <a:rPr lang="fr-FR" sz="2000" dirty="0"/>
              <a:t>30 De la </a:t>
            </a:r>
            <a:r>
              <a:rPr lang="fr-FR" sz="2000" dirty="0" smtClean="0"/>
              <a:t>méthodologie probatoire </a:t>
            </a:r>
            <a:r>
              <a:rPr lang="fr-FR" sz="2000" dirty="0"/>
              <a:t>du harcèlement</a:t>
            </a:r>
          </a:p>
          <a:p>
            <a:r>
              <a:rPr lang="fr-FR" sz="2000" dirty="0" err="1"/>
              <a:t>Cass</a:t>
            </a:r>
            <a:r>
              <a:rPr lang="fr-FR" sz="2000" dirty="0"/>
              <a:t>. soc., 26 janv. 2017, n° 15-20.333</a:t>
            </a:r>
            <a:r>
              <a:rPr lang="fr-FR" sz="2000" dirty="0" smtClean="0"/>
              <a:t>, F-D</a:t>
            </a:r>
            <a:r>
              <a:rPr lang="fr-FR" sz="2000" dirty="0"/>
              <a:t>, SARL Clef express et a. c/ M. C. et a.</a:t>
            </a:r>
          </a:p>
          <a:p>
            <a:r>
              <a:rPr lang="fr-FR" sz="2000" dirty="0"/>
              <a:t>Lorsqu’un salarié établit la matérialité </a:t>
            </a:r>
            <a:r>
              <a:rPr lang="fr-FR" sz="2000" dirty="0" smtClean="0"/>
              <a:t>de faits </a:t>
            </a:r>
            <a:r>
              <a:rPr lang="fr-FR" sz="2000" dirty="0"/>
              <a:t>précis et concordants constituant </a:t>
            </a:r>
            <a:r>
              <a:rPr lang="fr-FR" sz="2000" dirty="0" smtClean="0"/>
              <a:t>selon lui </a:t>
            </a:r>
            <a:r>
              <a:rPr lang="fr-FR" sz="2000" dirty="0"/>
              <a:t>un harcèlement, il appartient au juge </a:t>
            </a:r>
            <a:r>
              <a:rPr lang="fr-FR" sz="2000" dirty="0" smtClean="0"/>
              <a:t>d’apprécier </a:t>
            </a:r>
            <a:r>
              <a:rPr lang="fr-FR" sz="2000" dirty="0"/>
              <a:t>si ces éléments, pris dans leur </a:t>
            </a:r>
            <a:r>
              <a:rPr lang="fr-FR" sz="2000" dirty="0" smtClean="0"/>
              <a:t>ensemble</a:t>
            </a:r>
            <a:r>
              <a:rPr lang="fr-FR" sz="2000" dirty="0"/>
              <a:t>, permettent de présumer </a:t>
            </a:r>
            <a:r>
              <a:rPr lang="fr-FR" sz="2000" dirty="0" smtClean="0"/>
              <a:t>l’existence d’un </a:t>
            </a:r>
            <a:r>
              <a:rPr lang="fr-FR" sz="2000" dirty="0"/>
              <a:t>harcèlement moral. Dans l’affirmative, </a:t>
            </a:r>
            <a:r>
              <a:rPr lang="fr-FR" sz="2000" dirty="0" smtClean="0"/>
              <a:t>il incombe </a:t>
            </a:r>
            <a:r>
              <a:rPr lang="fr-FR" sz="2000" dirty="0"/>
              <a:t>à l’employeur de prouver que ces </a:t>
            </a:r>
            <a:r>
              <a:rPr lang="fr-FR" sz="2000" dirty="0" smtClean="0"/>
              <a:t>agissements </a:t>
            </a:r>
            <a:r>
              <a:rPr lang="fr-FR" sz="2000" dirty="0"/>
              <a:t>ne sont pas constitutifs d’un tel </a:t>
            </a:r>
            <a:r>
              <a:rPr lang="fr-FR" sz="2000" dirty="0" smtClean="0"/>
              <a:t>harcèlement </a:t>
            </a:r>
            <a:r>
              <a:rPr lang="fr-FR" sz="2000" dirty="0"/>
              <a:t>et que sa décision est justifiée </a:t>
            </a:r>
            <a:r>
              <a:rPr lang="fr-FR" sz="2000" dirty="0" smtClean="0"/>
              <a:t>par des </a:t>
            </a:r>
            <a:r>
              <a:rPr lang="fr-FR" sz="2000" dirty="0"/>
              <a:t>éléments objectifs étrangers à tout </a:t>
            </a:r>
            <a:r>
              <a:rPr lang="fr-FR" sz="2000" dirty="0" smtClean="0"/>
              <a:t>harcèlement </a:t>
            </a:r>
            <a:r>
              <a:rPr lang="fr-FR" sz="2000" dirty="0"/>
              <a:t>(V. </a:t>
            </a:r>
            <a:r>
              <a:rPr lang="fr-FR" sz="2000" dirty="0" err="1"/>
              <a:t>Cass</a:t>
            </a:r>
            <a:r>
              <a:rPr lang="fr-FR" sz="2000" dirty="0"/>
              <a:t>. soc., 8 juin 2016, n° </a:t>
            </a:r>
            <a:r>
              <a:rPr lang="fr-FR" sz="2000" dirty="0" smtClean="0"/>
              <a:t>14-13.418 </a:t>
            </a:r>
            <a:r>
              <a:rPr lang="fr-FR" sz="2000" dirty="0"/>
              <a:t>: </a:t>
            </a:r>
            <a:r>
              <a:rPr lang="fr-FR" sz="2000" dirty="0" err="1"/>
              <a:t>JurisData</a:t>
            </a:r>
            <a:r>
              <a:rPr lang="fr-FR" sz="2000" dirty="0"/>
              <a:t> n° 2016-010842 ; JCP S</a:t>
            </a:r>
          </a:p>
          <a:p>
            <a:r>
              <a:rPr lang="fr-FR" sz="2000" dirty="0"/>
              <a:t>2016, 1262, note C. </a:t>
            </a:r>
            <a:r>
              <a:rPr lang="fr-FR" sz="2000" dirty="0" err="1"/>
              <a:t>Leborgne-Ingelaere</a:t>
            </a:r>
            <a:r>
              <a:rPr lang="fr-FR" sz="2000" dirty="0"/>
              <a:t>). </a:t>
            </a:r>
            <a:r>
              <a:rPr lang="fr-FR" sz="2000" dirty="0" err="1" smtClean="0"/>
              <a:t>Dansun</a:t>
            </a:r>
            <a:r>
              <a:rPr lang="fr-FR" sz="2000" dirty="0" smtClean="0"/>
              <a:t> </a:t>
            </a:r>
            <a:r>
              <a:rPr lang="fr-FR" sz="2000" dirty="0"/>
              <a:t>arrêt rendu le 26 janvier 2017, la Cour </a:t>
            </a:r>
            <a:r>
              <a:rPr lang="fr-FR" sz="2000" dirty="0" smtClean="0"/>
              <a:t>de cassation </a:t>
            </a:r>
            <a:r>
              <a:rPr lang="fr-FR" sz="2000" dirty="0"/>
              <a:t>rappelle aux juges du fond les </a:t>
            </a:r>
            <a:r>
              <a:rPr lang="fr-FR" sz="2000" dirty="0" smtClean="0"/>
              <a:t>règles probatoires </a:t>
            </a:r>
            <a:r>
              <a:rPr lang="fr-FR" sz="2000" dirty="0"/>
              <a:t>applicables au harcèlement et ce</a:t>
            </a:r>
            <a:r>
              <a:rPr lang="fr-FR" sz="2000" dirty="0" smtClean="0"/>
              <a:t>, conformément </a:t>
            </a:r>
            <a:r>
              <a:rPr lang="fr-FR" sz="2000" dirty="0"/>
              <a:t>aux prescriptions du Code </a:t>
            </a:r>
            <a:r>
              <a:rPr lang="fr-FR" sz="2000" dirty="0" smtClean="0"/>
              <a:t>du travail </a:t>
            </a:r>
            <a:r>
              <a:rPr lang="fr-FR" sz="2000" dirty="0"/>
              <a:t>dans leur rédaction antérieure à la </a:t>
            </a:r>
            <a:r>
              <a:rPr lang="fr-FR" sz="2000" dirty="0" smtClean="0"/>
              <a:t>loi n</a:t>
            </a:r>
            <a:r>
              <a:rPr lang="fr-FR" sz="2000" dirty="0"/>
              <a:t>° 2016-1088 du 8 août 2016.</a:t>
            </a:r>
            <a:endParaRPr lang="fr-FR" sz="2000" dirty="0"/>
          </a:p>
        </p:txBody>
      </p:sp>
    </p:spTree>
    <p:extLst>
      <p:ext uri="{BB962C8B-B14F-4D97-AF65-F5344CB8AC3E}">
        <p14:creationId xmlns:p14="http://schemas.microsoft.com/office/powerpoint/2010/main" val="41833587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fontScale="77500" lnSpcReduction="20000"/>
          </a:bodyPr>
          <a:lstStyle/>
          <a:p>
            <a:r>
              <a:rPr lang="fr-FR" sz="2000" dirty="0"/>
              <a:t>En l’espèce, avant d’être licencié pour </a:t>
            </a:r>
            <a:r>
              <a:rPr lang="fr-FR" sz="2000" dirty="0" smtClean="0"/>
              <a:t>inaptitude </a:t>
            </a:r>
            <a:r>
              <a:rPr lang="fr-FR" sz="2000" dirty="0"/>
              <a:t>et impossibilité de reclassement, un </a:t>
            </a:r>
            <a:r>
              <a:rPr lang="fr-FR" sz="2000" dirty="0" smtClean="0"/>
              <a:t>salarié </a:t>
            </a:r>
            <a:r>
              <a:rPr lang="fr-FR" sz="2000" dirty="0"/>
              <a:t>a sollicité du juge prud’homal la résiliation</a:t>
            </a:r>
          </a:p>
          <a:p>
            <a:r>
              <a:rPr lang="fr-FR" sz="2000" dirty="0"/>
              <a:t>judiciaire de son contrat de travail </a:t>
            </a:r>
            <a:r>
              <a:rPr lang="fr-FR" sz="2000" dirty="0" smtClean="0"/>
              <a:t>s’estimant victime </a:t>
            </a:r>
            <a:r>
              <a:rPr lang="fr-FR" sz="2000" dirty="0"/>
              <a:t>d’un harcèlement moral. Les juges </a:t>
            </a:r>
            <a:r>
              <a:rPr lang="fr-FR" sz="2000" dirty="0" smtClean="0"/>
              <a:t>du fond </a:t>
            </a:r>
            <a:r>
              <a:rPr lang="fr-FR" sz="2000" dirty="0"/>
              <a:t>ont fait droit à sa demande au motif que </a:t>
            </a:r>
            <a:r>
              <a:rPr lang="fr-FR" sz="2000" dirty="0" smtClean="0"/>
              <a:t>le harcèlement </a:t>
            </a:r>
            <a:r>
              <a:rPr lang="fr-FR" sz="2000" dirty="0"/>
              <a:t>moral était caractérisé et ce, </a:t>
            </a:r>
            <a:r>
              <a:rPr lang="fr-FR" sz="2000" dirty="0" smtClean="0"/>
              <a:t>sans qu’il </a:t>
            </a:r>
            <a:r>
              <a:rPr lang="fr-FR" sz="2000" dirty="0"/>
              <a:t>y ait lieu de rechercher les </a:t>
            </a:r>
            <a:r>
              <a:rPr lang="fr-FR" sz="2000" dirty="0" smtClean="0"/>
              <a:t>agissements précis </a:t>
            </a:r>
            <a:r>
              <a:rPr lang="fr-FR" sz="2000" dirty="0"/>
              <a:t>de l’employeur ayant affecté la santé </a:t>
            </a:r>
            <a:r>
              <a:rPr lang="fr-FR" sz="2000" dirty="0" smtClean="0"/>
              <a:t>psy chique </a:t>
            </a:r>
            <a:r>
              <a:rPr lang="fr-FR" sz="2000" dirty="0"/>
              <a:t>de l’intéressé.</a:t>
            </a:r>
          </a:p>
          <a:p>
            <a:r>
              <a:rPr lang="fr-FR" sz="2000" dirty="0"/>
              <a:t>Leur décision est censurée : en </a:t>
            </a:r>
            <a:r>
              <a:rPr lang="fr-FR" sz="2000" dirty="0" smtClean="0"/>
              <a:t>statuant ainsi</a:t>
            </a:r>
            <a:r>
              <a:rPr lang="fr-FR" sz="2000" dirty="0"/>
              <a:t>, alors qu’il leur appartenait de se </a:t>
            </a:r>
            <a:r>
              <a:rPr lang="fr-FR" sz="2000" dirty="0" smtClean="0"/>
              <a:t>prononcer </a:t>
            </a:r>
            <a:r>
              <a:rPr lang="fr-FR" sz="2000" dirty="0"/>
              <a:t>sur l’ensemble des éléments retenus afin </a:t>
            </a:r>
            <a:r>
              <a:rPr lang="fr-FR" sz="2000" dirty="0" smtClean="0"/>
              <a:t>de dire </a:t>
            </a:r>
            <a:r>
              <a:rPr lang="fr-FR" sz="2000" dirty="0"/>
              <a:t>s’ils laissaient présumer l’existence </a:t>
            </a:r>
            <a:r>
              <a:rPr lang="fr-FR" sz="2000" dirty="0" smtClean="0"/>
              <a:t>d’un harcèlement </a:t>
            </a:r>
            <a:r>
              <a:rPr lang="fr-FR" sz="2000" dirty="0"/>
              <a:t>moral et, dans l’affirmative, </a:t>
            </a:r>
            <a:r>
              <a:rPr lang="fr-FR" sz="2000" dirty="0" smtClean="0"/>
              <a:t>d’apprécier </a:t>
            </a:r>
            <a:r>
              <a:rPr lang="fr-FR" sz="2000" dirty="0"/>
              <a:t>les éléments de preuve fournis par </a:t>
            </a:r>
            <a:r>
              <a:rPr lang="fr-FR" sz="2000" dirty="0" smtClean="0"/>
              <a:t>l’employeur </a:t>
            </a:r>
            <a:r>
              <a:rPr lang="fr-FR" sz="2000" dirty="0"/>
              <a:t>pour démontrer que les mesures </a:t>
            </a:r>
            <a:r>
              <a:rPr lang="fr-FR" sz="2000" dirty="0" smtClean="0"/>
              <a:t>en cause </a:t>
            </a:r>
            <a:r>
              <a:rPr lang="fr-FR" sz="2000" dirty="0"/>
              <a:t>étaient étrangères à tout </a:t>
            </a:r>
            <a:r>
              <a:rPr lang="fr-FR" sz="2000" dirty="0" smtClean="0"/>
              <a:t>harcèlement moral</a:t>
            </a:r>
            <a:r>
              <a:rPr lang="fr-FR" sz="2000" dirty="0"/>
              <a:t>, ils ont violé les articles L. 1152-1 </a:t>
            </a:r>
            <a:r>
              <a:rPr lang="fr-FR" sz="2000" dirty="0" smtClean="0"/>
              <a:t>et L</a:t>
            </a:r>
            <a:r>
              <a:rPr lang="fr-FR" sz="2000" dirty="0"/>
              <a:t>. 1154-1 du Code du travail, ce dernier </a:t>
            </a:r>
            <a:r>
              <a:rPr lang="fr-FR" sz="2000" dirty="0" smtClean="0"/>
              <a:t>texte dans </a:t>
            </a:r>
            <a:r>
              <a:rPr lang="fr-FR" sz="2000" dirty="0"/>
              <a:t>sa version applicable en la cause.</a:t>
            </a:r>
          </a:p>
          <a:p>
            <a:r>
              <a:rPr lang="fr-FR" sz="2000" dirty="0"/>
              <a:t>Cette affaire est l’occasion d’une précision :</a:t>
            </a:r>
          </a:p>
          <a:p>
            <a:r>
              <a:rPr lang="fr-FR" sz="2000" dirty="0"/>
              <a:t>désormais, conformément à l’article 3 de la </a:t>
            </a:r>
            <a:r>
              <a:rPr lang="fr-FR" sz="2000" dirty="0" smtClean="0"/>
              <a:t>loi Travail</a:t>
            </a:r>
            <a:r>
              <a:rPr lang="fr-FR" sz="2000" dirty="0"/>
              <a:t>, les règles de preuve du harcèlement</a:t>
            </a:r>
          </a:p>
          <a:p>
            <a:r>
              <a:rPr lang="fr-FR" sz="2000" dirty="0"/>
              <a:t>sont calquées sur celles applicables en </a:t>
            </a:r>
            <a:r>
              <a:rPr lang="fr-FR" sz="2000" dirty="0" smtClean="0"/>
              <a:t>matière de </a:t>
            </a:r>
            <a:r>
              <a:rPr lang="fr-FR" sz="2000" dirty="0"/>
              <a:t>discrimination : le salarié qui s’estime </a:t>
            </a:r>
            <a:r>
              <a:rPr lang="fr-FR" sz="2000" dirty="0" err="1"/>
              <a:t>vic</a:t>
            </a:r>
            <a:r>
              <a:rPr lang="fr-FR" sz="2000" dirty="0"/>
              <a:t>-</a:t>
            </a:r>
          </a:p>
          <a:p>
            <a:r>
              <a:rPr lang="fr-FR" sz="2000" dirty="0"/>
              <a:t>time d’un harcèlement doit présenter au </a:t>
            </a:r>
            <a:r>
              <a:rPr lang="fr-FR" sz="2000" dirty="0" smtClean="0"/>
              <a:t>juge des </a:t>
            </a:r>
            <a:r>
              <a:rPr lang="fr-FR" sz="2000" dirty="0"/>
              <a:t>éléments de fait laissant supposer son </a:t>
            </a:r>
            <a:r>
              <a:rPr lang="fr-FR" sz="2000" dirty="0" err="1"/>
              <a:t>exis</a:t>
            </a:r>
            <a:r>
              <a:rPr lang="fr-FR" sz="2000" dirty="0"/>
              <a:t>-</a:t>
            </a:r>
          </a:p>
          <a:p>
            <a:r>
              <a:rPr lang="fr-FR" sz="2000" dirty="0" err="1"/>
              <a:t>tence</a:t>
            </a:r>
            <a:r>
              <a:rPr lang="fr-FR" sz="2000" dirty="0"/>
              <a:t>.</a:t>
            </a:r>
            <a:endParaRPr lang="fr-FR" sz="2000" dirty="0"/>
          </a:p>
        </p:txBody>
      </p:sp>
    </p:spTree>
    <p:extLst>
      <p:ext uri="{BB962C8B-B14F-4D97-AF65-F5344CB8AC3E}">
        <p14:creationId xmlns:p14="http://schemas.microsoft.com/office/powerpoint/2010/main" val="336074218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Preuve de la qualité de non gréviste</a:t>
            </a:r>
            <a:endParaRPr lang="fr-FR" sz="2000" dirty="0"/>
          </a:p>
          <a:p>
            <a:endParaRPr lang="fr-FR" sz="2000" dirty="0"/>
          </a:p>
          <a:p>
            <a:r>
              <a:rPr lang="fr-FR" sz="2000" dirty="0"/>
              <a:t>● C'est à l'employeur d'établir que le salarié est gréviste. En faisant peser sur le salarié la charge de la preuve de sa qualité de non gréviste, le conseil de prud'hommes ne donne pas de base légale à sa décision et viole l'article 1315 du Code civil; (</a:t>
            </a:r>
            <a:r>
              <a:rPr lang="fr-FR" sz="2000" dirty="0" err="1"/>
              <a:t>Cass.Soc</a:t>
            </a:r>
            <a:r>
              <a:rPr lang="fr-FR" sz="2000" dirty="0"/>
              <a:t>. 06/02/01 - Bull.01 - V -  n̊39).</a:t>
            </a:r>
          </a:p>
        </p:txBody>
      </p:sp>
    </p:spTree>
    <p:extLst>
      <p:ext uri="{BB962C8B-B14F-4D97-AF65-F5344CB8AC3E}">
        <p14:creationId xmlns:p14="http://schemas.microsoft.com/office/powerpoint/2010/main" val="147478711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Preuve d'un accroissement temporaire de l'activité justifiant le recours à un  C.D.D.</a:t>
            </a:r>
            <a:endParaRPr lang="fr-FR" sz="2000" dirty="0"/>
          </a:p>
          <a:p>
            <a:endParaRPr lang="fr-FR" sz="2000" dirty="0"/>
          </a:p>
          <a:p>
            <a:r>
              <a:rPr lang="fr-FR" sz="2000" dirty="0"/>
              <a:t>● Il appartient à l'employeur de rapporter la preuve d'un accroissement temporaire de l'activité justifiant le recours à un contrat de travail à durée déterminée (</a:t>
            </a:r>
            <a:r>
              <a:rPr lang="fr-FR" sz="2000" dirty="0" err="1"/>
              <a:t>Cass</a:t>
            </a:r>
            <a:r>
              <a:rPr lang="fr-FR" sz="2000" dirty="0"/>
              <a:t>. soc., 27 mars 2008, n  07-40.878 D</a:t>
            </a:r>
            <a:r>
              <a:rPr lang="fr-FR" sz="2000" b="1" dirty="0"/>
              <a:t> </a:t>
            </a:r>
            <a:r>
              <a:rPr lang="fr-FR" sz="2000" dirty="0"/>
              <a:t>Semaine </a:t>
            </a:r>
            <a:r>
              <a:rPr lang="fr-FR" sz="2000" dirty="0" err="1"/>
              <a:t>Soc.Lamy</a:t>
            </a:r>
            <a:r>
              <a:rPr lang="fr-FR" sz="2000" dirty="0"/>
              <a:t> n̊ 1349).</a:t>
            </a:r>
          </a:p>
        </p:txBody>
      </p:sp>
    </p:spTree>
    <p:extLst>
      <p:ext uri="{BB962C8B-B14F-4D97-AF65-F5344CB8AC3E}">
        <p14:creationId xmlns:p14="http://schemas.microsoft.com/office/powerpoint/2010/main" val="23433595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lstStyle/>
          <a:p>
            <a:r>
              <a:rPr lang="fr-FR" b="1" i="0" u="none" strike="noStrike" baseline="0" dirty="0" smtClean="0">
                <a:solidFill>
                  <a:srgbClr val="FF0000"/>
                </a:solidFill>
              </a:rPr>
              <a:t>LA CHARGE DE LA PREUVE</a:t>
            </a:r>
            <a:endParaRPr lang="fr-FR" dirty="0">
              <a:solidFill>
                <a:srgbClr val="FF0000"/>
              </a:solidFill>
            </a:endParaRPr>
          </a:p>
        </p:txBody>
      </p:sp>
      <p:sp>
        <p:nvSpPr>
          <p:cNvPr id="3" name="Espace réservé du contenu 2"/>
          <p:cNvSpPr>
            <a:spLocks noGrp="1"/>
          </p:cNvSpPr>
          <p:nvPr>
            <p:ph idx="1"/>
          </p:nvPr>
        </p:nvSpPr>
        <p:spPr/>
        <p:txBody>
          <a:bodyPr>
            <a:normAutofit fontScale="62500" lnSpcReduction="20000"/>
          </a:bodyPr>
          <a:lstStyle/>
          <a:p>
            <a:r>
              <a:rPr lang="fr-FR" dirty="0"/>
              <a:t>La charge de la  preuve incombe au demandeur au procès en vertu de la règle </a:t>
            </a:r>
            <a:r>
              <a:rPr lang="fr-FR" b="1" i="1" dirty="0" err="1"/>
              <a:t>Actori</a:t>
            </a:r>
            <a:r>
              <a:rPr lang="fr-FR" b="1" i="1" dirty="0"/>
              <a:t> </a:t>
            </a:r>
            <a:r>
              <a:rPr lang="fr-FR" b="1" i="1" dirty="0" err="1"/>
              <a:t>incumbit</a:t>
            </a:r>
            <a:r>
              <a:rPr lang="fr-FR" b="1" i="1" dirty="0"/>
              <a:t> </a:t>
            </a:r>
            <a:r>
              <a:rPr lang="fr-FR" b="1" i="1" dirty="0" err="1"/>
              <a:t>probatio</a:t>
            </a:r>
            <a:r>
              <a:rPr lang="fr-FR" b="1" i="1" dirty="0"/>
              <a:t>.</a:t>
            </a:r>
            <a:r>
              <a:rPr lang="fr-FR" b="1" dirty="0"/>
              <a:t> </a:t>
            </a:r>
            <a:r>
              <a:rPr lang="fr-FR" dirty="0"/>
              <a:t>(la charge de la preuve incombe à celui qui agit en justice).  </a:t>
            </a:r>
            <a:endParaRPr lang="fr-FR" b="1" dirty="0"/>
          </a:p>
          <a:p>
            <a:endParaRPr lang="fr-FR" dirty="0"/>
          </a:p>
          <a:p>
            <a:r>
              <a:rPr lang="fr-FR" dirty="0"/>
              <a:t>L'article 6 du code de procédure civile dispose  à cet effet  :  </a:t>
            </a:r>
            <a:r>
              <a:rPr lang="fr-FR" b="1" i="1" dirty="0"/>
              <a:t>"A l'appui  de leurs prétentions,  les  parties  ont  la  charge d'alléguer  les faits propres à les fonder</a:t>
            </a:r>
            <a:r>
              <a:rPr lang="fr-FR" b="1" dirty="0"/>
              <a:t>".  </a:t>
            </a:r>
            <a:endParaRPr lang="fr-FR" dirty="0"/>
          </a:p>
          <a:p>
            <a:endParaRPr lang="fr-FR" dirty="0"/>
          </a:p>
          <a:p>
            <a:r>
              <a:rPr lang="fr-FR" dirty="0"/>
              <a:t>L'article 9 du code de procédure civile dispose : " </a:t>
            </a:r>
            <a:r>
              <a:rPr lang="fr-FR" b="1" i="1" dirty="0"/>
              <a:t>Il incombe à chaque partie de prouver conformément à la loi les faits nécessaires au succès de sa prétention</a:t>
            </a:r>
            <a:r>
              <a:rPr lang="fr-FR" b="1" dirty="0"/>
              <a:t>"</a:t>
            </a:r>
            <a:r>
              <a:rPr lang="fr-FR" dirty="0"/>
              <a:t>.</a:t>
            </a:r>
          </a:p>
          <a:p>
            <a:endParaRPr lang="fr-FR" dirty="0"/>
          </a:p>
          <a:p>
            <a:r>
              <a:rPr lang="fr-FR" dirty="0"/>
              <a:t>L'article 1315 du code civil, dispose: </a:t>
            </a:r>
            <a:r>
              <a:rPr lang="fr-FR" i="1" dirty="0"/>
              <a:t>"</a:t>
            </a:r>
            <a:r>
              <a:rPr lang="fr-FR" b="1" i="1" dirty="0"/>
              <a:t>Celui qui réclame l'exécution d'une obligation doit la prouver. Réciproquement, celui qui se prétend libéré, doit justifier le paiement  ou le fait qui a produit l'extinction de son obligation".</a:t>
            </a:r>
            <a:endParaRPr lang="fr-FR" dirty="0">
              <a:solidFill>
                <a:schemeClr val="bg1">
                  <a:lumMod val="50000"/>
                </a:schemeClr>
              </a:solidFill>
            </a:endParaRPr>
          </a:p>
        </p:txBody>
      </p:sp>
    </p:spTree>
    <p:extLst>
      <p:ext uri="{BB962C8B-B14F-4D97-AF65-F5344CB8AC3E}">
        <p14:creationId xmlns:p14="http://schemas.microsoft.com/office/powerpoint/2010/main" val="2651816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Preuve de la fin d'un C.D.D. de remplacement</a:t>
            </a:r>
            <a:r>
              <a:rPr lang="fr-FR" sz="2000" dirty="0"/>
              <a:t> </a:t>
            </a:r>
          </a:p>
          <a:p>
            <a:endParaRPr lang="fr-FR" sz="2000" dirty="0"/>
          </a:p>
          <a:p>
            <a:r>
              <a:rPr lang="fr-FR" sz="2000" dirty="0"/>
              <a:t>●   </a:t>
            </a:r>
            <a:r>
              <a:rPr lang="fr-FR" sz="2000" dirty="0" err="1"/>
              <a:t>Lorsqu</a:t>
            </a:r>
            <a:r>
              <a:rPr lang="fr-FR" sz="2000" dirty="0"/>
              <a:t> 'un contrat à durée déterminée a été conclu, sans terme précis, pour remplacer un salarié absent, il incombe à l'employeur de rapporter la preuve de l'événement constitutif du terme et de sa date. Il s 'ensuit que lorsqu'un employeur invoque le licenciement du salarié remplacé pour mettre un terme au contrat à durée déterminée de son remplaçant, il lui incombe de prouver la date du licenciement (</a:t>
            </a:r>
            <a:r>
              <a:rPr lang="fr-FR" sz="2000" dirty="0" err="1"/>
              <a:t>Cass.Soc</a:t>
            </a:r>
            <a:r>
              <a:rPr lang="fr-FR" sz="2000" dirty="0"/>
              <a:t>. 13 mai 2003 - Bull. 03- V  n̊158) .</a:t>
            </a:r>
          </a:p>
        </p:txBody>
      </p:sp>
    </p:spTree>
    <p:extLst>
      <p:ext uri="{BB962C8B-B14F-4D97-AF65-F5344CB8AC3E}">
        <p14:creationId xmlns:p14="http://schemas.microsoft.com/office/powerpoint/2010/main" val="275329195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Preuve du refus de travailler</a:t>
            </a:r>
            <a:r>
              <a:rPr lang="fr-FR" sz="2000" dirty="0"/>
              <a:t> </a:t>
            </a:r>
          </a:p>
          <a:p>
            <a:r>
              <a:rPr lang="fr-FR" sz="2000" dirty="0"/>
              <a:t>   </a:t>
            </a:r>
          </a:p>
          <a:p>
            <a:r>
              <a:rPr lang="fr-FR" sz="2000" dirty="0"/>
              <a:t>● Le salarié qui se tient à la disposition de son employeur a droit à son salaire, peu important que ce dernier ne lui fournisse pas de travail. En l'absence de preuve du refus de l'intéressé de travailler, l'employeur doit être condamné au paiement de rappel de salaires et congés payés afférents. (</a:t>
            </a:r>
            <a:r>
              <a:rPr lang="fr-FR" sz="2000" dirty="0" err="1"/>
              <a:t>Cass</a:t>
            </a:r>
            <a:r>
              <a:rPr lang="fr-FR" sz="2000" dirty="0"/>
              <a:t>. soc., 3 juill. 2001, n  99-43.361 D Semaine </a:t>
            </a:r>
            <a:r>
              <a:rPr lang="fr-FR" sz="2000" dirty="0" err="1"/>
              <a:t>Soc.Lamy</a:t>
            </a:r>
            <a:r>
              <a:rPr lang="fr-FR" sz="2000" dirty="0"/>
              <a:t> n̊ 1037).</a:t>
            </a:r>
          </a:p>
        </p:txBody>
      </p:sp>
    </p:spTree>
    <p:extLst>
      <p:ext uri="{BB962C8B-B14F-4D97-AF65-F5344CB8AC3E}">
        <p14:creationId xmlns:p14="http://schemas.microsoft.com/office/powerpoint/2010/main" val="19555961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Preuve de la notification à l'inspecteur du travail</a:t>
            </a:r>
            <a:r>
              <a:rPr lang="fr-FR" sz="2000" dirty="0"/>
              <a:t>   </a:t>
            </a:r>
          </a:p>
          <a:p>
            <a:endParaRPr lang="fr-FR" sz="2000" dirty="0"/>
          </a:p>
          <a:p>
            <a:r>
              <a:rPr lang="fr-FR" sz="2000" dirty="0"/>
              <a:t>● En cas de mise à pied conservatoire prononcée à l'égard d'un conseiller prud'homal, il incombe à l'employeur de rapporter la preuve, à peine de nullité, de la notification à l'inspecteur du travail dans le délai de 48 heures à compter de sa prise d'effet, d'une décision motivée ( </a:t>
            </a:r>
            <a:r>
              <a:rPr lang="fr-FR" sz="2000" dirty="0" err="1"/>
              <a:t>Cass</a:t>
            </a:r>
            <a:r>
              <a:rPr lang="fr-FR" sz="2000" dirty="0"/>
              <a:t>. soc., 30 janv. 2008, n  06-42.564 D Semaine </a:t>
            </a:r>
            <a:r>
              <a:rPr lang="fr-FR" sz="2000" dirty="0" err="1"/>
              <a:t>Soc.Lamy</a:t>
            </a:r>
            <a:r>
              <a:rPr lang="fr-FR" sz="2000" dirty="0"/>
              <a:t> n̊ 1340) .</a:t>
            </a:r>
          </a:p>
        </p:txBody>
      </p:sp>
    </p:spTree>
    <p:extLst>
      <p:ext uri="{BB962C8B-B14F-4D97-AF65-F5344CB8AC3E}">
        <p14:creationId xmlns:p14="http://schemas.microsoft.com/office/powerpoint/2010/main" val="340664331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Preuve du motif du recours au travail temporaire</a:t>
            </a:r>
            <a:endParaRPr lang="fr-FR" sz="2000" dirty="0"/>
          </a:p>
          <a:p>
            <a:endParaRPr lang="fr-FR" sz="2000" dirty="0"/>
          </a:p>
          <a:p>
            <a:r>
              <a:rPr lang="fr-FR" sz="2000" dirty="0"/>
              <a:t>● En cas de litige sur le motif du recours au travail temporaire, il incombe à l'entreprise utilisatrice de rapporter la preuve de la réalité du motif énoncé dans le contrat (</a:t>
            </a:r>
            <a:r>
              <a:rPr lang="fr-FR" sz="2000" dirty="0" err="1"/>
              <a:t>Cass</a:t>
            </a:r>
            <a:r>
              <a:rPr lang="fr-FR" sz="2000" dirty="0"/>
              <a:t>. soc., 28 nov. 2007, n  06-44.843 P + B Semaine </a:t>
            </a:r>
            <a:r>
              <a:rPr lang="fr-FR" sz="2000" dirty="0" err="1"/>
              <a:t>Soc.Lamy</a:t>
            </a:r>
            <a:r>
              <a:rPr lang="fr-FR" sz="2000" dirty="0"/>
              <a:t> n̊ 1333).</a:t>
            </a:r>
          </a:p>
        </p:txBody>
      </p:sp>
    </p:spTree>
    <p:extLst>
      <p:ext uri="{BB962C8B-B14F-4D97-AF65-F5344CB8AC3E}">
        <p14:creationId xmlns:p14="http://schemas.microsoft.com/office/powerpoint/2010/main" val="57031512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PREUVE EN MATIÈRE DE LIQUIDATION D'ASTREINTE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dirty="0"/>
              <a:t>●    Lorsqu'une astreinte assortit une décision de condamnation à une obligation de faire, il incombe au débiteur condamné de rapporter la preuve de l'exécution conforme, dans le délai imparti, de cette obligation. Il s'ensuit qu'encourt la cassation pour violation de l'article 1315 du Code civil, l'arrêt qui énonce qu'il incombe à un salarié demandeur à la liquidation de l'astreinte de rapporter la preuve que l'employeur ne lui a pas remis ou lui a remis tardivement le certificat de travail rectifié. (Soc. - 14/12/05.N̊ 04-40.561. BICC 637 n̊628</a:t>
            </a:r>
            <a:r>
              <a:rPr lang="fr-FR" sz="2000" dirty="0" smtClean="0"/>
              <a:t>).</a:t>
            </a:r>
          </a:p>
          <a:p>
            <a:r>
              <a:rPr lang="fr-FR" sz="2000" dirty="0"/>
              <a:t>●  Lorsqu'une astreinte assortit une décision de condamnation à une obligation de faire, il incombe au débiteur condamné de rapporter la preuve qu'il a exécuté son obligation. (1</a:t>
            </a:r>
            <a:r>
              <a:rPr lang="fr-FR" sz="2000" baseline="30000" dirty="0"/>
              <a:t>ère</a:t>
            </a:r>
            <a:r>
              <a:rPr lang="fr-FR" sz="2000" dirty="0"/>
              <a:t>   </a:t>
            </a:r>
            <a:r>
              <a:rPr lang="fr-FR" sz="2000" dirty="0" err="1"/>
              <a:t>Civ</a:t>
            </a:r>
            <a:r>
              <a:rPr lang="fr-FR" sz="2000" dirty="0"/>
              <a:t>. -28 novembre 2007. N̊ 06-12.897 BICC 678 n̊441).</a:t>
            </a:r>
          </a:p>
        </p:txBody>
      </p:sp>
    </p:spTree>
    <p:extLst>
      <p:ext uri="{BB962C8B-B14F-4D97-AF65-F5344CB8AC3E}">
        <p14:creationId xmlns:p14="http://schemas.microsoft.com/office/powerpoint/2010/main" val="273119043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smtClean="0"/>
              <a:t>ELEMENTS DE PREUVE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dirty="0"/>
              <a:t>●  Le juge peut prendre en considération, parmi les éléments du débat, même des faits que les parties n'auraient pas spécialement invoqués.</a:t>
            </a:r>
          </a:p>
        </p:txBody>
      </p:sp>
    </p:spTree>
    <p:extLst>
      <p:ext uri="{BB962C8B-B14F-4D97-AF65-F5344CB8AC3E}">
        <p14:creationId xmlns:p14="http://schemas.microsoft.com/office/powerpoint/2010/main" val="32671094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 DOUTE QUI PROFITE AU SALARIÉ</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En matière de licenciement pour motif réel et sérieux</a:t>
            </a:r>
            <a:endParaRPr lang="fr-FR" sz="2000" dirty="0"/>
          </a:p>
          <a:p>
            <a:endParaRPr lang="fr-FR" sz="2000" dirty="0"/>
          </a:p>
          <a:p>
            <a:r>
              <a:rPr lang="fr-FR" sz="2000" dirty="0"/>
              <a:t>L’article  L.1235-1 du code du travail précise que le  Conseil de Prud’hommes  forme sa conviction au vu des éléments fournis par les parties après avoir ordonné, au besoin, toutes les mesures d'instruction qu'il estime utiles. Si un doute subsiste, il profite au salarié.</a:t>
            </a:r>
          </a:p>
          <a:p>
            <a:r>
              <a:rPr lang="fr-FR" sz="2000" b="1" i="1" dirty="0"/>
              <a:t>Art.1235-1 du code du travail</a:t>
            </a:r>
            <a:r>
              <a:rPr lang="fr-FR" sz="2000" i="1" dirty="0"/>
              <a:t> &lt;&lt;En cas de litige, le juge, a qui il appartient d’apprécier la régularité de la procédure suivi et le caractère réel et sérieux des motifs invoqués par l’employeur, forme sa conviction au vu des éléments fournis par les parties après avoir ordonné, au besoin, toutes les mesures d’instruction qu’il estime utiles</a:t>
            </a:r>
          </a:p>
          <a:p>
            <a:r>
              <a:rPr lang="fr-FR" sz="2000" i="1" dirty="0"/>
              <a:t>	</a:t>
            </a:r>
            <a:r>
              <a:rPr lang="fr-FR" sz="2000" b="1" i="1" dirty="0"/>
              <a:t>Si un doute subsiste, il profite au salarié</a:t>
            </a:r>
            <a:r>
              <a:rPr lang="fr-FR" sz="2000" i="1" dirty="0"/>
              <a:t>&gt;&gt;</a:t>
            </a:r>
          </a:p>
        </p:txBody>
      </p:sp>
    </p:spTree>
    <p:extLst>
      <p:ext uri="{BB962C8B-B14F-4D97-AF65-F5344CB8AC3E}">
        <p14:creationId xmlns:p14="http://schemas.microsoft.com/office/powerpoint/2010/main" val="150759650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 DOUTE QUI PROFITE AU SALARIÉ</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En matière de licenciement pour motif réel et sérieux</a:t>
            </a:r>
            <a:endParaRPr lang="fr-FR" sz="2000" dirty="0"/>
          </a:p>
          <a:p>
            <a:endParaRPr lang="fr-FR" sz="2000" dirty="0"/>
          </a:p>
          <a:p>
            <a:r>
              <a:rPr lang="fr-FR" sz="2000" dirty="0"/>
              <a:t>● En matière de licenciement (C. </a:t>
            </a:r>
            <a:r>
              <a:rPr lang="fr-FR" sz="2000" dirty="0" err="1"/>
              <a:t>trav</a:t>
            </a:r>
            <a:r>
              <a:rPr lang="fr-FR" sz="2000" dirty="0"/>
              <a:t>., art. L. 1235-1 ex art L. 122-14-3) et de sanction disciplinaire (C. </a:t>
            </a:r>
            <a:r>
              <a:rPr lang="fr-FR" sz="2000" dirty="0" err="1"/>
              <a:t>trav</a:t>
            </a:r>
            <a:r>
              <a:rPr lang="fr-FR" sz="2000" dirty="0"/>
              <a:t>., art. L. 1333-1 ex art L. 122-43 ;   ce n'est qu'après avoir formé sa conviction au vu des éléments fournis par les parties et au besoin après toutes mesures d'instruction qu'il estime utiles, que le juge pourra faire bénéficier le salarié du doute qui pourrait subsister (</a:t>
            </a:r>
            <a:r>
              <a:rPr lang="fr-FR" sz="2000" dirty="0" err="1"/>
              <a:t>Cass</a:t>
            </a:r>
            <a:r>
              <a:rPr lang="fr-FR" sz="2000" dirty="0"/>
              <a:t>. soc., 5 févr. 1992, n̊ 88-43.248, Bull. civ. V, n̊ 67).</a:t>
            </a:r>
          </a:p>
        </p:txBody>
      </p:sp>
    </p:spTree>
    <p:extLst>
      <p:ext uri="{BB962C8B-B14F-4D97-AF65-F5344CB8AC3E}">
        <p14:creationId xmlns:p14="http://schemas.microsoft.com/office/powerpoint/2010/main" val="419757507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 DOUTE QUI PROFITE AU SALARIÉ</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dirty="0"/>
              <a:t>●</a:t>
            </a:r>
            <a:r>
              <a:rPr lang="fr-FR" sz="2000" b="1" dirty="0"/>
              <a:t> En matière de sanction disciplinaire</a:t>
            </a:r>
            <a:endParaRPr lang="fr-FR" sz="2000" dirty="0"/>
          </a:p>
          <a:p>
            <a:endParaRPr lang="fr-FR" sz="2000" dirty="0"/>
          </a:p>
          <a:p>
            <a:r>
              <a:rPr lang="fr-FR" sz="2000" dirty="0"/>
              <a:t>L’article  L. 1333-1 du code du travail précise que le  Conseil de Prud’hommes  forme sa conviction au vu des éléments fournis par les parties après avoir ordonné, au besoin, toutes les mesures d'instruction qu'il estime utiles. Si un doute subsiste, il profite au salarié.</a:t>
            </a:r>
            <a:endParaRPr lang="fr-FR" sz="2000" i="1" dirty="0"/>
          </a:p>
          <a:p>
            <a:r>
              <a:rPr lang="fr-FR" sz="2000" b="1" i="1" dirty="0"/>
              <a:t>Art.L.1331-1 du code du travail</a:t>
            </a:r>
            <a:r>
              <a:rPr lang="fr-FR" sz="2000" i="1" dirty="0"/>
              <a:t> &lt;&lt;Constitue une sanction toute mesure, autre que les observations verbales, prise par l’employeur à la suite d’un agissement du salarié considéré par l’employeur comme fautif, que cette mesure soit de nature à affecter immédiatement ou non la présence du salarié dans l’entreprise, sa fonction, sa carrière ou sa rémunération&gt;&gt;</a:t>
            </a:r>
          </a:p>
        </p:txBody>
      </p:sp>
    </p:spTree>
    <p:extLst>
      <p:ext uri="{BB962C8B-B14F-4D97-AF65-F5344CB8AC3E}">
        <p14:creationId xmlns:p14="http://schemas.microsoft.com/office/powerpoint/2010/main" val="304308988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 DOUTE QUI PROFITE AU SALARIÉ</a:t>
            </a:r>
            <a:endParaRPr lang="fr-FR" dirty="0">
              <a:solidFill>
                <a:srgbClr val="FF0000"/>
              </a:solidFill>
            </a:endParaRPr>
          </a:p>
        </p:txBody>
      </p:sp>
      <p:sp>
        <p:nvSpPr>
          <p:cNvPr id="3" name="Espace réservé du contenu 2"/>
          <p:cNvSpPr>
            <a:spLocks noGrp="1"/>
          </p:cNvSpPr>
          <p:nvPr>
            <p:ph idx="1"/>
          </p:nvPr>
        </p:nvSpPr>
        <p:spPr/>
        <p:txBody>
          <a:bodyPr>
            <a:normAutofit fontScale="85000" lnSpcReduction="20000"/>
          </a:bodyPr>
          <a:lstStyle/>
          <a:p>
            <a:r>
              <a:rPr lang="fr-FR" sz="2000" b="1" dirty="0"/>
              <a:t>En matière de protection de la maternité</a:t>
            </a:r>
            <a:endParaRPr lang="fr-FR" sz="2000" dirty="0"/>
          </a:p>
          <a:p>
            <a:endParaRPr lang="fr-FR" sz="2000" dirty="0"/>
          </a:p>
          <a:p>
            <a:r>
              <a:rPr lang="fr-FR" sz="2000" dirty="0"/>
              <a:t>L’articles  L. 1225-3 du code du travail dispose que:</a:t>
            </a:r>
          </a:p>
          <a:p>
            <a:r>
              <a:rPr lang="fr-FR" sz="2000" dirty="0"/>
              <a:t> &lt;&lt;Lorsque survient un litige relatif à l'application des articles L. 1225-1 et L. 1225-2, l'employeur communique au juge tous les éléments de nature à justifier sa décision. </a:t>
            </a:r>
          </a:p>
          <a:p>
            <a:r>
              <a:rPr lang="fr-FR" sz="2000" dirty="0"/>
              <a:t>Lorsqu'un doute subsiste, il profite à la salariée enceinte&gt;&gt;.</a:t>
            </a:r>
          </a:p>
          <a:p>
            <a:endParaRPr lang="fr-FR" sz="2000" dirty="0"/>
          </a:p>
          <a:p>
            <a:r>
              <a:rPr lang="fr-FR" sz="2000" b="1" i="1" dirty="0"/>
              <a:t>L’article L1225-1 du code du travail </a:t>
            </a:r>
            <a:r>
              <a:rPr lang="fr-FR" sz="2000" i="1" dirty="0"/>
              <a:t>dispose :&lt;&lt;L'employeur ne doit pas prendre en considération l'état de grossesse d'une femme pour refuser de l'embaucher, pour rompre son contrat de travail au cours d'une période d'essai ou, sous réserve d'une affectation temporaire réalisée dans le cadre des dispositions des articles L. 1225-7, L. 1225-9 et L. 1225-12, pour prononcer une mutation d'emploi.</a:t>
            </a:r>
          </a:p>
          <a:p>
            <a:r>
              <a:rPr lang="fr-FR" sz="2000" i="1" dirty="0"/>
              <a:t>Il lui est en conséquence interdit de rechercher ou de faire rechercher toutes informations concernant l'état de grossesse de l'intéressée.&gt;&gt;</a:t>
            </a:r>
          </a:p>
          <a:p>
            <a:endParaRPr lang="fr-FR" sz="2000" i="1" dirty="0"/>
          </a:p>
          <a:p>
            <a:r>
              <a:rPr lang="fr-FR" sz="2000" b="1" i="1" dirty="0"/>
              <a:t>L’article L1225-2 du code du travail</a:t>
            </a:r>
            <a:r>
              <a:rPr lang="fr-FR" sz="2000" i="1" dirty="0"/>
              <a:t> dispose :&lt;&lt;La femme candidate à un emploi ou salariée n'est pas tenue de révéler son état de grossesse, sauf lorsqu'elle demande le bénéfice des dispositions légales relatives à la protection de la femme enceinte&gt;&gt;.</a:t>
            </a:r>
          </a:p>
        </p:txBody>
      </p:sp>
    </p:spTree>
    <p:extLst>
      <p:ext uri="{BB962C8B-B14F-4D97-AF65-F5344CB8AC3E}">
        <p14:creationId xmlns:p14="http://schemas.microsoft.com/office/powerpoint/2010/main" val="37040277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lstStyle/>
          <a:p>
            <a:r>
              <a:rPr lang="fr-FR" b="1" i="0" u="none" strike="noStrike" baseline="0" dirty="0" smtClean="0">
                <a:solidFill>
                  <a:srgbClr val="FF0000"/>
                </a:solidFill>
              </a:rPr>
              <a:t>LA CHARGE DE LA PREUVE</a:t>
            </a:r>
            <a:endParaRPr lang="fr-FR" dirty="0">
              <a:solidFill>
                <a:srgbClr val="FF0000"/>
              </a:solidFill>
            </a:endParaRPr>
          </a:p>
        </p:txBody>
      </p:sp>
      <p:sp>
        <p:nvSpPr>
          <p:cNvPr id="3" name="Espace réservé du contenu 2"/>
          <p:cNvSpPr>
            <a:spLocks noGrp="1"/>
          </p:cNvSpPr>
          <p:nvPr>
            <p:ph idx="1"/>
          </p:nvPr>
        </p:nvSpPr>
        <p:spPr/>
        <p:txBody>
          <a:bodyPr/>
          <a:lstStyle/>
          <a:p>
            <a:r>
              <a:rPr lang="fr-FR" b="1" i="0" u="none" strike="noStrike" baseline="0" dirty="0" smtClean="0">
                <a:solidFill>
                  <a:srgbClr val="C00000"/>
                </a:solidFill>
              </a:rPr>
              <a:t>La charge de la preuve incombe donc au demandeur toutefois le l</a:t>
            </a:r>
            <a:r>
              <a:rPr lang="fr-FR" b="1" dirty="0">
                <a:solidFill>
                  <a:srgbClr val="C00000"/>
                </a:solidFill>
              </a:rPr>
              <a:t>égislateur a prévu des exceptions en matière prud'homale</a:t>
            </a:r>
            <a:r>
              <a:rPr lang="fr-FR" dirty="0">
                <a:solidFill>
                  <a:srgbClr val="C00000"/>
                </a:solidFill>
              </a:rPr>
              <a:t>:</a:t>
            </a:r>
          </a:p>
          <a:p>
            <a:r>
              <a:rPr lang="fr-FR" b="1" dirty="0"/>
              <a:t>• </a:t>
            </a:r>
            <a:r>
              <a:rPr lang="fr-FR" b="1" dirty="0">
                <a:solidFill>
                  <a:schemeClr val="tx2">
                    <a:lumMod val="75000"/>
                  </a:schemeClr>
                </a:solidFill>
              </a:rPr>
              <a:t>les preuves à la charge du demandeur</a:t>
            </a:r>
          </a:p>
          <a:p>
            <a:r>
              <a:rPr lang="fr-FR" b="1" dirty="0">
                <a:solidFill>
                  <a:schemeClr val="accent3">
                    <a:lumMod val="75000"/>
                  </a:schemeClr>
                </a:solidFill>
              </a:rPr>
              <a:t>• les preuves fournies par les parties (charge partagée)</a:t>
            </a:r>
          </a:p>
          <a:p>
            <a:r>
              <a:rPr lang="fr-FR" b="1" dirty="0">
                <a:solidFill>
                  <a:schemeClr val="bg1">
                    <a:lumMod val="50000"/>
                  </a:schemeClr>
                </a:solidFill>
              </a:rPr>
              <a:t>• les preuves à la charge de l’employeur</a:t>
            </a:r>
            <a:endParaRPr lang="fr-FR" dirty="0">
              <a:solidFill>
                <a:schemeClr val="bg1">
                  <a:lumMod val="50000"/>
                </a:schemeClr>
              </a:solidFill>
            </a:endParaRPr>
          </a:p>
        </p:txBody>
      </p:sp>
    </p:spTree>
    <p:extLst>
      <p:ext uri="{BB962C8B-B14F-4D97-AF65-F5344CB8AC3E}">
        <p14:creationId xmlns:p14="http://schemas.microsoft.com/office/powerpoint/2010/main" val="3520317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 DOUTE QUI PROFITE AU SALARIÉ</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1800" b="1" dirty="0"/>
              <a:t>Doute et mesure d'instruction préalable</a:t>
            </a:r>
            <a:endParaRPr lang="fr-FR" sz="1800" dirty="0"/>
          </a:p>
          <a:p>
            <a:endParaRPr lang="fr-FR" sz="1800" dirty="0"/>
          </a:p>
          <a:p>
            <a:r>
              <a:rPr lang="fr-FR" sz="1800" dirty="0"/>
              <a:t>D</a:t>
            </a:r>
            <a:r>
              <a:rPr lang="fr-FR" sz="1800" b="1" dirty="0"/>
              <a:t>ans les cas où le juge entend faire bénéficier le salarié du doute, il ne peut le faire qu'après avoir ordonné une mesure d'instruction,. </a:t>
            </a:r>
            <a:endParaRPr lang="fr-FR" sz="1800" dirty="0"/>
          </a:p>
          <a:p>
            <a:r>
              <a:rPr lang="fr-FR" sz="1800" dirty="0"/>
              <a:t>Le législateur rappelle également au juge la possibilité de prononcer une mesure d'instruction pour former sa conviction dans les litiges qui font appel au renversement de la charge de la preuve.</a:t>
            </a:r>
            <a:endParaRPr lang="fr-FR" sz="2000" i="1" dirty="0"/>
          </a:p>
        </p:txBody>
      </p:sp>
    </p:spTree>
    <p:extLst>
      <p:ext uri="{BB962C8B-B14F-4D97-AF65-F5344CB8AC3E}">
        <p14:creationId xmlns:p14="http://schemas.microsoft.com/office/powerpoint/2010/main" val="97227987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 DOUTE QUI PROFITE AU SALARIÉ</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1800" b="1" dirty="0"/>
              <a:t>Doute et mesure d'instruction préalable</a:t>
            </a:r>
            <a:endParaRPr lang="fr-FR" sz="1800" dirty="0"/>
          </a:p>
          <a:p>
            <a:endParaRPr lang="fr-FR" sz="1800" dirty="0"/>
          </a:p>
          <a:p>
            <a:r>
              <a:rPr lang="fr-FR" sz="1800" dirty="0"/>
              <a:t>● Après avoir constaté la mésentente et la dégradation des relations entre la responsable du service études et ses collègues, un employeur procède au licenciement de cette dernière mais la rupture est considérée comme sans cause réelle et sérieuse. La mésentente entre un salarié et tout ou partie du personnel ne peut constituer une cause de licenciement que si elle repose objectivement sur des faits imputables au salarié licencié. Constatant l'existence de versions différentes sur l'origine de la dégradation des relations professionnelles les juges du fond ont fait ont, à bon droit, profiter la salariée du bénéfice du doute (</a:t>
            </a:r>
            <a:r>
              <a:rPr lang="fr-FR" sz="1800" dirty="0" err="1"/>
              <a:t>Cass</a:t>
            </a:r>
            <a:r>
              <a:rPr lang="fr-FR" sz="1800" dirty="0"/>
              <a:t>. soc., 9 nov. 2004, n  02-42.938, n  2151 F-D </a:t>
            </a:r>
            <a:r>
              <a:rPr lang="fr-FR" sz="1800" dirty="0" err="1"/>
              <a:t>Jurisp</a:t>
            </a:r>
            <a:r>
              <a:rPr lang="fr-FR" sz="1800" dirty="0"/>
              <a:t>. Soc. Lamy n̊  157).</a:t>
            </a:r>
            <a:endParaRPr lang="fr-FR" sz="2000" i="1" dirty="0"/>
          </a:p>
        </p:txBody>
      </p:sp>
    </p:spTree>
    <p:extLst>
      <p:ext uri="{BB962C8B-B14F-4D97-AF65-F5344CB8AC3E}">
        <p14:creationId xmlns:p14="http://schemas.microsoft.com/office/powerpoint/2010/main" val="28691013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 DOUTE QUI PROFITE AU SALARIÉ</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1800" b="1" dirty="0"/>
              <a:t>Doute et mesure d'instruction préalable</a:t>
            </a:r>
            <a:endParaRPr lang="fr-FR" sz="1800" dirty="0"/>
          </a:p>
          <a:p>
            <a:endParaRPr lang="fr-FR" sz="1800" dirty="0"/>
          </a:p>
          <a:p>
            <a:r>
              <a:rPr lang="fr-FR" sz="1800" dirty="0"/>
              <a:t>● Dès l'instant où un doute existe sur la réalité du motif de licenciement, c'est à juste titre que le juge, aux termes de l'article L. 122-12-3, alinéa 2 du Code du travail, en accorde alors le bénéficie au salarié et déclare le licenciement sans cause réelle et sérieuse (</a:t>
            </a:r>
            <a:r>
              <a:rPr lang="fr-FR" sz="1800" dirty="0" err="1"/>
              <a:t>Cass</a:t>
            </a:r>
            <a:r>
              <a:rPr lang="fr-FR" sz="1800" dirty="0"/>
              <a:t>. soc., 6 déc. 2000, n  98-46.041, n  4900 F-D </a:t>
            </a:r>
            <a:r>
              <a:rPr lang="fr-FR" sz="1800" dirty="0" err="1"/>
              <a:t>Jurisp</a:t>
            </a:r>
            <a:r>
              <a:rPr lang="fr-FR" sz="1800" dirty="0"/>
              <a:t>. Soc. Lamy n̊ 74).</a:t>
            </a:r>
          </a:p>
          <a:p>
            <a:r>
              <a:rPr lang="fr-FR" sz="1800" dirty="0"/>
              <a:t> </a:t>
            </a:r>
          </a:p>
          <a:p>
            <a:r>
              <a:rPr lang="fr-FR" sz="1800" dirty="0"/>
              <a:t>● Dès l'instant où un doute existe sur la réalité du motif de licenciement, c'est à juste titre que le juge, aux termes de l'article L. 122-12-3, alinéa 2 du code du travail, en accorde alors le bénéficie au salarié et déclare le licenciement sans cause réelle et sérieuse (</a:t>
            </a:r>
            <a:r>
              <a:rPr lang="fr-FR" sz="1800" dirty="0" err="1"/>
              <a:t>Cass</a:t>
            </a:r>
            <a:r>
              <a:rPr lang="fr-FR" sz="1800" dirty="0"/>
              <a:t>. soc., 6 déc. 2000, n  98-46.041, n  4900 F-D </a:t>
            </a:r>
            <a:r>
              <a:rPr lang="fr-FR" sz="1800" dirty="0" err="1"/>
              <a:t>Jurisp</a:t>
            </a:r>
            <a:r>
              <a:rPr lang="fr-FR" sz="1800" dirty="0"/>
              <a:t>. Soc. Lamy n̊   74).</a:t>
            </a:r>
          </a:p>
          <a:p>
            <a:r>
              <a:rPr lang="fr-FR" sz="1800" dirty="0"/>
              <a:t> </a:t>
            </a:r>
            <a:endParaRPr lang="fr-FR" sz="2000" i="1" dirty="0"/>
          </a:p>
        </p:txBody>
      </p:sp>
    </p:spTree>
    <p:extLst>
      <p:ext uri="{BB962C8B-B14F-4D97-AF65-F5344CB8AC3E}">
        <p14:creationId xmlns:p14="http://schemas.microsoft.com/office/powerpoint/2010/main" val="217779195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 DOUTE QUI PROFITE AU SALARIÉ</a:t>
            </a:r>
            <a:endParaRPr lang="fr-FR" dirty="0">
              <a:solidFill>
                <a:srgbClr val="FF0000"/>
              </a:solidFill>
            </a:endParaRPr>
          </a:p>
        </p:txBody>
      </p:sp>
      <p:sp>
        <p:nvSpPr>
          <p:cNvPr id="3" name="Espace réservé du contenu 2"/>
          <p:cNvSpPr>
            <a:spLocks noGrp="1"/>
          </p:cNvSpPr>
          <p:nvPr>
            <p:ph idx="1"/>
          </p:nvPr>
        </p:nvSpPr>
        <p:spPr/>
        <p:txBody>
          <a:bodyPr>
            <a:normAutofit fontScale="85000" lnSpcReduction="10000"/>
          </a:bodyPr>
          <a:lstStyle/>
          <a:p>
            <a:r>
              <a:rPr lang="fr-FR" sz="1800" b="1" dirty="0"/>
              <a:t>Art. L. 1225-3 du code du travail</a:t>
            </a:r>
            <a:r>
              <a:rPr lang="fr-FR" sz="1800" dirty="0"/>
              <a:t>  (Ord. no 2007-329, 12 mars 2007 ; L. no 2008-67, 21 janv. 2008)</a:t>
            </a:r>
          </a:p>
          <a:p>
            <a:r>
              <a:rPr lang="fr-FR" sz="1800" dirty="0"/>
              <a:t>Lorsque survient un litige relatif à l'application des articles  L1225-1  et  L1225-2 , l'employeur communique au juge tous les éléments de nature à justifier sa décision.</a:t>
            </a:r>
          </a:p>
          <a:p>
            <a:r>
              <a:rPr lang="fr-FR" sz="1800" dirty="0"/>
              <a:t>Lorsqu'un doute subsiste, il profite à la salariée enceinte.</a:t>
            </a:r>
          </a:p>
          <a:p>
            <a:endParaRPr lang="fr-FR" sz="1800" dirty="0"/>
          </a:p>
          <a:p>
            <a:r>
              <a:rPr lang="fr-FR" sz="1800" b="1" dirty="0"/>
              <a:t>Art. L. 1235-1 du code du travail</a:t>
            </a:r>
            <a:r>
              <a:rPr lang="fr-FR" sz="1800" dirty="0"/>
              <a:t> (Ord. no 2007-329, 12 mars 2007 ; L. no 2008-67, 21 janv. 2008)</a:t>
            </a:r>
          </a:p>
          <a:p>
            <a:r>
              <a:rPr lang="fr-FR" sz="1800" dirty="0"/>
              <a:t>En cas de litige, le juge, à qui il appartient d'apprécier la régularité de la procédure suivie et le caractère réel et sérieux des motifs invoqués par l'employeur, forme sa conviction au vu des éléments fournis par les parties après avoir ordonné, au besoin, toutes les mesures d'instruction qu'il estime utiles.</a:t>
            </a:r>
          </a:p>
          <a:p>
            <a:r>
              <a:rPr lang="fr-FR" sz="1800" dirty="0"/>
              <a:t>Si un doute subsiste, il profite au salarié.</a:t>
            </a:r>
          </a:p>
          <a:p>
            <a:endParaRPr lang="fr-FR" sz="1800" dirty="0"/>
          </a:p>
          <a:p>
            <a:r>
              <a:rPr lang="fr-FR" sz="1800" b="1" dirty="0"/>
              <a:t>Art. L. 1333-1</a:t>
            </a:r>
            <a:r>
              <a:rPr lang="fr-FR" sz="1800" dirty="0"/>
              <a:t> </a:t>
            </a:r>
            <a:r>
              <a:rPr lang="fr-FR" sz="1800" b="1" dirty="0"/>
              <a:t>du code du travail</a:t>
            </a:r>
            <a:r>
              <a:rPr lang="fr-FR" sz="1800" dirty="0"/>
              <a:t> (Ord. no 2007-329, 12 mars 2007 ; L. no 2008-67, 21 janv. 2008)</a:t>
            </a:r>
          </a:p>
          <a:p>
            <a:r>
              <a:rPr lang="fr-FR" sz="1800" dirty="0"/>
              <a:t>En cas de litige, le conseil de prud'hommes apprécie la régularité de la procédure suivie et si les faits reprochés au salarié sont de nature à justifier une sanction.</a:t>
            </a:r>
          </a:p>
          <a:p>
            <a:r>
              <a:rPr lang="fr-FR" sz="1800" dirty="0"/>
              <a:t>L'employeur fournit au conseil de prud'hommes les éléments retenus pour prendre la sanction.</a:t>
            </a:r>
          </a:p>
          <a:p>
            <a:r>
              <a:rPr lang="fr-FR" sz="1800" dirty="0"/>
              <a:t>Au vu de ces éléments et de ceux qui sont fournis par le salarié à l'appui de ses allégations, le conseil de prud'hommes forme sa conviction après avoir ordonné, en cas de besoin, toutes les mesures d'instruction qu'il estime utiles. Si un doute subsiste, il profite au salarié.</a:t>
            </a:r>
            <a:endParaRPr lang="fr-FR" sz="2000" i="1" dirty="0"/>
          </a:p>
        </p:txBody>
      </p:sp>
    </p:spTree>
    <p:extLst>
      <p:ext uri="{BB962C8B-B14F-4D97-AF65-F5344CB8AC3E}">
        <p14:creationId xmlns:p14="http://schemas.microsoft.com/office/powerpoint/2010/main" val="133130586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400" dirty="0"/>
              <a:t>Loyauté de la </a:t>
            </a:r>
            <a:r>
              <a:rPr lang="fr-FR" sz="2400" dirty="0" smtClean="0"/>
              <a:t>preuve</a:t>
            </a:r>
          </a:p>
          <a:p>
            <a:endParaRPr lang="fr-FR" sz="2400" dirty="0"/>
          </a:p>
          <a:p>
            <a:r>
              <a:rPr lang="fr-FR" sz="1600" dirty="0"/>
              <a:t>192. Si les parties sont libres de produire les preuves de leur choix, encore faut-il que ces preuves aient été obtenues loyalement. En principe, toute preuve obtenue de façon déloyale, que ce soit par l'employeur ou le salarié, devrait être déclarée irrecevable. </a:t>
            </a:r>
            <a:endParaRPr lang="fr-FR" sz="2000" i="1" dirty="0"/>
          </a:p>
        </p:txBody>
      </p:sp>
    </p:spTree>
    <p:extLst>
      <p:ext uri="{BB962C8B-B14F-4D97-AF65-F5344CB8AC3E}">
        <p14:creationId xmlns:p14="http://schemas.microsoft.com/office/powerpoint/2010/main" val="217898166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dirty="0"/>
              <a:t>Loyauté de la preuve</a:t>
            </a:r>
          </a:p>
        </p:txBody>
      </p:sp>
      <p:sp>
        <p:nvSpPr>
          <p:cNvPr id="3" name="Espace réservé du contenu 2"/>
          <p:cNvSpPr>
            <a:spLocks noGrp="1"/>
          </p:cNvSpPr>
          <p:nvPr>
            <p:ph idx="1"/>
          </p:nvPr>
        </p:nvSpPr>
        <p:spPr/>
        <p:txBody>
          <a:bodyPr>
            <a:normAutofit lnSpcReduction="10000"/>
          </a:bodyPr>
          <a:lstStyle/>
          <a:p>
            <a:endParaRPr lang="fr-FR" sz="2400" dirty="0"/>
          </a:p>
          <a:p>
            <a:r>
              <a:rPr lang="fr-FR" sz="1600" dirty="0"/>
              <a:t>■ Le principe de loyauté dans l’administration de la preuve a été consacré par un arrêt de l’Assemblée plénière de la Cour de cassation le 7 janvier 2011(</a:t>
            </a:r>
            <a:r>
              <a:rPr lang="fr-FR" sz="1600" dirty="0" err="1"/>
              <a:t>Cass</a:t>
            </a:r>
            <a:r>
              <a:rPr lang="fr-FR" sz="1600" dirty="0"/>
              <a:t>. </a:t>
            </a:r>
            <a:r>
              <a:rPr lang="fr-FR" sz="1600" dirty="0" err="1"/>
              <a:t>ass</a:t>
            </a:r>
            <a:r>
              <a:rPr lang="fr-FR" sz="1600" dirty="0"/>
              <a:t>. </a:t>
            </a:r>
            <a:r>
              <a:rPr lang="fr-FR" sz="1600" dirty="0" err="1"/>
              <a:t>plén</a:t>
            </a:r>
            <a:r>
              <a:rPr lang="fr-FR" sz="1600" dirty="0"/>
              <a:t>., 7 janv. 2011, n̊ 09-14.316 et 09-14.667</a:t>
            </a:r>
          </a:p>
          <a:p>
            <a:endParaRPr lang="fr-FR" sz="1600" dirty="0"/>
          </a:p>
          <a:p>
            <a:r>
              <a:rPr lang="fr-FR" sz="1600" dirty="0"/>
              <a:t>■ Le Conseil constitutionnel a fait référence à ce principe dans une décision du 18 novembre 2011(Cons. </a:t>
            </a:r>
            <a:r>
              <a:rPr lang="fr-FR" sz="1600" dirty="0" err="1"/>
              <a:t>const</a:t>
            </a:r>
            <a:r>
              <a:rPr lang="fr-FR" sz="1600" dirty="0"/>
              <a:t>., 18 nov. 2011 , n̊ 11-191/194/195/196/197 QPC, n̊ 30 : </a:t>
            </a:r>
            <a:r>
              <a:rPr lang="fr-FR" sz="1600" dirty="0" err="1"/>
              <a:t>JurisData</a:t>
            </a:r>
            <a:r>
              <a:rPr lang="fr-FR" sz="1600" dirty="0"/>
              <a:t> n̊ 2011-025225) en relevant « qu'il appartient en tout état de cause à l'autorité judiciaire de veiller au respect du principe de loyauté dans l'administration de la preuve ».</a:t>
            </a:r>
          </a:p>
          <a:p>
            <a:endParaRPr lang="fr-FR" sz="1600" dirty="0"/>
          </a:p>
          <a:p>
            <a:r>
              <a:rPr lang="fr-FR" sz="1600" dirty="0"/>
              <a:t>le principe de loyauté de la preuve s’est imposé devant les différentes chambres de la Cour de cassation en matière civile, comme en matière pénale.</a:t>
            </a:r>
          </a:p>
          <a:p>
            <a:endParaRPr lang="fr-FR" sz="1600" dirty="0"/>
          </a:p>
          <a:p>
            <a:r>
              <a:rPr lang="fr-FR" sz="1600" dirty="0"/>
              <a:t>■ C’est en statuant sous le visa des articles 9 du Code de procédure civile , 6 de la Convention européenne articulés au principe de loyauté dans l’administration de la preuve que la Cour de cassation a réaffirmé l’exigence de loyauté dans l’administration de la preuve (</a:t>
            </a:r>
            <a:r>
              <a:rPr lang="fr-FR" sz="1600" dirty="0" err="1"/>
              <a:t>Cass</a:t>
            </a:r>
            <a:r>
              <a:rPr lang="fr-FR" sz="1600" dirty="0"/>
              <a:t>. soc., 23 mai 2012, n̊ 10-23.521 </a:t>
            </a:r>
          </a:p>
          <a:p>
            <a:endParaRPr lang="fr-FR" sz="1600" dirty="0"/>
          </a:p>
        </p:txBody>
      </p:sp>
    </p:spTree>
    <p:extLst>
      <p:ext uri="{BB962C8B-B14F-4D97-AF65-F5344CB8AC3E}">
        <p14:creationId xmlns:p14="http://schemas.microsoft.com/office/powerpoint/2010/main" val="22607026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dirty="0"/>
              <a:t>Loyauté de la preuve</a:t>
            </a:r>
          </a:p>
        </p:txBody>
      </p:sp>
      <p:sp>
        <p:nvSpPr>
          <p:cNvPr id="3" name="Espace réservé du contenu 2"/>
          <p:cNvSpPr>
            <a:spLocks noGrp="1"/>
          </p:cNvSpPr>
          <p:nvPr>
            <p:ph idx="1"/>
          </p:nvPr>
        </p:nvSpPr>
        <p:spPr/>
        <p:txBody>
          <a:bodyPr>
            <a:normAutofit/>
          </a:bodyPr>
          <a:lstStyle/>
          <a:p>
            <a:endParaRPr lang="fr-FR" sz="2400" dirty="0"/>
          </a:p>
          <a:p>
            <a:r>
              <a:rPr lang="fr-FR" sz="1600" dirty="0" smtClean="0"/>
              <a:t>■ la première chambre civile statue sous les visas des articles 6, paragraphe 1, de la Convention de sauvegarde des droits de l'homme et des libertés fondamentales et 9 du Code de procédure civile , ensemble le principe de loyauté dans l'administration de la preuve. Elle vient ainsi juger que « le droit à un procès équitable, consacré par le premier de ces textes, commande que la personne qui assiste l'huissier instrumentaire lors de l'établissement d'un procès-verbal de constat soit indépendante de la partie requérante »</a:t>
            </a:r>
          </a:p>
          <a:p>
            <a:endParaRPr lang="fr-FR" sz="1600" dirty="0"/>
          </a:p>
          <a:p>
            <a:r>
              <a:rPr lang="fr-FR" sz="1600" dirty="0"/>
              <a:t>La cour de cassation écarte les modes de preuve qui ont été obtenus par un procédé déloyal. Elle les qualifie d’illicites et doivent de ce fait être écartés. Seul l'emploi de procédé clandestin de surveillance est illicite.</a:t>
            </a:r>
          </a:p>
          <a:p>
            <a:endParaRPr lang="fr-FR" sz="1600" dirty="0"/>
          </a:p>
        </p:txBody>
      </p:sp>
    </p:spTree>
    <p:extLst>
      <p:ext uri="{BB962C8B-B14F-4D97-AF65-F5344CB8AC3E}">
        <p14:creationId xmlns:p14="http://schemas.microsoft.com/office/powerpoint/2010/main" val="397346246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fontScale="85000" lnSpcReduction="20000"/>
          </a:bodyPr>
          <a:lstStyle/>
          <a:p>
            <a:r>
              <a:rPr lang="fr-FR" sz="2400" dirty="0"/>
              <a:t>Loyauté de la </a:t>
            </a:r>
            <a:r>
              <a:rPr lang="fr-FR" sz="2400" dirty="0" smtClean="0"/>
              <a:t>preuve</a:t>
            </a:r>
          </a:p>
          <a:p>
            <a:endParaRPr lang="fr-FR" sz="2400" dirty="0"/>
          </a:p>
          <a:p>
            <a:r>
              <a:rPr lang="fr-FR" sz="1600" dirty="0"/>
              <a:t>Si l'employeur a le droit de contrôler et de surveiller l'activité de ses salariés pendant le temps de travail, tout enregistrement, quels qu'en soient les motifs, d'images ou de paroles à leur insu, constitue un mode de </a:t>
            </a:r>
            <a:r>
              <a:rPr lang="fr-FR" sz="1600" b="1" dirty="0"/>
              <a:t> preuve </a:t>
            </a:r>
            <a:r>
              <a:rPr lang="fr-FR" sz="1600" dirty="0"/>
              <a:t> illicite » (</a:t>
            </a:r>
            <a:r>
              <a:rPr lang="fr-FR" sz="1600" dirty="0" err="1"/>
              <a:t>Cass</a:t>
            </a:r>
            <a:r>
              <a:rPr lang="fr-FR" sz="1600" dirty="0"/>
              <a:t>. soc. 20 nov. 1991, Bull. civ. V, n</a:t>
            </a:r>
            <a:r>
              <a:rPr lang="fr-FR" sz="1600" baseline="30000" dirty="0"/>
              <a:t>o</a:t>
            </a:r>
            <a:r>
              <a:rPr lang="fr-FR" sz="1600" dirty="0"/>
              <a:t> 519, D. 1992.73, note Y. </a:t>
            </a:r>
            <a:r>
              <a:rPr lang="fr-FR" sz="1600" dirty="0" err="1"/>
              <a:t>Chauvy</a:t>
            </a:r>
            <a:r>
              <a:rPr lang="fr-FR" sz="1600" dirty="0"/>
              <a:t>  </a:t>
            </a:r>
            <a:r>
              <a:rPr lang="fr-FR" sz="1600" b="1" dirty="0">
                <a:hlinkClick r:id="rId2"/>
              </a:rPr>
              <a:t> </a:t>
            </a:r>
            <a:r>
              <a:rPr lang="fr-FR" sz="1600" dirty="0"/>
              <a:t>). En l'espèce, l'employeur avait licencié pour faute grave une salariée, en se fondant sur un enregistrement, produit au moyen d'une caméra dissimulée dans la caisse de l'intéressée. Pour sa défense, l'employeur faisait valoir que cette caméra n'était pas destinée à surveiller le personnel, mais qu'elle était disposée de façon à enregistrer uniquement les incidents susceptibles de se produire à la caisse dans le magasin, lieu accessible au public, et au cours du travail. Contrairement à la cour d'appel, la Cour de cassation n'a pas été sensible à cette argumentation. Elle casse l'arrêt au motif que « la caméra était dissimulée dans une caisse, de manière à surveiller le comportement des salariés sans qu'ils s'en doutent ».</a:t>
            </a:r>
          </a:p>
          <a:p>
            <a:r>
              <a:rPr lang="fr-FR" sz="1600" b="1" dirty="0"/>
              <a:t>195. </a:t>
            </a:r>
            <a:r>
              <a:rPr lang="fr-FR" sz="1600" dirty="0"/>
              <a:t>Par cet arrêt fondamental, la chambre sociale a posé un principe qui a directement influencé le législateur en 1992, dans la rédaction de l'article L. 432-2-1 du code du travail. Le troisième alinéa de ce texte dispose que « le comité d'entreprise est informé et consulté, préalablement à la décision de mise en </a:t>
            </a:r>
            <a:r>
              <a:rPr lang="fr-FR" sz="1600" dirty="0" err="1"/>
              <a:t>oeuvre</a:t>
            </a:r>
            <a:r>
              <a:rPr lang="fr-FR" sz="1600" dirty="0"/>
              <a:t> dans l'entreprise, sur les moyens ou les techniques permettant un contrôle de l'activité des salariés ».</a:t>
            </a:r>
          </a:p>
          <a:p>
            <a:r>
              <a:rPr lang="fr-FR" sz="1600" b="1" dirty="0"/>
              <a:t>196. </a:t>
            </a:r>
            <a:r>
              <a:rPr lang="fr-FR" sz="1600" dirty="0"/>
              <a:t>En application de ce texte, la chambre sociale rappelle dans tous ses arrêts que « si l'employeur a le droit de contrôler et de surveiller l'activité de son personnel durant le temps de travail, il ne peut, ainsi qu'il résulte de l'article L. 432-2-1 du code du travail, mettre en </a:t>
            </a:r>
            <a:r>
              <a:rPr lang="fr-FR" sz="1600" dirty="0" err="1"/>
              <a:t>oeuvre</a:t>
            </a:r>
            <a:r>
              <a:rPr lang="fr-FR" sz="1600" dirty="0"/>
              <a:t> un dispositif de contrôle qui n'a pas été préalablement porté à la connaissance des salariés » (V. par ex., </a:t>
            </a:r>
            <a:r>
              <a:rPr lang="fr-FR" sz="1600" dirty="0" err="1"/>
              <a:t>Cass</a:t>
            </a:r>
            <a:r>
              <a:rPr lang="fr-FR" sz="1600" dirty="0"/>
              <a:t>. soc. 22 mai 1995, Bull. civ. V, n</a:t>
            </a:r>
            <a:r>
              <a:rPr lang="fr-FR" sz="1600" baseline="30000" dirty="0"/>
              <a:t>o</a:t>
            </a:r>
            <a:r>
              <a:rPr lang="fr-FR" sz="1600" dirty="0"/>
              <a:t> 164 ; 15 mai 2001, </a:t>
            </a:r>
            <a:r>
              <a:rPr lang="fr-FR" sz="1600" i="1" dirty="0"/>
              <a:t>ibid.</a:t>
            </a:r>
            <a:r>
              <a:rPr lang="fr-FR" sz="1600" dirty="0"/>
              <a:t> V, n</a:t>
            </a:r>
            <a:r>
              <a:rPr lang="fr-FR" sz="1600" baseline="30000" dirty="0"/>
              <a:t>o</a:t>
            </a:r>
            <a:r>
              <a:rPr lang="fr-FR" sz="1600" dirty="0"/>
              <a:t> 167). </a:t>
            </a:r>
            <a:r>
              <a:rPr lang="fr-FR" sz="1600" dirty="0" smtClean="0"/>
              <a:t> </a:t>
            </a:r>
            <a:r>
              <a:rPr lang="fr-FR" sz="1600" dirty="0"/>
              <a:t>Il n'est plus simplement interdit à l'employeur d'enregistrer des images ou des paroles des salariés à leur insu ; il lui est interdit de mettre en </a:t>
            </a:r>
            <a:r>
              <a:rPr lang="fr-FR" sz="1600" dirty="0" err="1"/>
              <a:t>oeuvre</a:t>
            </a:r>
            <a:r>
              <a:rPr lang="fr-FR" sz="1600" dirty="0"/>
              <a:t> de façon occulte n'importe quel dispositif de contrôle.</a:t>
            </a:r>
            <a:endParaRPr lang="fr-FR" sz="2000" i="1" dirty="0"/>
          </a:p>
        </p:txBody>
      </p:sp>
    </p:spTree>
    <p:extLst>
      <p:ext uri="{BB962C8B-B14F-4D97-AF65-F5344CB8AC3E}">
        <p14:creationId xmlns:p14="http://schemas.microsoft.com/office/powerpoint/2010/main" val="343610991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r>
              <a:rPr lang="fr-FR" sz="2000" b="1" dirty="0"/>
              <a:t>NATURE DES ÉLÉMENTS DE PREUVE</a:t>
            </a:r>
          </a:p>
          <a:p>
            <a:endParaRPr lang="fr-FR" sz="2000" dirty="0"/>
          </a:p>
          <a:p>
            <a:r>
              <a:rPr lang="fr-FR" sz="2000" dirty="0"/>
              <a:t>Les </a:t>
            </a:r>
            <a:r>
              <a:rPr lang="fr-FR" sz="2000" b="1" dirty="0"/>
              <a:t>moyens de preuves classiques</a:t>
            </a:r>
            <a:r>
              <a:rPr lang="fr-FR" sz="2000" dirty="0"/>
              <a:t> sont écrits : le contrat de travail, le bulletin de paie, la correspondance, l’attestation écrite...</a:t>
            </a:r>
          </a:p>
          <a:p>
            <a:r>
              <a:rPr lang="fr-FR" sz="2000" dirty="0"/>
              <a:t>Les technologies modernes ont fait apparaître des </a:t>
            </a:r>
            <a:r>
              <a:rPr lang="fr-FR" sz="2000" b="1" dirty="0"/>
              <a:t>nouveaux moyens de preuve</a:t>
            </a:r>
            <a:r>
              <a:rPr lang="fr-FR" sz="2000" dirty="0"/>
              <a:t> issus des enregistrements vidéo, audio, informatiques. Ceux-ci sont retenus comme licites par la jurisprudence lorsque l’employeur a dûment averti ses salariés de la mise en place d’un moyen de surveillance.</a:t>
            </a:r>
          </a:p>
          <a:p>
            <a:endParaRPr lang="fr-FR" sz="2000" dirty="0"/>
          </a:p>
          <a:p>
            <a:r>
              <a:rPr lang="fr-FR" sz="2000" b="1" dirty="0"/>
              <a:t>Les éléments de preuve doivent être rédigés en français</a:t>
            </a:r>
            <a:endParaRPr lang="fr-FR" sz="2000" dirty="0"/>
          </a:p>
          <a:p>
            <a:endParaRPr lang="fr-FR" sz="2000" dirty="0"/>
          </a:p>
          <a:p>
            <a:r>
              <a:rPr lang="fr-FR" sz="2000" dirty="0"/>
              <a:t>●  Le juge est fondé à écarter comme élément de preuve un document écrit en langue étrangère faute de production d'une traduction en langue française. (</a:t>
            </a:r>
            <a:r>
              <a:rPr lang="fr-FR" sz="2000" dirty="0" err="1"/>
              <a:t>Cass</a:t>
            </a:r>
            <a:r>
              <a:rPr lang="fr-FR" sz="2000" dirty="0"/>
              <a:t>. soc., 1er avr. 2008, n  06-46.027 D Semaine </a:t>
            </a:r>
            <a:r>
              <a:rPr lang="fr-FR" sz="2000" dirty="0" err="1"/>
              <a:t>Soc.Lamy</a:t>
            </a:r>
            <a:r>
              <a:rPr lang="fr-FR" sz="2000" dirty="0"/>
              <a:t> n̊ 1349 ).</a:t>
            </a:r>
            <a:endParaRPr lang="fr-FR" sz="2000" i="1" dirty="0"/>
          </a:p>
        </p:txBody>
      </p:sp>
    </p:spTree>
    <p:extLst>
      <p:ext uri="{BB962C8B-B14F-4D97-AF65-F5344CB8AC3E}">
        <p14:creationId xmlns:p14="http://schemas.microsoft.com/office/powerpoint/2010/main" val="123603762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L'aveu judiciaire doit être transcrit par le greffier sur les notes d'audience</a:t>
            </a:r>
          </a:p>
          <a:p>
            <a:endParaRPr lang="fr-FR" sz="2000" b="1" dirty="0"/>
          </a:p>
          <a:p>
            <a:r>
              <a:rPr lang="fr-FR" sz="2000" b="1" dirty="0"/>
              <a:t> ● </a:t>
            </a:r>
            <a:r>
              <a:rPr lang="fr-FR" sz="2000" dirty="0"/>
              <a:t>A défaut de production de la note d'audience contenant les déclarations précises du salarié devant le bureau de jugement, celles que lui attribue le jugement ne sauraient valoir aveu judiciaire au sens de l'article 1356 du code civil. (</a:t>
            </a:r>
            <a:r>
              <a:rPr lang="fr-FR" sz="2000" dirty="0" err="1"/>
              <a:t>Cass.Soc</a:t>
            </a:r>
            <a:r>
              <a:rPr lang="fr-FR" sz="2000" dirty="0"/>
              <a:t>. - 22 mars 2011.N̊ 09-72.323. BICC746 N̊ 871).</a:t>
            </a:r>
          </a:p>
        </p:txBody>
      </p:sp>
    </p:spTree>
    <p:extLst>
      <p:ext uri="{BB962C8B-B14F-4D97-AF65-F5344CB8AC3E}">
        <p14:creationId xmlns:p14="http://schemas.microsoft.com/office/powerpoint/2010/main" val="42733730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i="0" u="none" strike="noStrike" baseline="0" dirty="0" smtClean="0"/>
              <a:t>CHARGE DE LA PREUVE INCOMBANT AU DEMANDEUR</a:t>
            </a:r>
            <a:endParaRPr lang="fr-FR" dirty="0">
              <a:solidFill>
                <a:srgbClr val="FF0000"/>
              </a:solidFill>
            </a:endParaRPr>
          </a:p>
        </p:txBody>
      </p:sp>
      <p:sp>
        <p:nvSpPr>
          <p:cNvPr id="3" name="Espace réservé du contenu 2"/>
          <p:cNvSpPr>
            <a:spLocks noGrp="1"/>
          </p:cNvSpPr>
          <p:nvPr>
            <p:ph idx="1"/>
          </p:nvPr>
        </p:nvSpPr>
        <p:spPr/>
        <p:txBody>
          <a:bodyPr>
            <a:normAutofit lnSpcReduction="10000"/>
          </a:bodyPr>
          <a:lstStyle/>
          <a:p>
            <a:r>
              <a:rPr lang="fr-FR" b="1" i="0" u="none" strike="noStrike" baseline="0" dirty="0" smtClean="0">
                <a:solidFill>
                  <a:srgbClr val="FF0000"/>
                </a:solidFill>
              </a:rPr>
              <a:t>Preuve du contrat de travail</a:t>
            </a:r>
            <a:endParaRPr lang="fr-FR" b="0" i="0" u="none" strike="noStrike" baseline="0" dirty="0" smtClean="0">
              <a:solidFill>
                <a:srgbClr val="FF0000"/>
              </a:solidFill>
            </a:endParaRPr>
          </a:p>
          <a:p>
            <a:endParaRPr lang="fr-FR" b="0" i="0" u="none" strike="noStrike" baseline="0" dirty="0" smtClean="0"/>
          </a:p>
          <a:p>
            <a:r>
              <a:rPr lang="fr-FR" b="0" i="0" u="none" strike="noStrike" baseline="0" dirty="0" smtClean="0"/>
              <a:t>Il appartient </a:t>
            </a:r>
            <a:r>
              <a:rPr lang="fr-FR" dirty="0"/>
              <a:t>à celui qui excipe d'un contrat de travail devant le conseil de prud’hommes  de prouver l'existence de celui-ci par tous moyens: contrat écrit, lettre d'embauche, attestation d'embauche, feuilles de paie, attestations de personnes qui l'ont vu travailler, etc....</a:t>
            </a:r>
          </a:p>
        </p:txBody>
      </p:sp>
    </p:spTree>
    <p:extLst>
      <p:ext uri="{BB962C8B-B14F-4D97-AF65-F5344CB8AC3E}">
        <p14:creationId xmlns:p14="http://schemas.microsoft.com/office/powerpoint/2010/main" val="573626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r>
              <a:rPr lang="fr-FR" sz="2000" b="1" dirty="0"/>
              <a:t>Preuve par des documents liés à l’activité du demandeur</a:t>
            </a:r>
            <a:endParaRPr lang="fr-FR" sz="2000" dirty="0"/>
          </a:p>
          <a:p>
            <a:endParaRPr lang="fr-FR" sz="2000" dirty="0"/>
          </a:p>
          <a:p>
            <a:r>
              <a:rPr lang="fr-FR" sz="2000" dirty="0"/>
              <a:t>●  Le salarié peut produire en justice, pour assurer sa défense dans le procès qui l'oppose à son employeur, les documents de l'entreprise dont il a connaissance à l'occasion de l'exercice de ses fonctions. (</a:t>
            </a:r>
            <a:r>
              <a:rPr lang="fr-FR" sz="2000" dirty="0" err="1"/>
              <a:t>Cass</a:t>
            </a:r>
            <a:r>
              <a:rPr lang="fr-FR" sz="2000" dirty="0"/>
              <a:t>. Soc. 02/12/98 - Bull. 98 V n̊ 535</a:t>
            </a:r>
            <a:r>
              <a:rPr lang="fr-FR" sz="2000" dirty="0" smtClean="0"/>
              <a:t>).</a:t>
            </a:r>
          </a:p>
          <a:p>
            <a:r>
              <a:rPr lang="fr-FR" sz="2000" b="1" dirty="0"/>
              <a:t>La chambre criminelle de la cour de cassation a abandonné la qualification de vol de document dès lors que sont remplies deux conditions essentielles</a:t>
            </a:r>
            <a:endParaRPr lang="fr-FR" sz="2000" dirty="0"/>
          </a:p>
          <a:p>
            <a:endParaRPr lang="fr-FR" sz="2000" dirty="0"/>
          </a:p>
          <a:p>
            <a:r>
              <a:rPr lang="fr-FR" sz="2000" dirty="0"/>
              <a:t>●  Le chef du vol de documents de l'entreprise n'est plus recevable dès lors d'une part, que le salarié a eu connaissance des documents reproduits sans l'autorisation de son employeur« à l'occasion de ses fonctions » et d'autre part que la production de ces documents était « strictement nécessaire à l'exercice des droits de sa défense » (</a:t>
            </a:r>
            <a:r>
              <a:rPr lang="fr-FR" sz="2000" dirty="0" err="1"/>
              <a:t>Cass</a:t>
            </a:r>
            <a:r>
              <a:rPr lang="fr-FR" sz="2000" dirty="0"/>
              <a:t>. </a:t>
            </a:r>
            <a:r>
              <a:rPr lang="fr-FR" sz="2000" dirty="0" err="1"/>
              <a:t>crimm</a:t>
            </a:r>
            <a:r>
              <a:rPr lang="fr-FR" sz="2000" dirty="0"/>
              <a:t>., 11 mai 2004, n̊8 03-80.254 et 03-85.521 - </a:t>
            </a:r>
            <a:r>
              <a:rPr lang="fr-FR" sz="2000" dirty="0" err="1"/>
              <a:t>Sem.Soc.Lamy</a:t>
            </a:r>
            <a:r>
              <a:rPr lang="fr-FR" sz="2000" dirty="0"/>
              <a:t> n̊ 1178 p.14).</a:t>
            </a:r>
          </a:p>
        </p:txBody>
      </p:sp>
    </p:spTree>
    <p:extLst>
      <p:ext uri="{BB962C8B-B14F-4D97-AF65-F5344CB8AC3E}">
        <p14:creationId xmlns:p14="http://schemas.microsoft.com/office/powerpoint/2010/main" val="325944686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r>
              <a:rPr lang="fr-FR" sz="2000" b="1" dirty="0"/>
              <a:t>Preuve par des documents liés à l’activité du demandeur</a:t>
            </a:r>
            <a:endParaRPr lang="fr-FR" sz="2000" dirty="0"/>
          </a:p>
          <a:p>
            <a:endParaRPr lang="fr-FR" sz="2000" dirty="0"/>
          </a:p>
          <a:p>
            <a:r>
              <a:rPr lang="fr-FR" sz="2000" dirty="0"/>
              <a:t>●  Le salarié peut produire en justice, pour assurer sa défense dans le procès qui l'oppose à son employeur, les documents de l'entreprise dont il a connaissance à l'occasion de l'exercice de ses fonctions. (</a:t>
            </a:r>
            <a:r>
              <a:rPr lang="fr-FR" sz="2000" dirty="0" err="1"/>
              <a:t>Cass</a:t>
            </a:r>
            <a:r>
              <a:rPr lang="fr-FR" sz="2000" dirty="0"/>
              <a:t>. Soc. 02/12/98 - Bull. 98 V n̊ 535</a:t>
            </a:r>
            <a:r>
              <a:rPr lang="fr-FR" sz="2000" dirty="0" smtClean="0"/>
              <a:t>).</a:t>
            </a:r>
          </a:p>
          <a:p>
            <a:r>
              <a:rPr lang="fr-FR" sz="2000" b="1" dirty="0"/>
              <a:t>La chambre criminelle de la cour de cassation a abandonné la qualification de vol de document dès lors que sont remplies deux conditions essentielles</a:t>
            </a:r>
            <a:endParaRPr lang="fr-FR" sz="2000" dirty="0"/>
          </a:p>
          <a:p>
            <a:endParaRPr lang="fr-FR" sz="2000" dirty="0"/>
          </a:p>
          <a:p>
            <a:r>
              <a:rPr lang="fr-FR" sz="2000" dirty="0"/>
              <a:t>●  Le chef du vol de documents de l'entreprise n'est plus recevable dès lors d'une part, que le salarié a eu connaissance des documents reproduits sans l'autorisation de son employeur« à l'occasion de ses fonctions » et d'autre part que la production de ces documents était « strictement nécessaire à l'exercice des droits de sa défense » (</a:t>
            </a:r>
            <a:r>
              <a:rPr lang="fr-FR" sz="2000" dirty="0" err="1"/>
              <a:t>Cass</a:t>
            </a:r>
            <a:r>
              <a:rPr lang="fr-FR" sz="2000" dirty="0"/>
              <a:t>. </a:t>
            </a:r>
            <a:r>
              <a:rPr lang="fr-FR" sz="2000" dirty="0" err="1"/>
              <a:t>crimm</a:t>
            </a:r>
            <a:r>
              <a:rPr lang="fr-FR" sz="2000" dirty="0"/>
              <a:t>., 11 mai 2004, n̊8 03-80.254 et 03-85.521 - </a:t>
            </a:r>
            <a:r>
              <a:rPr lang="fr-FR" sz="2000" dirty="0" err="1"/>
              <a:t>Sem.Soc.Lamy</a:t>
            </a:r>
            <a:r>
              <a:rPr lang="fr-FR" sz="2000" dirty="0"/>
              <a:t> n̊ 1178 p.14).</a:t>
            </a:r>
          </a:p>
        </p:txBody>
      </p:sp>
    </p:spTree>
    <p:extLst>
      <p:ext uri="{BB962C8B-B14F-4D97-AF65-F5344CB8AC3E}">
        <p14:creationId xmlns:p14="http://schemas.microsoft.com/office/powerpoint/2010/main" val="284628959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lnSpcReduction="10000"/>
          </a:bodyPr>
          <a:lstStyle/>
          <a:p>
            <a:r>
              <a:rPr lang="fr-FR" sz="2000" dirty="0"/>
              <a:t>Recevabilité de l’aveu</a:t>
            </a:r>
          </a:p>
          <a:p>
            <a:endParaRPr lang="fr-FR" sz="2000" dirty="0"/>
          </a:p>
          <a:p>
            <a:r>
              <a:rPr lang="fr-FR" sz="2000" dirty="0"/>
              <a:t>L’aveu fait aussi partie des modes de preuve invoqués en droit du travail.</a:t>
            </a:r>
          </a:p>
          <a:p>
            <a:endParaRPr lang="fr-FR" sz="2000" dirty="0"/>
          </a:p>
          <a:p>
            <a:r>
              <a:rPr lang="fr-FR" sz="2000" dirty="0"/>
              <a:t>Il résulte à cet égard de la jurisprudence de la chambre sociale :</a:t>
            </a:r>
          </a:p>
          <a:p>
            <a:endParaRPr lang="fr-FR" sz="2000" dirty="0"/>
          </a:p>
          <a:p>
            <a:r>
              <a:rPr lang="fr-FR" sz="2000" dirty="0"/>
              <a:t>– que, conformément à ce qui est jugé en d’autres domaines, la déclaration d’une partie ne peut être retenue contre elle comme constituant un aveu que si elle porte sur des points de fait, et non sur des points de droit (Soc., 23 septembre 2009, pourvoi n̊ 07-40.844, Bull. 2009, V, n̊ 188) ;</a:t>
            </a:r>
          </a:p>
          <a:p>
            <a:endParaRPr lang="fr-FR" sz="2000" dirty="0"/>
          </a:p>
          <a:p>
            <a:r>
              <a:rPr lang="fr-FR" sz="2000" dirty="0"/>
              <a:t>– que l’aveu doit être non équivoque (Soc., 8 octobre 2003, pourvoi n̊ 01-43.951, Bull. 2003, V, n̊ 255 </a:t>
            </a:r>
            <a:endParaRPr lang="fr-FR" sz="2000" dirty="0"/>
          </a:p>
        </p:txBody>
      </p:sp>
    </p:spTree>
    <p:extLst>
      <p:ext uri="{BB962C8B-B14F-4D97-AF65-F5344CB8AC3E}">
        <p14:creationId xmlns:p14="http://schemas.microsoft.com/office/powerpoint/2010/main" val="284628959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endParaRPr lang="fr-FR" sz="2000" dirty="0"/>
          </a:p>
        </p:txBody>
      </p:sp>
    </p:spTree>
    <p:extLst>
      <p:ext uri="{BB962C8B-B14F-4D97-AF65-F5344CB8AC3E}">
        <p14:creationId xmlns:p14="http://schemas.microsoft.com/office/powerpoint/2010/main" val="360037345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LES MODE DE PREUVE LICITES</a:t>
            </a:r>
            <a:endParaRPr lang="fr-FR" sz="2000" dirty="0"/>
          </a:p>
          <a:p>
            <a:endParaRPr lang="fr-FR" sz="2000" dirty="0"/>
          </a:p>
          <a:p>
            <a:r>
              <a:rPr lang="fr-FR" sz="2000" b="1" dirty="0"/>
              <a:t>Un constat d’huissier qui s'est borné à effectuer des constatations purement matérielles est licite</a:t>
            </a:r>
            <a:endParaRPr lang="fr-FR" sz="2000" dirty="0"/>
          </a:p>
          <a:p>
            <a:r>
              <a:rPr lang="fr-FR" sz="2000" dirty="0"/>
              <a:t>● la cour d'appel a pu retenir, sans encourir les griefs du moyen, comme mode de preuve licite un constat dressé par un huissier qui s'est borné à effectuer des constatations purement matérielles dans un lieu ouvert au public (</a:t>
            </a:r>
            <a:r>
              <a:rPr lang="fr-FR" sz="2000" dirty="0" err="1"/>
              <a:t>Cass.Soc</a:t>
            </a:r>
            <a:r>
              <a:rPr lang="fr-FR" sz="2000" dirty="0"/>
              <a:t> 19/01/05</a:t>
            </a:r>
            <a:r>
              <a:rPr lang="fr-FR" sz="2000" b="1" dirty="0"/>
              <a:t> </a:t>
            </a:r>
            <a:r>
              <a:rPr lang="fr-FR" sz="2000" dirty="0"/>
              <a:t>N̊ de pourvoi : 02-44082</a:t>
            </a:r>
            <a:r>
              <a:rPr lang="fr-FR" sz="2000" b="1" dirty="0"/>
              <a:t>)</a:t>
            </a:r>
          </a:p>
        </p:txBody>
      </p:sp>
    </p:spTree>
    <p:extLst>
      <p:ext uri="{BB962C8B-B14F-4D97-AF65-F5344CB8AC3E}">
        <p14:creationId xmlns:p14="http://schemas.microsoft.com/office/powerpoint/2010/main" val="366392549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LES MODE DE PREUVE LICITES</a:t>
            </a:r>
            <a:endParaRPr lang="fr-FR" sz="2000" dirty="0"/>
          </a:p>
          <a:p>
            <a:endParaRPr lang="fr-FR" sz="2000" dirty="0"/>
          </a:p>
          <a:p>
            <a:r>
              <a:rPr lang="fr-FR" sz="2000" b="1" dirty="0"/>
              <a:t>Un constat d’huissier qui s'est borné à effectuer des constatations purement matérielles est licite</a:t>
            </a:r>
            <a:endParaRPr lang="fr-FR" sz="2000" dirty="0"/>
          </a:p>
          <a:p>
            <a:r>
              <a:rPr lang="fr-FR" sz="2000" dirty="0"/>
              <a:t>● la cour d'appel a pu retenir, sans encourir les griefs du moyen, comme mode de preuve licite un constat dressé par un huissier qui s'est borné à effectuer des constatations purement matérielles dans un lieu ouvert au public (</a:t>
            </a:r>
            <a:r>
              <a:rPr lang="fr-FR" sz="2000" dirty="0" err="1"/>
              <a:t>Cass.Soc</a:t>
            </a:r>
            <a:r>
              <a:rPr lang="fr-FR" sz="2000" dirty="0"/>
              <a:t> 19/01/05</a:t>
            </a:r>
            <a:r>
              <a:rPr lang="fr-FR" sz="2000" b="1" dirty="0"/>
              <a:t> </a:t>
            </a:r>
            <a:r>
              <a:rPr lang="fr-FR" sz="2000" dirty="0"/>
              <a:t>N̊ de pourvoi : 02-44082</a:t>
            </a:r>
            <a:r>
              <a:rPr lang="fr-FR" sz="2000" b="1" dirty="0" smtClean="0"/>
              <a:t>)</a:t>
            </a:r>
          </a:p>
          <a:p>
            <a:r>
              <a:rPr lang="fr-FR" sz="2000" b="1" dirty="0"/>
              <a:t>Un constat d’huissier ne nécessite pas une information </a:t>
            </a:r>
            <a:r>
              <a:rPr lang="fr-FR" sz="2000" b="1" dirty="0" smtClean="0"/>
              <a:t>préalable</a:t>
            </a:r>
            <a:endParaRPr lang="fr-FR" sz="2000" b="1" dirty="0"/>
          </a:p>
          <a:p>
            <a:r>
              <a:rPr lang="fr-FR" sz="2000" b="1" dirty="0"/>
              <a:t>●  </a:t>
            </a:r>
            <a:r>
              <a:rPr lang="fr-FR" sz="2000" dirty="0"/>
              <a:t>Un constat d'huissier ne constitue pas un procédé clandestin de surveillance nécessitant l'information préalable du salarié.  (</a:t>
            </a:r>
            <a:r>
              <a:rPr lang="fr-FR" sz="2000" dirty="0" err="1"/>
              <a:t>Cass</a:t>
            </a:r>
            <a:r>
              <a:rPr lang="fr-FR" sz="2000" dirty="0"/>
              <a:t>. soc., 10 oct. 2007, n  05-45.898 D Sem. Soc. Lamy n̊1326).</a:t>
            </a:r>
            <a:endParaRPr lang="fr-FR" sz="2000" b="1" dirty="0"/>
          </a:p>
          <a:p>
            <a:endParaRPr lang="fr-FR" sz="2000" b="1" dirty="0"/>
          </a:p>
        </p:txBody>
      </p:sp>
    </p:spTree>
    <p:extLst>
      <p:ext uri="{BB962C8B-B14F-4D97-AF65-F5344CB8AC3E}">
        <p14:creationId xmlns:p14="http://schemas.microsoft.com/office/powerpoint/2010/main" val="421054751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20000"/>
          </a:bodyPr>
          <a:lstStyle/>
          <a:p>
            <a:r>
              <a:rPr lang="fr-FR" sz="2000" dirty="0"/>
              <a:t>● Est légalement justifié l’arrêt qui, rendu en référé, déclare admissible la preuve tirée des constatations opérées par un </a:t>
            </a:r>
            <a:r>
              <a:rPr lang="fr-FR" sz="2000" b="1" dirty="0"/>
              <a:t>huissier de justice ayant filmé une partie sur la voie publique ou en des lieux ouverts au public, sans provocation aucune </a:t>
            </a:r>
            <a:r>
              <a:rPr lang="fr-FR" sz="2000" dirty="0"/>
              <a:t>à s’y rendre, et relatives aux seules mobilité et autonomie de l’intéressé, dès lors qu’a été retenue la non-disproportion de l’atteinte à la vie privée par rapport aux droits et intérêts en cause. (1re </a:t>
            </a:r>
            <a:r>
              <a:rPr lang="fr-FR" sz="2000" dirty="0" err="1"/>
              <a:t>Civ</a:t>
            </a:r>
            <a:r>
              <a:rPr lang="fr-FR" sz="2000" dirty="0"/>
              <a:t>. - 31 octobre 2012. N̊ 11-17.476</a:t>
            </a:r>
            <a:r>
              <a:rPr lang="fr-FR" sz="2000" b="1" dirty="0"/>
              <a:t>).</a:t>
            </a:r>
          </a:p>
          <a:p>
            <a:endParaRPr lang="fr-FR" sz="2000" b="1" dirty="0"/>
          </a:p>
          <a:p>
            <a:r>
              <a:rPr lang="fr-FR" sz="2000" b="1" dirty="0"/>
              <a:t>Les relevés de facturation téléphonique correspondant au poste du salarié sont licites</a:t>
            </a:r>
            <a:endParaRPr lang="fr-FR" sz="2000" dirty="0"/>
          </a:p>
          <a:p>
            <a:r>
              <a:rPr lang="fr-FR" sz="2000" dirty="0" smtClean="0"/>
              <a:t>●  </a:t>
            </a:r>
            <a:r>
              <a:rPr lang="fr-FR" sz="2000" dirty="0"/>
              <a:t>Ne constitue pas un mode illicite de preuve la production par l'employeur des relevés de facturation téléphonique qui lui sont adressés par la société France Télécom pour le règlement des communications correspondant au poste du salarié.</a:t>
            </a:r>
          </a:p>
          <a:p>
            <a:r>
              <a:rPr lang="fr-FR" sz="2000" dirty="0"/>
              <a:t>C'est sans encourir les griefs du moyen que la Cour d'Appel s'est fondée sur ces relevés de facturation pour constater la réalité du grief imputé au salarié. (</a:t>
            </a:r>
            <a:r>
              <a:rPr lang="fr-FR" sz="2000" dirty="0" err="1"/>
              <a:t>Cass.Soc</a:t>
            </a:r>
            <a:r>
              <a:rPr lang="fr-FR" sz="2000" dirty="0"/>
              <a:t> 11 mars 1998  - Cahiers Prud'homaux n̊ 9 de 2001 p.164</a:t>
            </a:r>
            <a:r>
              <a:rPr lang="fr-FR" sz="2000" dirty="0" smtClean="0"/>
              <a:t>).</a:t>
            </a:r>
            <a:endParaRPr lang="fr-FR" sz="2000" dirty="0"/>
          </a:p>
        </p:txBody>
      </p:sp>
    </p:spTree>
    <p:extLst>
      <p:ext uri="{BB962C8B-B14F-4D97-AF65-F5344CB8AC3E}">
        <p14:creationId xmlns:p14="http://schemas.microsoft.com/office/powerpoint/2010/main" val="84330715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L'utilisation d'écoutes afin de se conformer aux directives boursières est licite</a:t>
            </a:r>
            <a:endParaRPr lang="fr-FR" sz="2000" dirty="0"/>
          </a:p>
          <a:p>
            <a:endParaRPr lang="fr-FR" sz="2000" dirty="0"/>
          </a:p>
          <a:p>
            <a:r>
              <a:rPr lang="fr-FR" sz="2000" dirty="0"/>
              <a:t>●  L'employeur a le droit de contrôler et de surveiller l'activité de ses salariés pendant le temps de travail; seul l'emploi de procédé clandestin de surveillance est illicite , la cour d'appel qui a relevé que les salariés avaient été dûment avertis de ce que leurs conversations téléphoniques seraient écoutées, a pu décider que les écoutes réalisées constituaient un mode de preuve valable. (</a:t>
            </a:r>
            <a:r>
              <a:rPr lang="fr-FR" sz="2000" dirty="0" err="1"/>
              <a:t>Cass.Soc</a:t>
            </a:r>
            <a:r>
              <a:rPr lang="fr-FR" sz="2000" dirty="0"/>
              <a:t>. 14 mars 2000 - Cahiers Prud'homaux n̊9 de 2001 p.163).</a:t>
            </a:r>
          </a:p>
        </p:txBody>
      </p:sp>
    </p:spTree>
    <p:extLst>
      <p:ext uri="{BB962C8B-B14F-4D97-AF65-F5344CB8AC3E}">
        <p14:creationId xmlns:p14="http://schemas.microsoft.com/office/powerpoint/2010/main" val="117937974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Un système d'exploitation intégrant un mode de traçage permettant d'identifier les consultants des comptes est licite</a:t>
            </a:r>
            <a:endParaRPr lang="fr-FR" sz="2000" dirty="0"/>
          </a:p>
          <a:p>
            <a:endParaRPr lang="fr-FR" sz="2000" dirty="0"/>
          </a:p>
          <a:p>
            <a:r>
              <a:rPr lang="fr-FR" sz="2000" dirty="0"/>
              <a:t>● Le fait pour une banque de mettre en place un système d'exploitation intégrant un mode de traçage permettant d'identifier les consultants des comptes, ne peut être assimilé ni à la collecte d'une information personnelle au sens de l'article L. 121-8 du Code du travail, ni au recours à une preuve illicite, le travail effectué par utilisation de l'informatique ne pouvant avoir pour effet de conférer l'anonymat aux tâches effectuées par les salariés (</a:t>
            </a:r>
            <a:r>
              <a:rPr lang="fr-FR" sz="2000" dirty="0" err="1"/>
              <a:t>Cass.Soc</a:t>
            </a:r>
            <a:r>
              <a:rPr lang="fr-FR" sz="2000" dirty="0"/>
              <a:t> 18/07/00 N̊ de pourvoi : 98-43485)</a:t>
            </a:r>
          </a:p>
        </p:txBody>
      </p:sp>
    </p:spTree>
    <p:extLst>
      <p:ext uri="{BB962C8B-B14F-4D97-AF65-F5344CB8AC3E}">
        <p14:creationId xmlns:p14="http://schemas.microsoft.com/office/powerpoint/2010/main" val="180064027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r>
              <a:rPr lang="fr-FR" sz="2000" b="1" dirty="0"/>
              <a:t>La mise en place des procédés de surveillance des entrepôts ou autres locaux dans lesquels les salariés ne travaillent pas est licite</a:t>
            </a:r>
            <a:endParaRPr lang="fr-FR" sz="2000" dirty="0"/>
          </a:p>
          <a:p>
            <a:endParaRPr lang="fr-FR" sz="2000" dirty="0"/>
          </a:p>
          <a:p>
            <a:r>
              <a:rPr lang="fr-FR" sz="2000" dirty="0"/>
              <a:t>● Si, aux termes de l'article L. 432-2-1 du Code du travail, le comité d'entreprise est informé et consulté préalablement à la décision de mise en </a:t>
            </a:r>
            <a:r>
              <a:rPr lang="fr-FR" sz="2000" dirty="0" err="1"/>
              <a:t>oeuvre</a:t>
            </a:r>
            <a:r>
              <a:rPr lang="fr-FR" sz="2000" dirty="0"/>
              <a:t> dans l'entreprise, sur les moyens ou les techniques permettant un contrôle de l'activité des salariés, ce qui interdit à l'employeur de se servir de moyens de preuve obtenus à l'aide de procédés de surveillance qui n'auraient pas été portés préalablement à la connaissance des salariés, l'employeur est libre de mettre en place des procédés de surveillance des entrepôts ou autres locaux de rangement dans lesquels les salariés ne travaillent pas ; la cour d'appel, ayant constaté que le système de vidéosurveillance avait été installé par l'employeur dans un entrepôt de marchandise et qu'il n'enregistrait pas l'activité de salariés affectés à un poste de travail déterminé, a pu retenir, à l'appui de sa décision, ce moyen de preuve ; (</a:t>
            </a:r>
            <a:r>
              <a:rPr lang="fr-FR" sz="2000" dirty="0" err="1"/>
              <a:t>Cass.Soc</a:t>
            </a:r>
            <a:r>
              <a:rPr lang="fr-FR" sz="2000" dirty="0"/>
              <a:t> 31/01/01  n̊98-44290 Bull 01 V n̊28)</a:t>
            </a:r>
          </a:p>
        </p:txBody>
      </p:sp>
    </p:spTree>
    <p:extLst>
      <p:ext uri="{BB962C8B-B14F-4D97-AF65-F5344CB8AC3E}">
        <p14:creationId xmlns:p14="http://schemas.microsoft.com/office/powerpoint/2010/main" val="3942981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i="0" u="none" strike="noStrike" baseline="0" dirty="0" smtClean="0"/>
              <a:t>CHARGE DE LA PREUVE INCOMBANT AU DEMANDEUR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b="0" i="0" u="none" strike="noStrike" baseline="0" dirty="0" smtClean="0"/>
              <a:t>C'est au salari</a:t>
            </a:r>
            <a:r>
              <a:rPr lang="fr-FR" dirty="0"/>
              <a:t>é qu'il appartient de prouver qu'il exerce en fait une profession autre que celle stipulée dans le contrat de travail écrit </a:t>
            </a:r>
            <a:r>
              <a:rPr lang="fr-FR" i="1" dirty="0"/>
              <a:t>(</a:t>
            </a:r>
            <a:r>
              <a:rPr lang="fr-FR" i="1" dirty="0" err="1"/>
              <a:t>Cass.Soc</a:t>
            </a:r>
            <a:r>
              <a:rPr lang="fr-FR" i="1" dirty="0"/>
              <a:t>. 11.12.90 Bull. 90 V n̊ 632)</a:t>
            </a:r>
            <a:r>
              <a:rPr lang="fr-FR" dirty="0"/>
              <a:t>.</a:t>
            </a:r>
          </a:p>
        </p:txBody>
      </p:sp>
    </p:spTree>
    <p:extLst>
      <p:ext uri="{BB962C8B-B14F-4D97-AF65-F5344CB8AC3E}">
        <p14:creationId xmlns:p14="http://schemas.microsoft.com/office/powerpoint/2010/main" val="3695779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La simple surveillance par un supérieur hiérarchique est </a:t>
            </a:r>
            <a:r>
              <a:rPr lang="fr-FR" sz="2000" b="1" dirty="0" smtClean="0"/>
              <a:t>licite</a:t>
            </a:r>
          </a:p>
          <a:p>
            <a:endParaRPr lang="fr-FR" sz="2000" dirty="0"/>
          </a:p>
          <a:p>
            <a:r>
              <a:rPr lang="fr-FR" sz="2000" dirty="0"/>
              <a:t>● La simple surveillance d'un salarié faite sur les lieux du travail par son supérieur hiérarchique, même en l'absence d'information préalable du salarié, ne constitue pas en soi un mode de preuve illicite. (Soc.  26 avril 2006. N̊ 04-43.582. BICC 645 N̊1577</a:t>
            </a:r>
            <a:r>
              <a:rPr lang="fr-FR" sz="2000" dirty="0" smtClean="0"/>
              <a:t>).</a:t>
            </a:r>
          </a:p>
          <a:p>
            <a:endParaRPr lang="fr-FR" sz="2000" dirty="0"/>
          </a:p>
          <a:p>
            <a:r>
              <a:rPr lang="fr-FR" sz="2000" dirty="0"/>
              <a:t>● En relevant que l'employeur était entré en possession des documents professionnels de M. Barreiro en dehors de toute fraude, la cour d'appel a décidé à bon droit que ces documents constituaient un moyen de preuve licite (</a:t>
            </a:r>
            <a:r>
              <a:rPr lang="fr-FR" sz="2000" dirty="0" err="1"/>
              <a:t>Cass.Soc</a:t>
            </a:r>
            <a:r>
              <a:rPr lang="fr-FR" sz="2000" dirty="0"/>
              <a:t> 15/03/00 N̊ de pourvoi : 98-40359)</a:t>
            </a:r>
          </a:p>
          <a:p>
            <a:endParaRPr lang="fr-FR" sz="2000" dirty="0"/>
          </a:p>
        </p:txBody>
      </p:sp>
    </p:spTree>
    <p:extLst>
      <p:ext uri="{BB962C8B-B14F-4D97-AF65-F5344CB8AC3E}">
        <p14:creationId xmlns:p14="http://schemas.microsoft.com/office/powerpoint/2010/main" val="421590761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smtClean="0"/>
              <a:t>Le </a:t>
            </a:r>
            <a:r>
              <a:rPr lang="fr-FR" sz="2000" b="1" dirty="0"/>
              <a:t>SMS constitue un moyen de preuve recevable</a:t>
            </a:r>
            <a:endParaRPr lang="fr-FR" sz="2000" dirty="0"/>
          </a:p>
          <a:p>
            <a:endParaRPr lang="fr-FR" sz="2000" dirty="0"/>
          </a:p>
          <a:p>
            <a:r>
              <a:rPr lang="fr-FR" sz="2000" dirty="0"/>
              <a:t> ●  Si l'enregistrement d'une conversation téléphonique privée, effectué à l'insu de l'auteur des propos invoqués, est un procédé déloyal rendant irrecevable en justice la preuve ainsi obtenue, il n'en est pas de même de l'utilisation par le destinataire des messages écrits téléphoniquement adressés, dits SMS, dont l'auteur ne peut ignorer qu'ils sont enregistrés par l'appareil récepteur. Une cour d'appel a pu ainsi souverainement apprécié que les SMS envoyés à la salariée le 24 août 1998 et constatés par huissier ainsi que les autres éléments de preuve soumis à son examen établissaient la preuve d'un harcèlement. (</a:t>
            </a:r>
            <a:r>
              <a:rPr lang="fr-FR" sz="2000" dirty="0" err="1"/>
              <a:t>Cass</a:t>
            </a:r>
            <a:r>
              <a:rPr lang="fr-FR" sz="2000" dirty="0"/>
              <a:t>. soc., 23mai 2007, n̊06-43.209 P+B+R+I - Sem. Soc. Lamy n̊1309) </a:t>
            </a:r>
            <a:endParaRPr lang="fr-FR" sz="2000" b="1" dirty="0"/>
          </a:p>
          <a:p>
            <a:endParaRPr lang="fr-FR" sz="2000" dirty="0"/>
          </a:p>
        </p:txBody>
      </p:sp>
    </p:spTree>
    <p:extLst>
      <p:ext uri="{BB962C8B-B14F-4D97-AF65-F5344CB8AC3E}">
        <p14:creationId xmlns:p14="http://schemas.microsoft.com/office/powerpoint/2010/main" val="142264957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dirty="0"/>
              <a:t>●  Le message téléphonique vocal dont l'auteur ne peut ignorer qu'il est enregistré par l'appareil récepteur constitue un moyen de preuve recevable (</a:t>
            </a:r>
            <a:r>
              <a:rPr lang="fr-FR" sz="2000" dirty="0" err="1"/>
              <a:t>Cass</a:t>
            </a:r>
            <a:r>
              <a:rPr lang="fr-FR" sz="2000" dirty="0"/>
              <a:t>. Soc 06/02/13 n̊11-23738).</a:t>
            </a:r>
          </a:p>
          <a:p>
            <a:endParaRPr lang="fr-FR" sz="2000" dirty="0" smtClean="0"/>
          </a:p>
          <a:p>
            <a:r>
              <a:rPr lang="fr-FR" sz="2000" dirty="0"/>
              <a:t>● </a:t>
            </a:r>
            <a:r>
              <a:rPr lang="fr-FR" sz="2000" b="1" dirty="0"/>
              <a:t>Une clé USB, dès lors qu’elle est connectée à un outil informatique mis à la disposition du salarié par l’employeur </a:t>
            </a:r>
            <a:r>
              <a:rPr lang="fr-FR" sz="2000" dirty="0"/>
              <a:t>pour l’exécution du contrat de travail, est présumée utilisée à des fins professionnelles. </a:t>
            </a:r>
          </a:p>
          <a:p>
            <a:r>
              <a:rPr lang="fr-FR" sz="2000" dirty="0"/>
              <a:t>En conséquence, les dossiers et fichiers non identifiés comme personnels qu’elle contient sont présumés avoir un caractère professionnel, de sorte que l’employeur peut y avoir accès hors la présence du salarié. (Soc. - 12 février 2013. N̊ 11-28.649).</a:t>
            </a:r>
          </a:p>
          <a:p>
            <a:endParaRPr lang="fr-FR" sz="2000" dirty="0"/>
          </a:p>
        </p:txBody>
      </p:sp>
    </p:spTree>
    <p:extLst>
      <p:ext uri="{BB962C8B-B14F-4D97-AF65-F5344CB8AC3E}">
        <p14:creationId xmlns:p14="http://schemas.microsoft.com/office/powerpoint/2010/main" val="338847208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La dénomination donnée au disque dur ne peut conférer un caractère personnel à l'ensemble de son </a:t>
            </a:r>
            <a:r>
              <a:rPr lang="fr-FR" sz="2000" b="1" dirty="0" smtClean="0"/>
              <a:t>contenu</a:t>
            </a:r>
          </a:p>
          <a:p>
            <a:endParaRPr lang="fr-FR" sz="2000" b="1" dirty="0"/>
          </a:p>
          <a:p>
            <a:r>
              <a:rPr lang="fr-FR" sz="2000" dirty="0"/>
              <a:t>●  La cour d'appel, qui a retenu que la dénomination "D:/données personnelles" du disque dur de l'ordinateur du salarié ne pouvait lui permettre d'utiliser celui-ci à des fins purement privées et en interdire ainsi l'accès à l'employeur, en a légitimement déduit que les fichiers litigieux, qui n'étaient pas identifiés comme étant "privés" selon les préconisations de la charte informatique, pouvaient être régulièrement ouverts par l'employeur (Cass.soc.04/07/12 n̊11-12502).</a:t>
            </a:r>
          </a:p>
        </p:txBody>
      </p:sp>
    </p:spTree>
    <p:extLst>
      <p:ext uri="{BB962C8B-B14F-4D97-AF65-F5344CB8AC3E}">
        <p14:creationId xmlns:p14="http://schemas.microsoft.com/office/powerpoint/2010/main" val="419171538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dirty="0"/>
              <a:t>● Un </a:t>
            </a:r>
            <a:r>
              <a:rPr lang="fr-FR" sz="2000" b="1" dirty="0"/>
              <a:t>courrier électronique </a:t>
            </a:r>
            <a:r>
              <a:rPr lang="fr-FR" sz="2000" dirty="0"/>
              <a:t>produit pour faire la preuve d'un fait, dont l'existence peut être établie par tous moyens de preuve est recevable (</a:t>
            </a:r>
            <a:r>
              <a:rPr lang="fr-FR" sz="2000" dirty="0" err="1"/>
              <a:t>Cass.Soc</a:t>
            </a:r>
            <a:r>
              <a:rPr lang="fr-FR" sz="2000" dirty="0"/>
              <a:t>.  25 septembre 2013, 11-25.884</a:t>
            </a:r>
            <a:r>
              <a:rPr lang="fr-FR" sz="2000" dirty="0" smtClean="0"/>
              <a:t>)</a:t>
            </a:r>
          </a:p>
          <a:p>
            <a:r>
              <a:rPr lang="fr-FR" sz="2000" dirty="0"/>
              <a:t>●</a:t>
            </a:r>
            <a:r>
              <a:rPr lang="fr-FR" sz="2000" b="1" dirty="0"/>
              <a:t> Les informations fournies par un chronotachygraphe constituent un mode de preuve </a:t>
            </a:r>
            <a:r>
              <a:rPr lang="fr-FR" sz="2000" b="1" dirty="0" smtClean="0"/>
              <a:t>licite</a:t>
            </a:r>
            <a:endParaRPr lang="fr-FR" sz="2000" dirty="0"/>
          </a:p>
          <a:p>
            <a:r>
              <a:rPr lang="fr-FR" sz="2000" dirty="0"/>
              <a:t>Il résulte des Règlements (CEE) n̊ 3821/85 du Conseil du 20 décembre 1985 et (CE) n̊ 561/2006 du Parlement européen et du Conseil du 15 mars 2006 que les entreprises de transport routier doivent équiper leurs véhicules d'un chronotachygraphe, sous peine de sanctions pénales. Il en résulte que l'absence de déclaration de cet appareil à la commission nationale de l'informatique et des libertés ne saurait priver l'employeur de la possibilité de se prévaloir, à l'égard du salarié chauffeur routier, des informations fournies par ce matériel de contrôle dont le salarié ne peut ignorer l'existence (Soc 4 janvier 2014 N̊ de pourvoi: 12-16218).</a:t>
            </a:r>
          </a:p>
        </p:txBody>
      </p:sp>
    </p:spTree>
    <p:extLst>
      <p:ext uri="{BB962C8B-B14F-4D97-AF65-F5344CB8AC3E}">
        <p14:creationId xmlns:p14="http://schemas.microsoft.com/office/powerpoint/2010/main" val="323814461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Audit le travail d’une salariée</a:t>
            </a:r>
            <a:endParaRPr lang="fr-FR" sz="2000" dirty="0"/>
          </a:p>
          <a:p>
            <a:endParaRPr lang="fr-FR" sz="2000" dirty="0"/>
          </a:p>
          <a:p>
            <a:r>
              <a:rPr lang="fr-FR" sz="2000" dirty="0"/>
              <a:t>  La réalisation d'un " audit " aux fins d'entretiens avec une salariée et de sondage sur des pièces comptables ou juridiques ne constitue pas un élément de preuve obtenu par un moyen illicite. (Soc. 26 janv. 2016, FS-P+B, n̊ 14-19.002).</a:t>
            </a:r>
          </a:p>
        </p:txBody>
      </p:sp>
    </p:spTree>
    <p:extLst>
      <p:ext uri="{BB962C8B-B14F-4D97-AF65-F5344CB8AC3E}">
        <p14:creationId xmlns:p14="http://schemas.microsoft.com/office/powerpoint/2010/main" val="216190191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MODES DE PREUVE ILLICITES</a:t>
            </a:r>
          </a:p>
        </p:txBody>
      </p:sp>
      <p:sp>
        <p:nvSpPr>
          <p:cNvPr id="3" name="Espace réservé du contenu 2"/>
          <p:cNvSpPr>
            <a:spLocks noGrp="1"/>
          </p:cNvSpPr>
          <p:nvPr>
            <p:ph idx="1"/>
          </p:nvPr>
        </p:nvSpPr>
        <p:spPr/>
        <p:txBody>
          <a:bodyPr>
            <a:normAutofit/>
          </a:bodyPr>
          <a:lstStyle/>
          <a:p>
            <a:endParaRPr lang="fr-FR" sz="2000" b="1" dirty="0"/>
          </a:p>
          <a:p>
            <a:r>
              <a:rPr lang="fr-FR" sz="2000" dirty="0"/>
              <a:t>■ Le principe de loyauté dans l’administration de la preuve a été consacré par un arrêt de l’Assemblée plénière de la Cour de cassation le 7 janvier 2011(</a:t>
            </a:r>
            <a:r>
              <a:rPr lang="fr-FR" sz="2000" dirty="0" err="1"/>
              <a:t>Cass</a:t>
            </a:r>
            <a:r>
              <a:rPr lang="fr-FR" sz="2000" dirty="0"/>
              <a:t>. </a:t>
            </a:r>
            <a:r>
              <a:rPr lang="fr-FR" sz="2000" dirty="0" err="1"/>
              <a:t>ass</a:t>
            </a:r>
            <a:r>
              <a:rPr lang="fr-FR" sz="2000" dirty="0"/>
              <a:t>. </a:t>
            </a:r>
            <a:r>
              <a:rPr lang="fr-FR" sz="2000" dirty="0" err="1"/>
              <a:t>plén</a:t>
            </a:r>
            <a:r>
              <a:rPr lang="fr-FR" sz="2000" dirty="0"/>
              <a:t>., 7 janv. 2011, n̊ 09-14.316 et 09-14.667</a:t>
            </a:r>
          </a:p>
          <a:p>
            <a:endParaRPr lang="fr-FR" sz="2000" dirty="0"/>
          </a:p>
          <a:p>
            <a:r>
              <a:rPr lang="fr-FR" sz="2000" dirty="0"/>
              <a:t>■ Le Conseil constitutionnel a fait référence à ce principe dans une décision du 18 novembre 2011(Cons. </a:t>
            </a:r>
            <a:r>
              <a:rPr lang="fr-FR" sz="2000" dirty="0" err="1"/>
              <a:t>const</a:t>
            </a:r>
            <a:r>
              <a:rPr lang="fr-FR" sz="2000" dirty="0"/>
              <a:t>., 18 nov. 2011 , n̊ 11-191/194/195/196/197 QPC, n̊ 30 : </a:t>
            </a:r>
            <a:r>
              <a:rPr lang="fr-FR" sz="2000" dirty="0" err="1"/>
              <a:t>JurisData</a:t>
            </a:r>
            <a:r>
              <a:rPr lang="fr-FR" sz="2000" dirty="0"/>
              <a:t> n̊ 2011-025225) en relevant « qu'il appartient en tout état de cause à l'autorité judiciaire de veiller au respect du principe de loyauté dans l'administration de la preuve ».</a:t>
            </a:r>
          </a:p>
        </p:txBody>
      </p:sp>
    </p:spTree>
    <p:extLst>
      <p:ext uri="{BB962C8B-B14F-4D97-AF65-F5344CB8AC3E}">
        <p14:creationId xmlns:p14="http://schemas.microsoft.com/office/powerpoint/2010/main" val="329692149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MODES DE PREUVE ILLICITES</a:t>
            </a:r>
          </a:p>
        </p:txBody>
      </p:sp>
      <p:sp>
        <p:nvSpPr>
          <p:cNvPr id="3" name="Espace réservé du contenu 2"/>
          <p:cNvSpPr>
            <a:spLocks noGrp="1"/>
          </p:cNvSpPr>
          <p:nvPr>
            <p:ph idx="1"/>
          </p:nvPr>
        </p:nvSpPr>
        <p:spPr/>
        <p:txBody>
          <a:bodyPr>
            <a:normAutofit fontScale="92500" lnSpcReduction="20000"/>
          </a:bodyPr>
          <a:lstStyle/>
          <a:p>
            <a:endParaRPr lang="fr-FR" sz="2000" b="1" dirty="0"/>
          </a:p>
          <a:p>
            <a:r>
              <a:rPr lang="fr-FR" sz="2000" dirty="0"/>
              <a:t>le principe de loyauté de la preuve s’est imposé devant les différentes chambres de la Cour de cassation en matière civile, comme en matière pénale.</a:t>
            </a:r>
          </a:p>
          <a:p>
            <a:endParaRPr lang="fr-FR" sz="2000" dirty="0"/>
          </a:p>
          <a:p>
            <a:r>
              <a:rPr lang="fr-FR" sz="2000" dirty="0"/>
              <a:t>■ C’est en statuant sous le visa des articles 9 du Code de procédure civile , 6 de la Convention européenne articulés au principe de loyauté dans l’administration de la preuve que la Cour de cassation a réaffirmé l’exigence de loyauté dans l’administration de la preuve (</a:t>
            </a:r>
            <a:r>
              <a:rPr lang="fr-FR" sz="2000" dirty="0" err="1"/>
              <a:t>Cass</a:t>
            </a:r>
            <a:r>
              <a:rPr lang="fr-FR" sz="2000" dirty="0"/>
              <a:t>. soc., 23 mai 2012, n̊ 10-23.521 </a:t>
            </a:r>
          </a:p>
          <a:p>
            <a:endParaRPr lang="fr-FR" sz="2000" dirty="0"/>
          </a:p>
          <a:p>
            <a:r>
              <a:rPr lang="fr-FR" sz="2000" dirty="0"/>
              <a:t>■ la première chambre civile statue sous les visas des articles 6, paragraphe 1, de la Convention de sauvegarde des droits de l'homme et des libertés fondamentales et 9 du Code de procédure civile , ensemble le principe de loyauté dans l'administration de la preuve. Elle vient ainsi juger que « le droit à un procès équitable, consacré par le premier de ces textes, commande que la personne qui assiste l'huissier instrumentaire lors de l'établissement d'un procès-verbal de constat soit indépendante de la partie requérante »</a:t>
            </a:r>
          </a:p>
        </p:txBody>
      </p:sp>
    </p:spTree>
    <p:extLst>
      <p:ext uri="{BB962C8B-B14F-4D97-AF65-F5344CB8AC3E}">
        <p14:creationId xmlns:p14="http://schemas.microsoft.com/office/powerpoint/2010/main" val="286000273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MODES DE PREUVE ILLICITES</a:t>
            </a:r>
          </a:p>
        </p:txBody>
      </p:sp>
      <p:sp>
        <p:nvSpPr>
          <p:cNvPr id="3" name="Espace réservé du contenu 2"/>
          <p:cNvSpPr>
            <a:spLocks noGrp="1"/>
          </p:cNvSpPr>
          <p:nvPr>
            <p:ph idx="1"/>
          </p:nvPr>
        </p:nvSpPr>
        <p:spPr/>
        <p:txBody>
          <a:bodyPr>
            <a:normAutofit/>
          </a:bodyPr>
          <a:lstStyle/>
          <a:p>
            <a:endParaRPr lang="fr-FR" sz="2000" b="1" dirty="0"/>
          </a:p>
          <a:p>
            <a:r>
              <a:rPr lang="fr-FR" sz="2000" dirty="0"/>
              <a:t>La cour de cassation écarte les modes de preuve qui ont été obtenus par un procédé déloyal. Elle les qualifie d’illicites et doivent de ce fait être écartés. Seul l'emploi de procédé clandestin de surveillance est illicite.</a:t>
            </a:r>
          </a:p>
          <a:p>
            <a:endParaRPr lang="fr-FR" sz="2000" b="1" dirty="0"/>
          </a:p>
          <a:p>
            <a:r>
              <a:rPr lang="fr-FR" sz="2000" b="1" dirty="0"/>
              <a:t>L’enregistrement d’images ou de paroles à l’insu des salariés est illicite</a:t>
            </a:r>
            <a:endParaRPr lang="fr-FR" sz="2000" dirty="0"/>
          </a:p>
          <a:p>
            <a:endParaRPr lang="fr-FR" sz="2000" dirty="0"/>
          </a:p>
          <a:p>
            <a:r>
              <a:rPr lang="fr-FR" sz="2000" dirty="0"/>
              <a:t>●  Si l'employeur a le droit de contrôler et de surveiller l'activité de ses salariés pendant le temps de travail, tout enregistrement, quels qu'en soient les motifs, d'images ou de paroles à leur insu, constitue un mode de preuve illicite. (</a:t>
            </a:r>
            <a:r>
              <a:rPr lang="fr-FR" sz="2000" dirty="0" err="1"/>
              <a:t>Cass.Soc</a:t>
            </a:r>
            <a:r>
              <a:rPr lang="fr-FR" sz="2000" dirty="0"/>
              <a:t> 20/11/91 - Cahiers Prud'homaux n̊9 de 2001 p.167).</a:t>
            </a:r>
          </a:p>
        </p:txBody>
      </p:sp>
    </p:spTree>
    <p:extLst>
      <p:ext uri="{BB962C8B-B14F-4D97-AF65-F5344CB8AC3E}">
        <p14:creationId xmlns:p14="http://schemas.microsoft.com/office/powerpoint/2010/main" val="1547812205"/>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MODES DE PREUVE ILLICITES</a:t>
            </a:r>
          </a:p>
        </p:txBody>
      </p:sp>
      <p:sp>
        <p:nvSpPr>
          <p:cNvPr id="3" name="Espace réservé du contenu 2"/>
          <p:cNvSpPr>
            <a:spLocks noGrp="1"/>
          </p:cNvSpPr>
          <p:nvPr>
            <p:ph idx="1"/>
          </p:nvPr>
        </p:nvSpPr>
        <p:spPr/>
        <p:txBody>
          <a:bodyPr>
            <a:normAutofit fontScale="92500" lnSpcReduction="20000"/>
          </a:bodyPr>
          <a:lstStyle/>
          <a:p>
            <a:endParaRPr lang="fr-FR" sz="2000" b="1" dirty="0"/>
          </a:p>
          <a:p>
            <a:r>
              <a:rPr lang="fr-FR" sz="2000" b="1" dirty="0"/>
              <a:t>La mise en place d’un système de vidéo surveillance sans consultation du CE est </a:t>
            </a:r>
            <a:r>
              <a:rPr lang="fr-FR" sz="2000" b="1" dirty="0" smtClean="0"/>
              <a:t>illicite</a:t>
            </a:r>
            <a:endParaRPr lang="fr-FR" sz="2000" dirty="0"/>
          </a:p>
          <a:p>
            <a:r>
              <a:rPr lang="fr-FR" sz="2000" dirty="0"/>
              <a:t>●Dès lors que le système de vidéosurveillance de la clientèle mis en place par l'employeur est également utilisé par celui-ci pour contrôler ses salariés sans information et consultation préalables du CE, les enregistrements d'un salarié constituent un moyen de preuve illicite et ne peuvent être utilisés pour justifier le licenciement pour faute grave de l'intéressé. (</a:t>
            </a:r>
            <a:r>
              <a:rPr lang="fr-FR" sz="2000" dirty="0" err="1"/>
              <a:t>Cass</a:t>
            </a:r>
            <a:r>
              <a:rPr lang="fr-FR" sz="2000" dirty="0"/>
              <a:t>. soc., 7 juin 2006, n̊ 04-43.866 P+B - Sem. Soc. Lamy n̊ 1266).</a:t>
            </a:r>
          </a:p>
          <a:p>
            <a:endParaRPr lang="fr-FR" sz="2000" dirty="0"/>
          </a:p>
          <a:p>
            <a:r>
              <a:rPr lang="fr-FR" sz="2000" b="1" dirty="0"/>
              <a:t>Une filature qui porte atteinte à la vie privée est </a:t>
            </a:r>
            <a:r>
              <a:rPr lang="fr-FR" sz="2000" b="1" dirty="0" smtClean="0"/>
              <a:t>illicite</a:t>
            </a:r>
            <a:endParaRPr lang="fr-FR" sz="2000" dirty="0"/>
          </a:p>
          <a:p>
            <a:r>
              <a:rPr lang="fr-FR" sz="2000" dirty="0"/>
              <a:t>● Une filature organisée par l'employeur pour contrôler et surveiller l'activité d'un salarié constitue un moyen de preuve illicite dès lors qu'elle implique nécessairement une atteinte à la vie privée de ce dernier, insusceptible d'être justifiée, eu égard à son caractère disproportionné, par les intérêts légitimes de l'employeur ; ( </a:t>
            </a:r>
            <a:r>
              <a:rPr lang="fr-FR" sz="2000" dirty="0" err="1"/>
              <a:t>Cass</a:t>
            </a:r>
            <a:r>
              <a:rPr lang="fr-FR" sz="2000" dirty="0"/>
              <a:t>. soc., 26 nov. 2002,  n  00-42.401, arrêt n  3388 FS-P+B+R+I  </a:t>
            </a:r>
            <a:r>
              <a:rPr lang="fr-FR" sz="2000" dirty="0" err="1"/>
              <a:t>Jurisp.Soc.Lamy</a:t>
            </a:r>
            <a:r>
              <a:rPr lang="fr-FR" sz="2000" dirty="0"/>
              <a:t> n̊ 114 P.7).</a:t>
            </a:r>
          </a:p>
        </p:txBody>
      </p:sp>
    </p:spTree>
    <p:extLst>
      <p:ext uri="{BB962C8B-B14F-4D97-AF65-F5344CB8AC3E}">
        <p14:creationId xmlns:p14="http://schemas.microsoft.com/office/powerpoint/2010/main" val="18288553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i="0" u="none" strike="noStrike" baseline="0" dirty="0" smtClean="0"/>
              <a:t>CHARGE DE LA PREUVE INCOMBANT AU DEMANDEUR</a:t>
            </a:r>
            <a:endParaRPr lang="fr-FR" dirty="0">
              <a:solidFill>
                <a:srgbClr val="FF0000"/>
              </a:solidFill>
            </a:endParaRPr>
          </a:p>
        </p:txBody>
      </p:sp>
      <p:sp>
        <p:nvSpPr>
          <p:cNvPr id="3" name="Espace réservé du contenu 2"/>
          <p:cNvSpPr>
            <a:spLocks noGrp="1"/>
          </p:cNvSpPr>
          <p:nvPr>
            <p:ph idx="1"/>
          </p:nvPr>
        </p:nvSpPr>
        <p:spPr/>
        <p:txBody>
          <a:bodyPr>
            <a:normAutofit fontScale="85000" lnSpcReduction="20000"/>
          </a:bodyPr>
          <a:lstStyle/>
          <a:p>
            <a:r>
              <a:rPr lang="fr-FR" b="1" i="0" u="none" strike="noStrike" baseline="0" dirty="0" smtClean="0">
                <a:solidFill>
                  <a:srgbClr val="FF0000"/>
                </a:solidFill>
              </a:rPr>
              <a:t>Preuve de l'emploi occup</a:t>
            </a:r>
            <a:r>
              <a:rPr lang="fr-FR" b="1" dirty="0">
                <a:solidFill>
                  <a:srgbClr val="FF0000"/>
                </a:solidFill>
              </a:rPr>
              <a:t>é incombant au salarié demandeur</a:t>
            </a:r>
            <a:endParaRPr lang="fr-FR" dirty="0">
              <a:solidFill>
                <a:srgbClr val="FF0000"/>
              </a:solidFill>
            </a:endParaRPr>
          </a:p>
          <a:p>
            <a:endParaRPr lang="fr-FR" b="0" i="0" u="none" strike="noStrike" baseline="0" dirty="0" smtClean="0"/>
          </a:p>
          <a:p>
            <a:r>
              <a:rPr lang="fr-FR" b="0" i="0" u="none" strike="noStrike" baseline="0" dirty="0" smtClean="0"/>
              <a:t>●  C'est dans l'exercice de son pouvoir souverain d'appr</a:t>
            </a:r>
            <a:r>
              <a:rPr lang="fr-FR" dirty="0"/>
              <a:t>éciation de la valeur et de la portée des éléments de preuve qui lui étaient soumis, que la Cour d'Appel, pour débouter le demandeur de sa réclamation d'un certificat de travail rectifié, a retenu que le salarié reconnu comme «maître de manège» ne démontrait pas qu'il avait exercé les fonctions de «responsable équitation» qu'il revendiquait. (</a:t>
            </a:r>
            <a:r>
              <a:rPr lang="fr-FR" dirty="0" err="1"/>
              <a:t>Cass.Soc</a:t>
            </a:r>
            <a:r>
              <a:rPr lang="fr-FR" dirty="0"/>
              <a:t>. 22/03/89 </a:t>
            </a:r>
            <a:r>
              <a:rPr lang="fr-FR" dirty="0" err="1"/>
              <a:t>Cah.Prud'homaux</a:t>
            </a:r>
            <a:r>
              <a:rPr lang="fr-FR" dirty="0"/>
              <a:t> n̊4 - 1990 p.66).</a:t>
            </a:r>
          </a:p>
        </p:txBody>
      </p:sp>
    </p:spTree>
    <p:extLst>
      <p:ext uri="{BB962C8B-B14F-4D97-AF65-F5344CB8AC3E}">
        <p14:creationId xmlns:p14="http://schemas.microsoft.com/office/powerpoint/2010/main" val="349449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MODES DE PREUVE ILLICITES</a:t>
            </a:r>
          </a:p>
        </p:txBody>
      </p:sp>
      <p:sp>
        <p:nvSpPr>
          <p:cNvPr id="3" name="Espace réservé du contenu 2"/>
          <p:cNvSpPr>
            <a:spLocks noGrp="1"/>
          </p:cNvSpPr>
          <p:nvPr>
            <p:ph idx="1"/>
          </p:nvPr>
        </p:nvSpPr>
        <p:spPr/>
        <p:txBody>
          <a:bodyPr>
            <a:normAutofit fontScale="92500" lnSpcReduction="20000"/>
          </a:bodyPr>
          <a:lstStyle/>
          <a:p>
            <a:endParaRPr lang="fr-FR" sz="2000" b="1" dirty="0"/>
          </a:p>
          <a:p>
            <a:r>
              <a:rPr lang="fr-FR" sz="2000" b="1" dirty="0"/>
              <a:t>Le recours à un stratagème pour confondre la salariée constitue une preuve illicite</a:t>
            </a:r>
            <a:endParaRPr lang="fr-FR" sz="2000" dirty="0"/>
          </a:p>
          <a:p>
            <a:endParaRPr lang="fr-FR" sz="2000" dirty="0"/>
          </a:p>
          <a:p>
            <a:r>
              <a:rPr lang="fr-FR" sz="2000" dirty="0"/>
              <a:t>● Si un constat d'huissier ne constitue pas un procédé clandestin de surveillance nécessitant l'information préalable du salarié, en revanche, il n'est pas permis à celui-ci d'avoir recours à un stratagème pour recueillir une preuve.</a:t>
            </a:r>
          </a:p>
          <a:p>
            <a:r>
              <a:rPr lang="fr-FR" sz="2000" dirty="0"/>
              <a:t>La cour d'appel qui a relevé que l'employeur s'était assuré le concours d'un huissier pour organiser un montage en faisant effectuer, dans les différentes boutiques et par des tiers qu'il y avait dépêchés, des achats en espèces, puis avait procédé, après la fermeture de la boutique et hors la présence du salarié, à un contrôle des caisses et du registre des ventes a exactement déduit de ces constatations, dont </a:t>
            </a:r>
            <a:r>
              <a:rPr lang="fr-FR" sz="2000" b="1" dirty="0"/>
              <a:t>il ressortait que l'huissier ne s'était pas borné à faire des constatations matérielles mais qu'il avait eu recours à un stratagème pour confondre la salariée, qu'un constat établi dans ces conditions ne pouvait être retenu comme preuve</a:t>
            </a:r>
            <a:r>
              <a:rPr lang="fr-FR" sz="2000" dirty="0"/>
              <a:t>. (Soc. -18 mars 2008. N̊ 06-40.852. -  BICC 685 n̊1175).</a:t>
            </a:r>
          </a:p>
        </p:txBody>
      </p:sp>
    </p:spTree>
    <p:extLst>
      <p:ext uri="{BB962C8B-B14F-4D97-AF65-F5344CB8AC3E}">
        <p14:creationId xmlns:p14="http://schemas.microsoft.com/office/powerpoint/2010/main" val="1483589342"/>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MODES DE PREUVE ILLICITES</a:t>
            </a:r>
          </a:p>
        </p:txBody>
      </p:sp>
      <p:sp>
        <p:nvSpPr>
          <p:cNvPr id="3" name="Espace réservé du contenu 2"/>
          <p:cNvSpPr>
            <a:spLocks noGrp="1"/>
          </p:cNvSpPr>
          <p:nvPr>
            <p:ph idx="1"/>
          </p:nvPr>
        </p:nvSpPr>
        <p:spPr/>
        <p:txBody>
          <a:bodyPr>
            <a:normAutofit/>
          </a:bodyPr>
          <a:lstStyle/>
          <a:p>
            <a:endParaRPr lang="fr-FR" sz="2000" b="1" dirty="0"/>
          </a:p>
          <a:p>
            <a:r>
              <a:rPr lang="fr-FR" sz="2000" b="1" dirty="0"/>
              <a:t>L'écoute de propos tenus lors d'une communication téléphonique réalisée e à l'insu de son auteur constitue un procédé déloyal </a:t>
            </a:r>
            <a:endParaRPr lang="fr-FR" sz="2000" dirty="0"/>
          </a:p>
          <a:p>
            <a:endParaRPr lang="fr-FR" sz="2000" dirty="0"/>
          </a:p>
          <a:p>
            <a:r>
              <a:rPr lang="fr-FR" sz="2000" dirty="0"/>
              <a:t>● Si l'employeur a le pouvoir de contrôler et de surveiller l'activité de son personnel pendant le temps de travail, il ne peut mettre en </a:t>
            </a:r>
            <a:r>
              <a:rPr lang="fr-FR" sz="2000" dirty="0" err="1"/>
              <a:t>oeuvre</a:t>
            </a:r>
            <a:r>
              <a:rPr lang="fr-FR" sz="2000" dirty="0"/>
              <a:t> un dispositif de surveillance clandestin et à ce titre déloyal. </a:t>
            </a:r>
            <a:r>
              <a:rPr lang="fr-FR" sz="2000" b="1" dirty="0"/>
              <a:t>L'écoute de propos tenus lors d'une communication téléphonique réalisée par une partie à l'insu de son auteur constitue un procédé déloyal </a:t>
            </a:r>
            <a:r>
              <a:rPr lang="fr-FR" sz="2000" dirty="0"/>
              <a:t>rendant irrecevable sa production à titre de preuve (</a:t>
            </a:r>
            <a:r>
              <a:rPr lang="fr-FR" sz="2000" dirty="0" err="1"/>
              <a:t>Cass</a:t>
            </a:r>
            <a:r>
              <a:rPr lang="fr-FR" sz="2000" dirty="0"/>
              <a:t>. soc., 16 déc. 2008, n  07-43.993 D Semaine </a:t>
            </a:r>
            <a:r>
              <a:rPr lang="fr-FR" sz="2000" dirty="0" err="1"/>
              <a:t>Soc.Lamy</a:t>
            </a:r>
            <a:r>
              <a:rPr lang="fr-FR" sz="2000" dirty="0"/>
              <a:t> n̊ 1385).</a:t>
            </a:r>
          </a:p>
        </p:txBody>
      </p:sp>
    </p:spTree>
    <p:extLst>
      <p:ext uri="{BB962C8B-B14F-4D97-AF65-F5344CB8AC3E}">
        <p14:creationId xmlns:p14="http://schemas.microsoft.com/office/powerpoint/2010/main" val="17742776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APPRECIATION DES ÉLÉMENTS DE PREUVE </a:t>
            </a:r>
          </a:p>
        </p:txBody>
      </p:sp>
      <p:sp>
        <p:nvSpPr>
          <p:cNvPr id="3" name="Espace réservé du contenu 2"/>
          <p:cNvSpPr>
            <a:spLocks noGrp="1"/>
          </p:cNvSpPr>
          <p:nvPr>
            <p:ph idx="1"/>
          </p:nvPr>
        </p:nvSpPr>
        <p:spPr/>
        <p:txBody>
          <a:bodyPr>
            <a:normAutofit/>
          </a:bodyPr>
          <a:lstStyle/>
          <a:p>
            <a:endParaRPr lang="fr-FR" sz="2000" b="1" dirty="0"/>
          </a:p>
          <a:p>
            <a:r>
              <a:rPr lang="fr-FR" sz="2000" b="1" dirty="0"/>
              <a:t>Le document  émanant du demandeur ne vaut pas moyen de preuve</a:t>
            </a:r>
            <a:endParaRPr lang="fr-FR" sz="2000" dirty="0"/>
          </a:p>
          <a:p>
            <a:endParaRPr lang="fr-FR" sz="2000" dirty="0"/>
          </a:p>
          <a:p>
            <a:r>
              <a:rPr lang="fr-FR" sz="2000" dirty="0"/>
              <a:t>●  Encourt la cassation, pour violation de l'article 1315, alinéa 1er du Code civil, le jugement qui se fonde exclusivement sur les factures et extraits de comptabilité produits par un garagiste pour accueillir sa demande en paiement de réparations effectuées sur un véhicule, alors que nul ne peut se constituer un titre à soi-même (</a:t>
            </a:r>
            <a:r>
              <a:rPr lang="fr-FR" sz="2000" dirty="0" err="1"/>
              <a:t>Cass</a:t>
            </a:r>
            <a:r>
              <a:rPr lang="fr-FR" sz="2000" dirty="0"/>
              <a:t>. 1</a:t>
            </a:r>
            <a:r>
              <a:rPr lang="fr-FR" sz="2000" baseline="30000" dirty="0"/>
              <a:t>ère</a:t>
            </a:r>
            <a:r>
              <a:rPr lang="fr-FR" sz="2000" dirty="0"/>
              <a:t>  </a:t>
            </a:r>
            <a:r>
              <a:rPr lang="fr-FR" sz="2000" dirty="0" err="1"/>
              <a:t>Civ</a:t>
            </a:r>
            <a:r>
              <a:rPr lang="fr-FR" sz="2000" dirty="0"/>
              <a:t>    14/01/03 - Bull. 03 - I - 9)</a:t>
            </a:r>
          </a:p>
        </p:txBody>
      </p:sp>
    </p:spTree>
    <p:extLst>
      <p:ext uri="{BB962C8B-B14F-4D97-AF65-F5344CB8AC3E}">
        <p14:creationId xmlns:p14="http://schemas.microsoft.com/office/powerpoint/2010/main" val="299488023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APPRECIATION DES ÉLÉMENTS DE PREUVE </a:t>
            </a:r>
          </a:p>
        </p:txBody>
      </p:sp>
      <p:sp>
        <p:nvSpPr>
          <p:cNvPr id="3" name="Espace réservé du contenu 2"/>
          <p:cNvSpPr>
            <a:spLocks noGrp="1"/>
          </p:cNvSpPr>
          <p:nvPr>
            <p:ph idx="1"/>
          </p:nvPr>
        </p:nvSpPr>
        <p:spPr/>
        <p:txBody>
          <a:bodyPr>
            <a:normAutofit/>
          </a:bodyPr>
          <a:lstStyle/>
          <a:p>
            <a:endParaRPr lang="fr-FR" sz="2000" b="1" dirty="0"/>
          </a:p>
          <a:p>
            <a:r>
              <a:rPr lang="fr-FR" sz="2000" b="1" dirty="0"/>
              <a:t>Le conseil de prud'hommes ne peut dénaturer les termes clairs et précis d’un constat d’huissier</a:t>
            </a:r>
            <a:endParaRPr lang="fr-FR" sz="2000" dirty="0"/>
          </a:p>
          <a:p>
            <a:r>
              <a:rPr lang="fr-FR" sz="2000" dirty="0"/>
              <a:t>● Pour prendre sa décision le juge ne peut, sous peine de cassation, dénaturer les documents de la cause, en l'occurrence un constat d'huissier dont le conseil de prud'hommes avait dénaturé les termes clairs et précis au prétexte que les mentions en auraient été dictées par l'employeur. </a:t>
            </a:r>
            <a:r>
              <a:rPr lang="fr-FR" sz="2000" i="1" dirty="0"/>
              <a:t>(</a:t>
            </a:r>
            <a:r>
              <a:rPr lang="fr-FR" sz="2000" i="1" dirty="0" err="1"/>
              <a:t>Cass.Soc</a:t>
            </a:r>
            <a:r>
              <a:rPr lang="fr-FR" sz="2000" i="1" dirty="0"/>
              <a:t>. 12/07/89 - </a:t>
            </a:r>
            <a:r>
              <a:rPr lang="fr-FR" sz="2000" i="1" dirty="0" err="1"/>
              <a:t>Cah.Prud’homaux</a:t>
            </a:r>
            <a:r>
              <a:rPr lang="fr-FR" sz="2000" i="1" dirty="0"/>
              <a:t> n̊10 - 1989 p.163).</a:t>
            </a:r>
            <a:endParaRPr lang="fr-FR" sz="2000" dirty="0"/>
          </a:p>
        </p:txBody>
      </p:sp>
    </p:spTree>
    <p:extLst>
      <p:ext uri="{BB962C8B-B14F-4D97-AF65-F5344CB8AC3E}">
        <p14:creationId xmlns:p14="http://schemas.microsoft.com/office/powerpoint/2010/main" val="2980308535"/>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APPRECIATION DES ÉLÉMENTS DE PREUVE </a:t>
            </a:r>
          </a:p>
        </p:txBody>
      </p:sp>
      <p:sp>
        <p:nvSpPr>
          <p:cNvPr id="3" name="Espace réservé du contenu 2"/>
          <p:cNvSpPr>
            <a:spLocks noGrp="1"/>
          </p:cNvSpPr>
          <p:nvPr>
            <p:ph idx="1"/>
          </p:nvPr>
        </p:nvSpPr>
        <p:spPr/>
        <p:txBody>
          <a:bodyPr>
            <a:normAutofit fontScale="92500" lnSpcReduction="10000"/>
          </a:bodyPr>
          <a:lstStyle/>
          <a:p>
            <a:endParaRPr lang="fr-FR" sz="2000" b="1" dirty="0"/>
          </a:p>
          <a:p>
            <a:r>
              <a:rPr lang="fr-FR" sz="2000" b="1" dirty="0"/>
              <a:t>Le silence à lui seul ne vaut pas reconnaissance d'un fait </a:t>
            </a:r>
            <a:endParaRPr lang="fr-FR" sz="2000" dirty="0"/>
          </a:p>
          <a:p>
            <a:endParaRPr lang="fr-FR" sz="2000" dirty="0"/>
          </a:p>
          <a:p>
            <a:r>
              <a:rPr lang="fr-FR" sz="2000" dirty="0"/>
              <a:t>●  Pour condamner une société à réparer le préjudice allégué par une infirmière libérale, résultant de ce que cette société lui aurait interdit l'accès à une maison de retraite où elle dispensait des soins à des personnes âgées, l'arrêt attaqué retient que l'infirmière a écrit à la société, lui reprochant de lui avoir signifié le jour même sa décision de ne plus l'accepter dans l'établissement et contestant les griefs formés à son encontre, et que cette correspondance n'a suscité aucun démenti de la part de la société, ce qui a suffi à établir que la cessation des relations entre les parties est intervenue à l'initiative de la société; cependant, le silence opposé à l'affirmation d'un fait ne vaut pas à lui seul reconnaissance de ce fait ; en statuant comme elle l'a fait, la cour d'appel a violé l'article 1315 du Code civil </a:t>
            </a:r>
            <a:r>
              <a:rPr lang="fr-FR" sz="2000" i="1" dirty="0"/>
              <a:t>( </a:t>
            </a:r>
            <a:r>
              <a:rPr lang="fr-FR" sz="2000" i="1" dirty="0" err="1"/>
              <a:t>Cass</a:t>
            </a:r>
            <a:r>
              <a:rPr lang="fr-FR" sz="2000" i="1" dirty="0"/>
              <a:t>. 1re civ., 18/04/00 ; SARL Le Moulin </a:t>
            </a:r>
            <a:r>
              <a:rPr lang="fr-FR" sz="2000" i="1" dirty="0" err="1"/>
              <a:t>Larive</a:t>
            </a:r>
            <a:r>
              <a:rPr lang="fr-FR" sz="2000" i="1" dirty="0"/>
              <a:t> c/ Mme Lucas : </a:t>
            </a:r>
            <a:r>
              <a:rPr lang="fr-FR" sz="2000" i="1" dirty="0" err="1"/>
              <a:t>Juris</a:t>
            </a:r>
            <a:r>
              <a:rPr lang="fr-FR" sz="2000" i="1" dirty="0"/>
              <a:t>-Data n̊ 001505. pourvoi n̊ 97-22.421 P c/ CA Versailles, 3e civ., 10/10/97 - JCP 2000 / n̊ 22 / IV/ 1908).</a:t>
            </a:r>
          </a:p>
        </p:txBody>
      </p:sp>
    </p:spTree>
    <p:extLst>
      <p:ext uri="{BB962C8B-B14F-4D97-AF65-F5344CB8AC3E}">
        <p14:creationId xmlns:p14="http://schemas.microsoft.com/office/powerpoint/2010/main" val="281363175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APPRECIATION DES ÉLÉMENTS DE PREUVE </a:t>
            </a:r>
          </a:p>
        </p:txBody>
      </p:sp>
      <p:sp>
        <p:nvSpPr>
          <p:cNvPr id="3" name="Espace réservé du contenu 2"/>
          <p:cNvSpPr>
            <a:spLocks noGrp="1"/>
          </p:cNvSpPr>
          <p:nvPr>
            <p:ph idx="1"/>
          </p:nvPr>
        </p:nvSpPr>
        <p:spPr/>
        <p:txBody>
          <a:bodyPr>
            <a:normAutofit/>
          </a:bodyPr>
          <a:lstStyle/>
          <a:p>
            <a:endParaRPr lang="fr-FR" sz="2000" b="1" dirty="0"/>
          </a:p>
          <a:p>
            <a:r>
              <a:rPr lang="fr-FR" sz="2000" dirty="0"/>
              <a:t>● Dès lors qu'une partie dénie être l'auteur d'un écrit sous forme électronique, le juge est tenu, en application de l'article 287 du code de procédure civile, de vérifier si les conditions mises par les articles 1316-1 et 1316-4 du code civil à la validité de l'écrit ou de la signature électroniques étaient satisfaites. (Cass.1ère </a:t>
            </a:r>
            <a:r>
              <a:rPr lang="fr-FR" sz="2000" dirty="0" err="1"/>
              <a:t>Civ</a:t>
            </a:r>
            <a:r>
              <a:rPr lang="fr-FR" sz="2000" dirty="0"/>
              <a:t>. - 30 septembre 2010.  N̊ 09-68.555. - BICC734 N̊ 1927).</a:t>
            </a:r>
            <a:endParaRPr lang="fr-FR" sz="2000" i="1" dirty="0"/>
          </a:p>
        </p:txBody>
      </p:sp>
    </p:spTree>
    <p:extLst>
      <p:ext uri="{BB962C8B-B14F-4D97-AF65-F5344CB8AC3E}">
        <p14:creationId xmlns:p14="http://schemas.microsoft.com/office/powerpoint/2010/main" val="124422399"/>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APPRECIATION DES ÉLÉMENTS DE PREUVE </a:t>
            </a:r>
          </a:p>
        </p:txBody>
      </p:sp>
      <p:sp>
        <p:nvSpPr>
          <p:cNvPr id="3" name="Espace réservé du contenu 2"/>
          <p:cNvSpPr>
            <a:spLocks noGrp="1"/>
          </p:cNvSpPr>
          <p:nvPr>
            <p:ph idx="1"/>
          </p:nvPr>
        </p:nvSpPr>
        <p:spPr/>
        <p:txBody>
          <a:bodyPr>
            <a:normAutofit fontScale="92500" lnSpcReduction="10000"/>
          </a:bodyPr>
          <a:lstStyle/>
          <a:p>
            <a:endParaRPr lang="fr-FR" sz="2000" b="1" dirty="0"/>
          </a:p>
          <a:p>
            <a:r>
              <a:rPr lang="fr-FR" sz="2000" dirty="0"/>
              <a:t>Les faits dont dépend la solution du litige  peuvent, à la demande des parties ou  d'office,  être  l'objet de toute mesure d'instruction légalement admissible (article 143 du nouveau code de procédure civile).</a:t>
            </a:r>
          </a:p>
          <a:p>
            <a:r>
              <a:rPr lang="fr-FR" sz="2000" dirty="0"/>
              <a:t>Il s'agit :</a:t>
            </a:r>
          </a:p>
          <a:p>
            <a:r>
              <a:rPr lang="fr-FR" sz="2000" dirty="0"/>
              <a:t>-</a:t>
            </a:r>
            <a:r>
              <a:rPr lang="fr-FR" sz="2000" i="1" dirty="0"/>
              <a:t>de la consignation de pièces (preuves et objets litigieux)</a:t>
            </a:r>
          </a:p>
          <a:p>
            <a:r>
              <a:rPr lang="fr-FR" sz="2000" i="1" dirty="0"/>
              <a:t>-des vérifications personnelles du juge,</a:t>
            </a:r>
          </a:p>
          <a:p>
            <a:r>
              <a:rPr lang="fr-FR" sz="2000" i="1" dirty="0"/>
              <a:t>-de la comparution personnelle des parties,</a:t>
            </a:r>
          </a:p>
          <a:p>
            <a:r>
              <a:rPr lang="fr-FR" sz="2000" i="1" dirty="0"/>
              <a:t>-des  déclarations  des  tiers  (attestation  écrite ou  témoignage verbal),</a:t>
            </a:r>
          </a:p>
          <a:p>
            <a:r>
              <a:rPr lang="fr-FR" sz="2000" i="1" dirty="0"/>
              <a:t>-du   recours   à   un   technicien   aux   fins   de constatation, de consultation ou  d'expertise.</a:t>
            </a:r>
          </a:p>
          <a:p>
            <a:endParaRPr lang="fr-FR" sz="2000" dirty="0"/>
          </a:p>
          <a:p>
            <a:r>
              <a:rPr lang="fr-FR" sz="2000"/>
              <a:t>Les  mesures  d'instruction  peuvent  être  ordonnées  en tout état de cause dès lors que le juge ne dispose pas d'éléments suffisants pour statuer.</a:t>
            </a:r>
          </a:p>
        </p:txBody>
      </p:sp>
    </p:spTree>
    <p:extLst>
      <p:ext uri="{BB962C8B-B14F-4D97-AF65-F5344CB8AC3E}">
        <p14:creationId xmlns:p14="http://schemas.microsoft.com/office/powerpoint/2010/main" val="42663061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i="0" u="none" strike="noStrike" baseline="0" dirty="0" smtClean="0"/>
              <a:t>CHARGE DE LA PREUVE INCOMBANT AU DEMANDEUR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b="1" dirty="0">
                <a:solidFill>
                  <a:srgbClr val="C00000"/>
                </a:solidFill>
              </a:rPr>
              <a:t>La preuve de l’existence d’un usage incombe à celui qui l’invoque</a:t>
            </a:r>
            <a:endParaRPr lang="fr-FR" dirty="0">
              <a:solidFill>
                <a:srgbClr val="C00000"/>
              </a:solidFill>
            </a:endParaRPr>
          </a:p>
          <a:p>
            <a:endParaRPr lang="fr-FR" dirty="0"/>
          </a:p>
          <a:p>
            <a:r>
              <a:rPr lang="fr-FR" dirty="0"/>
              <a:t>● Le Conseil de Prud'hommes n’à pas à rechercher l'existence d'un usage qu'il appartient au demandeur d'invoquer et d'établir (</a:t>
            </a:r>
            <a:r>
              <a:rPr lang="fr-FR" dirty="0" err="1"/>
              <a:t>Cass.Soc</a:t>
            </a:r>
            <a:r>
              <a:rPr lang="fr-FR" dirty="0"/>
              <a:t>. 25/01/89 - </a:t>
            </a:r>
            <a:r>
              <a:rPr lang="fr-FR" dirty="0" err="1"/>
              <a:t>Cah.Prud’homaux</a:t>
            </a:r>
            <a:r>
              <a:rPr lang="fr-FR" dirty="0"/>
              <a:t> n̊4 - 1991 p.55).</a:t>
            </a:r>
          </a:p>
        </p:txBody>
      </p:sp>
    </p:spTree>
    <p:extLst>
      <p:ext uri="{BB962C8B-B14F-4D97-AF65-F5344CB8AC3E}">
        <p14:creationId xmlns:p14="http://schemas.microsoft.com/office/powerpoint/2010/main" val="2607922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328</TotalTime>
  <Words>9190</Words>
  <Application>Microsoft Office PowerPoint</Application>
  <PresentationFormat>Affichage à l'écran (4:3)</PresentationFormat>
  <Paragraphs>441</Paragraphs>
  <Slides>86</Slides>
  <Notes>0</Notes>
  <HiddenSlides>0</HiddenSlides>
  <MMClips>0</MMClips>
  <ScaleCrop>false</ScaleCrop>
  <HeadingPairs>
    <vt:vector size="4" baseType="variant">
      <vt:variant>
        <vt:lpstr>Thème</vt:lpstr>
      </vt:variant>
      <vt:variant>
        <vt:i4>1</vt:i4>
      </vt:variant>
      <vt:variant>
        <vt:lpstr>Titres des diapositives</vt:lpstr>
      </vt:variant>
      <vt:variant>
        <vt:i4>86</vt:i4>
      </vt:variant>
    </vt:vector>
  </HeadingPairs>
  <TitlesOfParts>
    <vt:vector size="87" baseType="lpstr">
      <vt:lpstr>Thème Office</vt:lpstr>
      <vt:lpstr>Formation  des 22 &amp; 23 mai 2017</vt:lpstr>
      <vt:lpstr>LA CHARGE DE LA PREUVE au regard de la mise en état &amp; LESMODES DE PREUVE</vt:lpstr>
      <vt:lpstr>■ Le juge (le conseiller)ne se substitue pas aux parties, il s’enquiert des besoins des parties.  ■Le juge (le conseiller)ne doit pas suppléer la carence des parties mais il doit permettre à une partie qui ne détient pas un élément de preuve de se le faire communiquer.</vt:lpstr>
      <vt:lpstr>LA CHARGE DE LA PREUVE</vt:lpstr>
      <vt:lpstr>LA CHARGE DE LA PREUVE</vt:lpstr>
      <vt:lpstr>CHARGE DE LA PREUVE INCOMBANT AU DEMANDEUR</vt:lpstr>
      <vt:lpstr>CHARGE DE LA PREUVE INCOMBANT AU DEMANDEUR</vt:lpstr>
      <vt:lpstr>CHARGE DE LA PREUVE INCOMBANT AU DEMANDEUR</vt:lpstr>
      <vt:lpstr>CHARGE DE LA PREUVE INCOMBANT AU DEMANDEUR</vt:lpstr>
      <vt:lpstr>CHARGE DE LA PREUVE INCOMBANT AU DEMANDEUR</vt:lpstr>
      <vt:lpstr>CHARGE DE LA PREUVE INCOMBANT AU DEMANDEUR</vt:lpstr>
      <vt:lpstr>LES PREUVES FOURNIES PAR LES DEUX PARTIES AU PROCES</vt:lpstr>
      <vt:lpstr>LES PREUVES FOURNIES PAR LES DEUX PARTIES AU PROCES</vt:lpstr>
      <vt:lpstr>LES PREUVES FOURNIES PAR LES DEUX PARTIES AU PROCES</vt:lpstr>
      <vt:lpstr>LES PREUVES FOURNIES PAR LES DEUX PARTIES AU PROCES</vt:lpstr>
      <vt:lpstr>LES PREUVES FOURNIES PAR LES DEUX PARTIES AU PROCES</vt:lpstr>
      <vt:lpstr>LES PREUVES FOURNIES PAR LES DEUX PARTIES AU PROCES</vt:lpstr>
      <vt:lpstr>LES PREUVES FOURNIES PAR LES DEUX PARTIES AU PROCES</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PREUVE EN MATIÈRE DE LIQUIDATION D'ASTREINTE</vt:lpstr>
      <vt:lpstr>ELEMENTS DE PREUVE</vt:lpstr>
      <vt:lpstr>LE DOUTE QUI PROFITE AU SALARIÉ</vt:lpstr>
      <vt:lpstr>LE DOUTE QUI PROFITE AU SALARIÉ</vt:lpstr>
      <vt:lpstr>LE DOUTE QUI PROFITE AU SALARIÉ</vt:lpstr>
      <vt:lpstr>LE DOUTE QUI PROFITE AU SALARIÉ</vt:lpstr>
      <vt:lpstr>LE DOUTE QUI PROFITE AU SALARIÉ</vt:lpstr>
      <vt:lpstr>LE DOUTE QUI PROFITE AU SALARIÉ</vt:lpstr>
      <vt:lpstr>LE DOUTE QUI PROFITE AU SALARIÉ</vt:lpstr>
      <vt:lpstr>LE DOUTE QUI PROFITE AU SALARIÉ</vt:lpstr>
      <vt:lpstr>LES MOYENS DE PREUVE</vt:lpstr>
      <vt:lpstr>Loyauté de la preuve</vt:lpstr>
      <vt:lpstr>Loyauté de la preuve</vt:lpstr>
      <vt:lpstr>LES MOYENS DE PREUVE</vt:lpstr>
      <vt:lpstr>LES MOYENS DE PREUVE</vt:lpstr>
      <vt:lpstr>LES MOYENS DE PREUVE</vt:lpstr>
      <vt:lpstr>LES MOYENS DE PREUVE</vt:lpstr>
      <vt:lpstr>LES MOYENS DE PREUVE</vt:lpstr>
      <vt:lpstr>LES MOYENS DE PREUVE</vt:lpstr>
      <vt:lpstr>LES MOYENS DE PREUVE</vt:lpstr>
      <vt:lpstr>LES MOYENS DE PREUVE</vt:lpstr>
      <vt:lpstr>LES MOYENS DE PREUVE</vt:lpstr>
      <vt:lpstr>LES MOYENS DE PREUVE</vt:lpstr>
      <vt:lpstr>LES MOYENS DE PREUVE</vt:lpstr>
      <vt:lpstr>LES MOYENS DE PREUVE</vt:lpstr>
      <vt:lpstr>LES MOYENS DE PREUVE</vt:lpstr>
      <vt:lpstr>LES MOYENS DE PREUVE</vt:lpstr>
      <vt:lpstr>LES MOYENS DE PREUVE</vt:lpstr>
      <vt:lpstr>LES MOYENS DE PREUVE</vt:lpstr>
      <vt:lpstr>LES MOYENS DE PREUVE</vt:lpstr>
      <vt:lpstr>LES MOYENS DE PREUVE</vt:lpstr>
      <vt:lpstr>LES MOYENS DE PREUVE</vt:lpstr>
      <vt:lpstr>LES MODES DE PREUVE ILLICITES</vt:lpstr>
      <vt:lpstr>LES MODES DE PREUVE ILLICITES</vt:lpstr>
      <vt:lpstr>LES MODES DE PREUVE ILLICITES</vt:lpstr>
      <vt:lpstr>LES MODES DE PREUVE ILLICITES</vt:lpstr>
      <vt:lpstr>LES MODES DE PREUVE ILLICITES</vt:lpstr>
      <vt:lpstr>LES MODES DE PREUVE ILLICITES</vt:lpstr>
      <vt:lpstr>APPRECIATION DES ÉLÉMENTS DE PREUVE </vt:lpstr>
      <vt:lpstr>APPRECIATION DES ÉLÉMENTS DE PREUVE </vt:lpstr>
      <vt:lpstr>APPRECIATION DES ÉLÉMENTS DE PREUVE </vt:lpstr>
      <vt:lpstr>APPRECIATION DES ÉLÉMENTS DE PREUVE </vt:lpstr>
      <vt:lpstr>APPRECIATION DES ÉLÉMENTS DE PREUVE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Claude Bastard</dc:creator>
  <cp:lastModifiedBy>Claude Bastard</cp:lastModifiedBy>
  <cp:revision>28</cp:revision>
  <dcterms:created xsi:type="dcterms:W3CDTF">2017-03-14T21:00:58Z</dcterms:created>
  <dcterms:modified xsi:type="dcterms:W3CDTF">2017-05-19T21:04:52Z</dcterms:modified>
</cp:coreProperties>
</file>