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9" r:id="rId5"/>
    <p:sldId id="290" r:id="rId6"/>
    <p:sldId id="310" r:id="rId7"/>
    <p:sldId id="291" r:id="rId8"/>
    <p:sldId id="292" r:id="rId9"/>
    <p:sldId id="293" r:id="rId10"/>
    <p:sldId id="294" r:id="rId11"/>
    <p:sldId id="295" r:id="rId12"/>
    <p:sldId id="296" r:id="rId13"/>
    <p:sldId id="297" r:id="rId14"/>
    <p:sldId id="298" r:id="rId15"/>
    <p:sldId id="299" r:id="rId16"/>
    <p:sldId id="312" r:id="rId17"/>
    <p:sldId id="313" r:id="rId18"/>
    <p:sldId id="300" r:id="rId19"/>
    <p:sldId id="301" r:id="rId20"/>
    <p:sldId id="302" r:id="rId21"/>
    <p:sldId id="303" r:id="rId22"/>
    <p:sldId id="304" r:id="rId23"/>
    <p:sldId id="305" r:id="rId24"/>
    <p:sldId id="306" r:id="rId25"/>
    <p:sldId id="307" r:id="rId26"/>
    <p:sldId id="308" r:id="rId27"/>
    <p:sldId id="314" r:id="rId28"/>
    <p:sldId id="315" r:id="rId29"/>
    <p:sldId id="316" r:id="rId30"/>
    <p:sldId id="309" r:id="rId31"/>
    <p:sldId id="317" r:id="rId32"/>
    <p:sldId id="318" r:id="rId33"/>
    <p:sldId id="319" r:id="rId34"/>
    <p:sldId id="320" r:id="rId35"/>
    <p:sldId id="321"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93" r:id="rId59"/>
    <p:sldId id="394" r:id="rId60"/>
    <p:sldId id="395" r:id="rId61"/>
    <p:sldId id="345" r:id="rId62"/>
    <p:sldId id="346" r:id="rId63"/>
    <p:sldId id="347" r:id="rId64"/>
    <p:sldId id="348" r:id="rId65"/>
    <p:sldId id="349" r:id="rId66"/>
    <p:sldId id="350" r:id="rId67"/>
    <p:sldId id="351" r:id="rId68"/>
    <p:sldId id="352" r:id="rId69"/>
    <p:sldId id="353" r:id="rId70"/>
    <p:sldId id="355" r:id="rId71"/>
    <p:sldId id="354"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2" r:id="rId88"/>
    <p:sldId id="373" r:id="rId89"/>
    <p:sldId id="374" r:id="rId90"/>
    <p:sldId id="375" r:id="rId91"/>
    <p:sldId id="376" r:id="rId92"/>
    <p:sldId id="377" r:id="rId93"/>
    <p:sldId id="378" r:id="rId94"/>
    <p:sldId id="379" r:id="rId95"/>
    <p:sldId id="380" r:id="rId96"/>
    <p:sldId id="381" r:id="rId97"/>
    <p:sldId id="382" r:id="rId98"/>
    <p:sldId id="383" r:id="rId99"/>
    <p:sldId id="384" r:id="rId100"/>
    <p:sldId id="385" r:id="rId101"/>
    <p:sldId id="386" r:id="rId102"/>
    <p:sldId id="387" r:id="rId103"/>
    <p:sldId id="388" r:id="rId104"/>
    <p:sldId id="389" r:id="rId105"/>
    <p:sldId id="390" r:id="rId106"/>
    <p:sldId id="391" r:id="rId107"/>
    <p:sldId id="392"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1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04/11/16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FR" smtClean="0"/>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04/11/16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04/11/16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04/11/16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fr-FR" smtClean="0"/>
              <a:t>Cliquez et modifiez le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04/11/16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fr-FR" smtClean="0"/>
              <a:t>Cliquez et modifiez le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04/11/16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fr-FR" smtClean="0"/>
              <a:t>Cliquez et modifiez le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04/11/16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fr-FR" smtClean="0"/>
              <a:t>Cliquez et modifiez le titre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04/11/16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fr-FR" smtClean="0"/>
              <a:t>Cliquez et modifiez le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04/11/16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36542C1-4E96-413B-B72E-6C4B39D85C9D}" type="datetime1">
              <a:rPr lang="en-US" smtClean="0"/>
              <a:pPr/>
              <a:t>04/11/16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fr-FR" smtClean="0"/>
              <a:t>Cliquez et modifiez le titre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F0542AA2-D442-471A-9D69-80392E1E581D}" type="datetime1">
              <a:rPr lang="en-US" smtClean="0"/>
              <a:pPr/>
              <a:t>04/11/16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fr-FR" smtClean="0"/>
              <a:t>Cliquez et modifiez le titre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04/11/16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7010400" y="4853787"/>
            <a:ext cx="1981200" cy="1828800"/>
          </a:xfrm>
        </p:spPr>
        <p:txBody>
          <a:bodyPr>
            <a:normAutofit fontScale="55000" lnSpcReduction="20000"/>
          </a:bodyPr>
          <a:lstStyle/>
          <a:p>
            <a:pPr algn="ctr"/>
            <a:r>
              <a:rPr lang="fr-FR" sz="2000" dirty="0">
                <a:latin typeface="Arial"/>
              </a:rPr>
              <a:t>Ingrid GERAY  </a:t>
            </a:r>
          </a:p>
          <a:p>
            <a:pPr algn="ctr"/>
            <a:r>
              <a:rPr lang="fr-FR" sz="2000" dirty="0">
                <a:latin typeface="Arial"/>
              </a:rPr>
              <a:t>    Immeuble le Delta - 1 allée de l’électronique 42000 SAINT ETIENNE</a:t>
            </a:r>
            <a:r>
              <a:rPr lang="fr-FR" sz="2000" cap="small" dirty="0">
                <a:latin typeface="Arial"/>
              </a:rPr>
              <a:t>      Email </a:t>
            </a:r>
            <a:r>
              <a:rPr lang="fr-FR" sz="2000" dirty="0">
                <a:latin typeface="Arial"/>
              </a:rPr>
              <a:t>: </a:t>
            </a:r>
            <a:r>
              <a:rPr lang="fr-FR" sz="2000" dirty="0" err="1">
                <a:solidFill>
                  <a:schemeClr val="tx1"/>
                </a:solidFill>
                <a:latin typeface="Arial"/>
              </a:rPr>
              <a:t>ingrid@</a:t>
            </a:r>
            <a:r>
              <a:rPr lang="fr-FR" sz="2000" dirty="0" err="1" smtClean="0">
                <a:solidFill>
                  <a:schemeClr val="tx1"/>
                </a:solidFill>
                <a:latin typeface="Arial"/>
              </a:rPr>
              <a:t>geray.avocat.fr</a:t>
            </a:r>
            <a:endParaRPr lang="fr-FR" sz="2000" dirty="0">
              <a:solidFill>
                <a:schemeClr val="tx1"/>
              </a:solidFill>
              <a:latin typeface="Arial"/>
            </a:endParaRPr>
          </a:p>
          <a:p>
            <a:pPr algn="ctr"/>
            <a:r>
              <a:rPr lang="fr-FR" sz="2000" dirty="0">
                <a:latin typeface="Arial"/>
              </a:rPr>
              <a:t>Téléphone : 04 77 91 68 81/ 06 14 71 </a:t>
            </a:r>
            <a:r>
              <a:rPr lang="fr-FR" sz="2000" cap="small" dirty="0">
                <a:latin typeface="Arial"/>
              </a:rPr>
              <a:t>14 21</a:t>
            </a:r>
            <a:endParaRPr lang="fr-FR" sz="2000" dirty="0">
              <a:latin typeface="Arial"/>
            </a:endParaRPr>
          </a:p>
        </p:txBody>
      </p:sp>
      <p:sp>
        <p:nvSpPr>
          <p:cNvPr id="3" name="Titre 2"/>
          <p:cNvSpPr>
            <a:spLocks noGrp="1"/>
          </p:cNvSpPr>
          <p:nvPr>
            <p:ph type="title"/>
          </p:nvPr>
        </p:nvSpPr>
        <p:spPr>
          <a:xfrm>
            <a:off x="457200" y="2052959"/>
            <a:ext cx="6324600" cy="2187043"/>
          </a:xfrm>
        </p:spPr>
        <p:txBody>
          <a:bodyPr/>
          <a:lstStyle/>
          <a:p>
            <a:r>
              <a:rPr lang="fr-FR" dirty="0" smtClean="0"/>
              <a:t>« LOI TRAVAIL »</a:t>
            </a:r>
            <a:br>
              <a:rPr lang="fr-FR" dirty="0" smtClean="0"/>
            </a:br>
            <a:r>
              <a:rPr lang="fr-FR" sz="3200" dirty="0" smtClean="0"/>
              <a:t>du 8 août 2016</a:t>
            </a:r>
            <a:r>
              <a:rPr lang="fr-FR" dirty="0" smtClean="0"/>
              <a:t/>
            </a:r>
            <a:br>
              <a:rPr lang="fr-FR" dirty="0" smtClean="0"/>
            </a:br>
            <a:r>
              <a:rPr lang="fr-FR" sz="2000" dirty="0" smtClean="0"/>
              <a:t>relative au travail, à la modernisation du dialogue social et à la sécurisation des parcours professionnels</a:t>
            </a:r>
            <a:endParaRPr lang="fr-FR" sz="20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436702" y="3893240"/>
            <a:ext cx="1299606" cy="1114920"/>
          </a:xfrm>
          <a:prstGeom prst="rect">
            <a:avLst/>
          </a:prstGeom>
          <a:noFill/>
          <a:ln>
            <a:noFill/>
          </a:ln>
        </p:spPr>
      </p:pic>
    </p:spTree>
    <p:extLst>
      <p:ext uri="{BB962C8B-B14F-4D97-AF65-F5344CB8AC3E}">
        <p14:creationId xmlns:p14="http://schemas.microsoft.com/office/powerpoint/2010/main" val="299186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85000" lnSpcReduction="10000"/>
          </a:bodyPr>
          <a:lstStyle/>
          <a:p>
            <a:r>
              <a:rPr lang="fr-FR" dirty="0"/>
              <a:t>Le texte maintient les plafonds existants de </a:t>
            </a:r>
            <a:endParaRPr lang="fr-FR" dirty="0" smtClean="0"/>
          </a:p>
          <a:p>
            <a:pPr lvl="1"/>
            <a:r>
              <a:rPr lang="fr-FR" dirty="0" smtClean="0"/>
              <a:t>48 </a:t>
            </a:r>
            <a:r>
              <a:rPr lang="fr-FR" dirty="0"/>
              <a:t>heures sur une semaine, </a:t>
            </a:r>
          </a:p>
          <a:p>
            <a:pPr lvl="1"/>
            <a:r>
              <a:rPr lang="fr-FR" dirty="0" smtClean="0"/>
              <a:t>de </a:t>
            </a:r>
            <a:r>
              <a:rPr lang="fr-FR" dirty="0"/>
              <a:t>44 heures sur 12 semaines </a:t>
            </a:r>
          </a:p>
          <a:p>
            <a:pPr lvl="1"/>
            <a:r>
              <a:rPr lang="fr-FR" dirty="0" smtClean="0"/>
              <a:t>de </a:t>
            </a:r>
            <a:r>
              <a:rPr lang="fr-FR" dirty="0"/>
              <a:t>46 heures sur 12 semaines en </a:t>
            </a:r>
            <a:r>
              <a:rPr lang="fr-FR" dirty="0" smtClean="0"/>
              <a:t>présence </a:t>
            </a:r>
            <a:r>
              <a:rPr lang="fr-FR" dirty="0"/>
              <a:t>d’un accord</a:t>
            </a:r>
            <a:r>
              <a:rPr lang="fr-FR" dirty="0" smtClean="0"/>
              <a:t>.</a:t>
            </a:r>
          </a:p>
          <a:p>
            <a:pPr marL="365760" lvl="1" indent="0">
              <a:buNone/>
            </a:pPr>
            <a:endParaRPr lang="fr-FR" dirty="0" smtClean="0"/>
          </a:p>
          <a:p>
            <a:pPr lvl="1"/>
            <a:r>
              <a:rPr lang="fr-FR" dirty="0" smtClean="0"/>
              <a:t>Toutefois</a:t>
            </a:r>
            <a:r>
              <a:rPr lang="fr-FR" dirty="0"/>
              <a:t>, alors que cette </a:t>
            </a:r>
            <a:r>
              <a:rPr lang="fr-FR" dirty="0" smtClean="0"/>
              <a:t>possibilité n’était </a:t>
            </a:r>
            <a:r>
              <a:rPr lang="fr-FR" dirty="0"/>
              <a:t>pour l’heure </a:t>
            </a:r>
            <a:r>
              <a:rPr lang="fr-FR" dirty="0" smtClean="0"/>
              <a:t>autorisée </a:t>
            </a:r>
            <a:r>
              <a:rPr lang="fr-FR" dirty="0"/>
              <a:t>que par la conclusion d’un accord de branche validé par un </a:t>
            </a:r>
            <a:r>
              <a:rPr lang="fr-FR" dirty="0" smtClean="0"/>
              <a:t>décret, </a:t>
            </a:r>
            <a:r>
              <a:rPr lang="fr-FR" dirty="0"/>
              <a:t>il sera </a:t>
            </a:r>
            <a:r>
              <a:rPr lang="fr-FR" dirty="0" smtClean="0"/>
              <a:t>désormais </a:t>
            </a:r>
            <a:r>
              <a:rPr lang="fr-FR" dirty="0"/>
              <a:t>possible de passer par un accord d’entreprise ou </a:t>
            </a:r>
            <a:r>
              <a:rPr lang="fr-FR" dirty="0" smtClean="0"/>
              <a:t>d’</a:t>
            </a:r>
            <a:r>
              <a:rPr lang="fr-FR" dirty="0"/>
              <a:t>é</a:t>
            </a:r>
            <a:r>
              <a:rPr lang="fr-FR" dirty="0" smtClean="0"/>
              <a:t>tablissement</a:t>
            </a:r>
            <a:r>
              <a:rPr lang="fr-FR" dirty="0"/>
              <a:t>, et ce dernier niveau de norme conventionnelle sera d’ailleurs prioritaire sur l’accord de branche. Il ne sera en n plus </a:t>
            </a:r>
            <a:r>
              <a:rPr lang="fr-FR" dirty="0" smtClean="0"/>
              <a:t>nécessaire </a:t>
            </a:r>
            <a:r>
              <a:rPr lang="fr-FR" dirty="0"/>
              <a:t>de faire « valider » par </a:t>
            </a:r>
            <a:r>
              <a:rPr lang="fr-FR" dirty="0" smtClean="0"/>
              <a:t>décret </a:t>
            </a:r>
            <a:r>
              <a:rPr lang="fr-FR" dirty="0"/>
              <a:t>l’accord de branche ainsi conclu. </a:t>
            </a:r>
          </a:p>
          <a:p>
            <a:r>
              <a:rPr lang="fr-FR" dirty="0"/>
              <a:t>E</a:t>
            </a:r>
            <a:r>
              <a:rPr lang="fr-FR" dirty="0" smtClean="0"/>
              <a:t>n </a:t>
            </a:r>
            <a:r>
              <a:rPr lang="fr-FR" dirty="0"/>
              <a:t>cas de circonstances exceptionnelles et pour la </a:t>
            </a:r>
            <a:r>
              <a:rPr lang="fr-FR" dirty="0" smtClean="0"/>
              <a:t>durée </a:t>
            </a:r>
            <a:r>
              <a:rPr lang="fr-FR" dirty="0"/>
              <a:t>de celles-ci, le </a:t>
            </a:r>
            <a:r>
              <a:rPr lang="fr-FR" dirty="0" smtClean="0"/>
              <a:t>dépassement </a:t>
            </a:r>
            <a:r>
              <a:rPr lang="fr-FR" dirty="0"/>
              <a:t>de la </a:t>
            </a:r>
            <a:r>
              <a:rPr lang="fr-FR" dirty="0" smtClean="0"/>
              <a:t>durée </a:t>
            </a:r>
            <a:r>
              <a:rPr lang="fr-FR" dirty="0"/>
              <a:t>maximale hebdomadaire peut </a:t>
            </a:r>
            <a:r>
              <a:rPr lang="fr-FR" dirty="0" smtClean="0"/>
              <a:t>être </a:t>
            </a:r>
            <a:r>
              <a:rPr lang="fr-FR" dirty="0"/>
              <a:t>autorisé par </a:t>
            </a:r>
            <a:r>
              <a:rPr lang="fr-FR" dirty="0" smtClean="0"/>
              <a:t>l’autorité </a:t>
            </a:r>
            <a:r>
              <a:rPr lang="fr-FR" dirty="0"/>
              <a:t>administrative dans des conditions </a:t>
            </a:r>
            <a:r>
              <a:rPr lang="fr-FR" dirty="0" smtClean="0"/>
              <a:t>déterminées </a:t>
            </a:r>
            <a:r>
              <a:rPr lang="fr-FR" dirty="0"/>
              <a:t>par </a:t>
            </a:r>
            <a:r>
              <a:rPr lang="fr-FR" dirty="0" smtClean="0"/>
              <a:t>décret </a:t>
            </a:r>
            <a:r>
              <a:rPr lang="fr-FR" dirty="0"/>
              <a:t>en Conseil </a:t>
            </a:r>
            <a:r>
              <a:rPr lang="fr-FR" dirty="0" smtClean="0"/>
              <a:t>d’Etat</a:t>
            </a:r>
            <a:r>
              <a:rPr lang="fr-FR" dirty="0"/>
              <a:t>, sans toutefois que ce </a:t>
            </a:r>
            <a:r>
              <a:rPr lang="fr-FR" dirty="0" smtClean="0"/>
              <a:t>dépassement </a:t>
            </a:r>
            <a:r>
              <a:rPr lang="fr-FR" dirty="0"/>
              <a:t>puisse avoir pour effet de porter la </a:t>
            </a:r>
            <a:r>
              <a:rPr lang="fr-FR" dirty="0" smtClean="0"/>
              <a:t>durée </a:t>
            </a:r>
            <a:r>
              <a:rPr lang="fr-FR" dirty="0"/>
              <a:t>du travail à plus de soixante heures par semaine. </a:t>
            </a:r>
            <a:r>
              <a:rPr lang="fr-FR" dirty="0" smtClean="0"/>
              <a:t>		Désormais, </a:t>
            </a:r>
            <a:r>
              <a:rPr lang="fr-FR" dirty="0"/>
              <a:t>le comité d’entreprise ou, à </a:t>
            </a:r>
            <a:r>
              <a:rPr lang="fr-FR" dirty="0" smtClean="0"/>
              <a:t>défaut, </a:t>
            </a:r>
            <a:r>
              <a:rPr lang="fr-FR" dirty="0"/>
              <a:t>les </a:t>
            </a:r>
            <a:r>
              <a:rPr lang="fr-FR" dirty="0" smtClean="0"/>
              <a:t>délégués </a:t>
            </a:r>
            <a:r>
              <a:rPr lang="fr-FR" dirty="0"/>
              <a:t>du personnel, devront, s’ils existent, donner leur avis sur les demandes d’autorisation </a:t>
            </a:r>
            <a:r>
              <a:rPr lang="fr-FR" dirty="0" smtClean="0"/>
              <a:t>formulées </a:t>
            </a:r>
            <a:r>
              <a:rPr lang="fr-FR" dirty="0"/>
              <a:t>à ce titre. Cet avis sera transmis à l’agent de </a:t>
            </a:r>
            <a:r>
              <a:rPr lang="fr-FR" dirty="0" smtClean="0"/>
              <a:t>contrôle </a:t>
            </a:r>
            <a:r>
              <a:rPr lang="fr-FR" dirty="0"/>
              <a:t>de l’inspection du travail.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5</a:t>
            </a:r>
            <a:r>
              <a:rPr lang="fr-FR" sz="2800" u="sng" dirty="0" smtClean="0"/>
              <a:t>/</a:t>
            </a:r>
            <a:br>
              <a:rPr lang="fr-FR" sz="2800" u="sng" dirty="0" smtClean="0"/>
            </a:br>
            <a:r>
              <a:rPr lang="fr-FR" sz="2800" dirty="0" smtClean="0"/>
              <a:t>durée maximale hebdomadaire</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a:bodyPr>
          <a:lstStyle/>
          <a:p>
            <a:r>
              <a:rPr lang="fr-FR" dirty="0" smtClean="0"/>
              <a:t>Désormais, </a:t>
            </a:r>
            <a:r>
              <a:rPr lang="fr-FR" dirty="0"/>
              <a:t>le bureau de conciliation et d’orientation, les conseillers rapporteurs </a:t>
            </a:r>
            <a:r>
              <a:rPr lang="fr-FR" dirty="0" smtClean="0"/>
              <a:t>désignés </a:t>
            </a:r>
            <a:r>
              <a:rPr lang="fr-FR" dirty="0"/>
              <a:t>par le bureau de conciliation et d’orientation ou le bureau de jugement peuvent </a:t>
            </a:r>
            <a:r>
              <a:rPr lang="fr-FR" dirty="0" smtClean="0"/>
              <a:t>fixer </a:t>
            </a:r>
            <a:r>
              <a:rPr lang="fr-FR" dirty="0"/>
              <a:t>la </a:t>
            </a:r>
            <a:r>
              <a:rPr lang="fr-FR" dirty="0" smtClean="0"/>
              <a:t>clôture </a:t>
            </a:r>
            <a:r>
              <a:rPr lang="fr-FR" dirty="0"/>
              <a:t>de l’instruction par ordonnance dont copie est remise aux parties ou à leur conseil. Cette ordonnance constitue une mesure d’administration judiciaire. </a:t>
            </a:r>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dirty="0" smtClean="0"/>
              <a:t>ordonnance </a:t>
            </a:r>
            <a:r>
              <a:rPr lang="fr-FR" sz="2000" dirty="0"/>
              <a:t>de </a:t>
            </a:r>
            <a:r>
              <a:rPr lang="fr-FR" sz="2000" dirty="0" smtClean="0"/>
              <a:t>Clôture d'instruction. </a:t>
            </a:r>
            <a:endParaRPr lang="fr-FR" sz="2000" dirty="0"/>
          </a:p>
        </p:txBody>
      </p:sp>
    </p:spTree>
    <p:extLst>
      <p:ext uri="{BB962C8B-B14F-4D97-AF65-F5344CB8AC3E}">
        <p14:creationId xmlns:p14="http://schemas.microsoft.com/office/powerpoint/2010/main" val="9171871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a:t>
            </a:r>
            <a:r>
              <a:rPr lang="fr-FR" u="sng" dirty="0" smtClean="0"/>
              <a:t>10:</a:t>
            </a:r>
            <a:r>
              <a:rPr lang="fr-FR" u="sng" dirty="0"/>
              <a:t/>
            </a:r>
            <a:br>
              <a:rPr lang="fr-FR" u="sng" dirty="0"/>
            </a:br>
            <a:r>
              <a:rPr lang="fr-FR" sz="4400" dirty="0" smtClean="0"/>
              <a:t>RATIFICATION </a:t>
            </a:r>
            <a:r>
              <a:rPr lang="fr-FR" sz="4400" dirty="0" smtClean="0"/>
              <a:t>d’</a:t>
            </a:r>
            <a:r>
              <a:rPr lang="fr-FR" sz="4400" dirty="0" err="1" smtClean="0"/>
              <a:t>ordonaNce</a:t>
            </a:r>
            <a:endParaRPr lang="fr-FR" sz="3600" dirty="0"/>
          </a:p>
        </p:txBody>
      </p:sp>
    </p:spTree>
    <p:extLst>
      <p:ext uri="{BB962C8B-B14F-4D97-AF65-F5344CB8AC3E}">
        <p14:creationId xmlns:p14="http://schemas.microsoft.com/office/powerpoint/2010/main" val="6392533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a:bodyPr>
          <a:lstStyle/>
          <a:p>
            <a:r>
              <a:rPr lang="fr-FR" b="1" u="sng" dirty="0" smtClean="0">
                <a:solidFill>
                  <a:srgbClr val="C66951"/>
                </a:solidFill>
              </a:rPr>
              <a:t>DÉSIGNATION DES CONSEILLERS PRUD’HOMMES (ART. 35). – </a:t>
            </a:r>
            <a:r>
              <a:rPr lang="fr-FR" dirty="0" smtClean="0"/>
              <a:t>L’ordonnance </a:t>
            </a:r>
            <a:r>
              <a:rPr lang="fr-FR" dirty="0"/>
              <a:t>n° 2016-388 du </a:t>
            </a:r>
            <a:r>
              <a:rPr lang="fr-FR" dirty="0" smtClean="0"/>
              <a:t>31 </a:t>
            </a:r>
            <a:r>
              <a:rPr lang="fr-FR" dirty="0"/>
              <a:t>mars 2016 relative à la </a:t>
            </a:r>
            <a:r>
              <a:rPr lang="fr-FR" dirty="0" smtClean="0"/>
              <a:t>désignation </a:t>
            </a:r>
            <a:r>
              <a:rPr lang="fr-FR" dirty="0"/>
              <a:t>des conseillers prud’hommes est </a:t>
            </a:r>
            <a:r>
              <a:rPr lang="fr-FR" dirty="0" smtClean="0"/>
              <a:t>ratifiée. </a:t>
            </a:r>
          </a:p>
          <a:p>
            <a:pPr marL="45720" indent="0">
              <a:buNone/>
            </a:pPr>
            <a:endParaRPr lang="fr-FR" dirty="0"/>
          </a:p>
          <a:p>
            <a:r>
              <a:rPr lang="fr-FR" b="1" u="sng" dirty="0" smtClean="0">
                <a:solidFill>
                  <a:srgbClr val="C66951"/>
                </a:solidFill>
              </a:rPr>
              <a:t>PRISE DE POSITION FORMELLE – RESCRIT (ART. 69). </a:t>
            </a:r>
            <a:r>
              <a:rPr lang="fr-FR" dirty="0" smtClean="0"/>
              <a:t>– </a:t>
            </a:r>
            <a:r>
              <a:rPr lang="fr-FR" dirty="0"/>
              <a:t>L’ordonnance n° 2015-1628 du 10 </a:t>
            </a:r>
            <a:r>
              <a:rPr lang="fr-FR" dirty="0" smtClean="0"/>
              <a:t>décembre </a:t>
            </a:r>
            <a:r>
              <a:rPr lang="fr-FR" dirty="0"/>
              <a:t>2015 relative aux garanties consistant en une prise de position formelle, opposable à l’administration, sur l’application d’une norme à la situation de fait ou au projet du demandeur est </a:t>
            </a:r>
            <a:r>
              <a:rPr lang="fr-FR" dirty="0" smtClean="0"/>
              <a:t>ratifiée. </a:t>
            </a:r>
            <a:endParaRPr lang="fr-FR" dirty="0"/>
          </a:p>
        </p:txBody>
      </p:sp>
      <p:sp>
        <p:nvSpPr>
          <p:cNvPr id="3" name="Titre 2"/>
          <p:cNvSpPr>
            <a:spLocks noGrp="1"/>
          </p:cNvSpPr>
          <p:nvPr>
            <p:ph type="title"/>
          </p:nvPr>
        </p:nvSpPr>
        <p:spPr>
          <a:xfrm>
            <a:off x="174123" y="174106"/>
            <a:ext cx="8767587" cy="1341643"/>
          </a:xfrm>
        </p:spPr>
        <p:txBody>
          <a:bodyPr/>
          <a:lstStyle/>
          <a:p>
            <a:endParaRPr lang="fr-FR" sz="2000" dirty="0"/>
          </a:p>
        </p:txBody>
      </p:sp>
    </p:spTree>
    <p:extLst>
      <p:ext uri="{BB962C8B-B14F-4D97-AF65-F5344CB8AC3E}">
        <p14:creationId xmlns:p14="http://schemas.microsoft.com/office/powerpoint/2010/main" val="26072053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81000" y="2257327"/>
            <a:ext cx="6324600" cy="1645920"/>
          </a:xfrm>
        </p:spPr>
        <p:txBody>
          <a:bodyPr/>
          <a:lstStyle/>
          <a:p>
            <a:r>
              <a:rPr lang="fr-FR" u="sng" dirty="0" smtClean="0"/>
              <a:t>CONCLUSION</a:t>
            </a:r>
            <a:r>
              <a:rPr lang="fr-FR" u="sng" dirty="0"/>
              <a:t/>
            </a:r>
            <a:br>
              <a:rPr lang="fr-FR" u="sng" dirty="0"/>
            </a:br>
            <a:endParaRPr lang="fr-FR" sz="3600" dirty="0"/>
          </a:p>
        </p:txBody>
      </p:sp>
    </p:spTree>
    <p:extLst>
      <p:ext uri="{BB962C8B-B14F-4D97-AF65-F5344CB8AC3E}">
        <p14:creationId xmlns:p14="http://schemas.microsoft.com/office/powerpoint/2010/main" val="33559819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515749"/>
            <a:ext cx="8849528" cy="5110535"/>
          </a:xfrm>
        </p:spPr>
        <p:txBody>
          <a:bodyPr>
            <a:normAutofit lnSpcReduction="10000"/>
          </a:bodyPr>
          <a:lstStyle/>
          <a:p>
            <a:r>
              <a:rPr lang="fr-FR" dirty="0" smtClean="0">
                <a:solidFill>
                  <a:schemeClr val="accent1"/>
                </a:solidFill>
              </a:rPr>
              <a:t>Compte personnel d’activité</a:t>
            </a:r>
          </a:p>
          <a:p>
            <a:pPr lvl="2"/>
            <a:r>
              <a:rPr lang="fr-FR" dirty="0" smtClean="0"/>
              <a:t>Il constitue un capital de droits et permet d’attacher ses droits à une personne, même en cas de changement de statut ou d’emploi</a:t>
            </a:r>
          </a:p>
          <a:p>
            <a:pPr lvl="2"/>
            <a:r>
              <a:rPr lang="fr-FR" dirty="0" smtClean="0"/>
              <a:t>Chacun cumule des heures à utiliser pour une formation, un bilan d  compétences, un projet de création d’entreprise ou un départ en retraite anticipé. </a:t>
            </a:r>
          </a:p>
          <a:p>
            <a:r>
              <a:rPr lang="fr-FR" dirty="0" smtClean="0">
                <a:solidFill>
                  <a:srgbClr val="C66951"/>
                </a:solidFill>
              </a:rPr>
              <a:t>Généralisation de la garantie jeunes </a:t>
            </a:r>
          </a:p>
          <a:p>
            <a:pPr lvl="2"/>
            <a:r>
              <a:rPr lang="fr-FR" dirty="0" smtClean="0"/>
              <a:t>Jeunes sans travail et sans formation qui ne sont pas engagés dans des études bénéficient d’un parcours d’accès à l’emploi soutenu + aide financière allant jusqu’à 461 €</a:t>
            </a:r>
          </a:p>
          <a:p>
            <a:r>
              <a:rPr lang="fr-FR" dirty="0" smtClean="0">
                <a:solidFill>
                  <a:srgbClr val="C66951"/>
                </a:solidFill>
              </a:rPr>
              <a:t>Aide à la recherche du premier emploi </a:t>
            </a:r>
          </a:p>
          <a:p>
            <a:pPr lvl="2"/>
            <a:r>
              <a:rPr lang="fr-FR" dirty="0" smtClean="0"/>
              <a:t>Aide versée pendant 4 mois pour les jeunes diplômés les moins favorisés lors de leur entrée sur le marché du travail </a:t>
            </a:r>
          </a:p>
          <a:p>
            <a:r>
              <a:rPr lang="fr-FR" dirty="0" smtClean="0">
                <a:solidFill>
                  <a:srgbClr val="C66951"/>
                </a:solidFill>
              </a:rPr>
              <a:t>Droit à la déconnexion</a:t>
            </a:r>
          </a:p>
          <a:p>
            <a:pPr lvl="2"/>
            <a:r>
              <a:rPr lang="fr-FR" dirty="0" smtClean="0"/>
              <a:t>Dans les </a:t>
            </a:r>
            <a:r>
              <a:rPr lang="fr-FR" dirty="0" err="1" smtClean="0"/>
              <a:t>entrep</a:t>
            </a:r>
            <a:r>
              <a:rPr lang="fr-FR" dirty="0" smtClean="0"/>
              <a:t> de plus de 50 salariés : charte définissant les contours de ce droit garantissant l’effectivité du droit au repos</a:t>
            </a:r>
          </a:p>
          <a:p>
            <a:r>
              <a:rPr lang="fr-FR" dirty="0" smtClean="0">
                <a:solidFill>
                  <a:srgbClr val="C66951"/>
                </a:solidFill>
              </a:rPr>
              <a:t>Droit à la prise immédiate de congés payés</a:t>
            </a:r>
          </a:p>
          <a:p>
            <a:pPr lvl="2"/>
            <a:r>
              <a:rPr lang="fr-FR" dirty="0" smtClean="0"/>
              <a:t>Congés payés dès leur embauche et non plus un an plus tard</a:t>
            </a:r>
          </a:p>
          <a:p>
            <a:pPr lvl="2"/>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000" dirty="0" smtClean="0"/>
              <a:t>Les 10 nouveaux droits des salaries </a:t>
            </a:r>
            <a:endParaRPr lang="fr-FR" sz="2000" dirty="0"/>
          </a:p>
        </p:txBody>
      </p:sp>
    </p:spTree>
    <p:extLst>
      <p:ext uri="{BB962C8B-B14F-4D97-AF65-F5344CB8AC3E}">
        <p14:creationId xmlns:p14="http://schemas.microsoft.com/office/powerpoint/2010/main" val="19394857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solidFill>
                  <a:srgbClr val="C66951"/>
                </a:solidFill>
              </a:rPr>
              <a:t>Renforcement de l’égalité femmes-</a:t>
            </a:r>
            <a:r>
              <a:rPr lang="fr-FR" dirty="0" smtClean="0">
                <a:solidFill>
                  <a:srgbClr val="C66951"/>
                </a:solidFill>
              </a:rPr>
              <a:t>hommes</a:t>
            </a:r>
          </a:p>
          <a:p>
            <a:pPr lvl="2"/>
            <a:r>
              <a:rPr lang="fr-FR" dirty="0" smtClean="0"/>
              <a:t>La période de protection contre le licenciement à l’issu du congé maternité passe de 4 à 10 semaines</a:t>
            </a:r>
          </a:p>
          <a:p>
            <a:pPr lvl="2"/>
            <a:r>
              <a:rPr lang="fr-FR" dirty="0" smtClean="0"/>
              <a:t>Dans le cas d’un licenciement suite à un traitement discriminatoire ou à un harcèlement sexuel: indemnisation ne peut être inférieure aux salaires des 6 derniers mois. L’employeur doit rembourser à Pôle Emploi les indemnités chômage versées</a:t>
            </a:r>
            <a:endParaRPr lang="fr-FR" dirty="0"/>
          </a:p>
          <a:p>
            <a:r>
              <a:rPr lang="fr-FR" dirty="0">
                <a:solidFill>
                  <a:srgbClr val="C66951"/>
                </a:solidFill>
              </a:rPr>
              <a:t>Travailleurs </a:t>
            </a:r>
            <a:r>
              <a:rPr lang="fr-FR" dirty="0" smtClean="0">
                <a:solidFill>
                  <a:srgbClr val="C66951"/>
                </a:solidFill>
              </a:rPr>
              <a:t>saisonniers</a:t>
            </a:r>
          </a:p>
          <a:p>
            <a:pPr lvl="2"/>
            <a:r>
              <a:rPr lang="fr-FR" dirty="0" smtClean="0"/>
              <a:t>Reconduction des contrats de travail est simplifiée et prend en compte l’ancienneté</a:t>
            </a:r>
          </a:p>
          <a:p>
            <a:pPr lvl="2"/>
            <a:r>
              <a:rPr lang="fr-FR" dirty="0" smtClean="0"/>
              <a:t>Ouverture d’une négociation d’entreprise sur ce sujet est possible </a:t>
            </a:r>
            <a:endParaRPr lang="fr-FR" dirty="0"/>
          </a:p>
          <a:p>
            <a:r>
              <a:rPr lang="fr-FR" dirty="0">
                <a:solidFill>
                  <a:srgbClr val="C66951"/>
                </a:solidFill>
              </a:rPr>
              <a:t>Personnes </a:t>
            </a:r>
            <a:r>
              <a:rPr lang="fr-FR" dirty="0" smtClean="0">
                <a:solidFill>
                  <a:srgbClr val="C66951"/>
                </a:solidFill>
              </a:rPr>
              <a:t>handicapées</a:t>
            </a:r>
          </a:p>
          <a:p>
            <a:pPr lvl="2"/>
            <a:r>
              <a:rPr lang="fr-FR" dirty="0" smtClean="0"/>
              <a:t>Meilleur accompagnement par la médecine du travail</a:t>
            </a:r>
          </a:p>
          <a:p>
            <a:pPr lvl="2"/>
            <a:r>
              <a:rPr lang="fr-FR" dirty="0" smtClean="0"/>
              <a:t>Si enfant ou adulte handicapé au foyer, la prise de CP est adaptée et facilitée</a:t>
            </a:r>
            <a:endParaRPr lang="fr-FR" dirty="0"/>
          </a:p>
          <a:p>
            <a:r>
              <a:rPr lang="fr-FR" dirty="0">
                <a:solidFill>
                  <a:srgbClr val="C66951"/>
                </a:solidFill>
              </a:rPr>
              <a:t>Salariés de réseaux de </a:t>
            </a:r>
            <a:r>
              <a:rPr lang="fr-FR" dirty="0" smtClean="0">
                <a:solidFill>
                  <a:srgbClr val="C66951"/>
                </a:solidFill>
              </a:rPr>
              <a:t>franchise</a:t>
            </a:r>
          </a:p>
          <a:p>
            <a:pPr lvl="2"/>
            <a:r>
              <a:rPr lang="fr-FR" dirty="0" smtClean="0"/>
              <a:t>Mise en place d’une instance de dialogue dans chaque réseau</a:t>
            </a:r>
            <a:endParaRPr lang="fr-FR" dirty="0"/>
          </a:p>
          <a:p>
            <a:r>
              <a:rPr lang="fr-FR" dirty="0">
                <a:solidFill>
                  <a:srgbClr val="C66951"/>
                </a:solidFill>
              </a:rPr>
              <a:t>Salariés d’outre-</a:t>
            </a:r>
            <a:r>
              <a:rPr lang="fr-FR" dirty="0" smtClean="0">
                <a:solidFill>
                  <a:srgbClr val="C66951"/>
                </a:solidFill>
              </a:rPr>
              <a:t>mer</a:t>
            </a:r>
          </a:p>
          <a:p>
            <a:pPr lvl="2"/>
            <a:r>
              <a:rPr lang="fr-FR" dirty="0" smtClean="0"/>
              <a:t>Les conventions collectives s’étendent désormais de manière automatique aux départements d’outre-mer</a:t>
            </a:r>
            <a:endParaRPr lang="fr-FR" dirty="0"/>
          </a:p>
          <a:p>
            <a:endParaRPr lang="fr-FR" dirty="0" smtClean="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40622951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515749"/>
            <a:ext cx="8849528" cy="5110535"/>
          </a:xfrm>
        </p:spPr>
        <p:txBody>
          <a:bodyPr>
            <a:normAutofit/>
          </a:bodyPr>
          <a:lstStyle/>
          <a:p>
            <a:r>
              <a:rPr lang="fr-FR" dirty="0" smtClean="0">
                <a:solidFill>
                  <a:schemeClr val="accent1"/>
                </a:solidFill>
              </a:rPr>
              <a:t>Le dialogue social est renforcée</a:t>
            </a:r>
          </a:p>
          <a:p>
            <a:pPr lvl="2"/>
            <a:r>
              <a:rPr lang="fr-FR" dirty="0" smtClean="0"/>
              <a:t>Le champ des négociations syndicales est élargi en particulier en matière d’organisation du temps de travail </a:t>
            </a:r>
          </a:p>
          <a:p>
            <a:r>
              <a:rPr lang="fr-FR" dirty="0" smtClean="0">
                <a:solidFill>
                  <a:schemeClr val="accent1"/>
                </a:solidFill>
              </a:rPr>
              <a:t>La négociation est élargie à toutes les entreprises</a:t>
            </a:r>
          </a:p>
          <a:p>
            <a:pPr lvl="2"/>
            <a:r>
              <a:rPr lang="fr-FR" dirty="0" smtClean="0"/>
              <a:t>Les entreprises qui n’ont pas de délégués syndicaux peuvent négocier des accords avec un de leurs salariés mandaté par une organisation syndicale (lutte contre les déserts syndicaux)</a:t>
            </a:r>
          </a:p>
          <a:p>
            <a:r>
              <a:rPr lang="fr-FR" dirty="0" smtClean="0">
                <a:solidFill>
                  <a:srgbClr val="C66951"/>
                </a:solidFill>
              </a:rPr>
              <a:t>Le principe majoritaire consolide la légitimité des accords d’entreprise</a:t>
            </a:r>
          </a:p>
          <a:p>
            <a:pPr lvl="2"/>
            <a:r>
              <a:rPr lang="fr-FR" dirty="0" smtClean="0"/>
              <a:t>Pour être valides</a:t>
            </a:r>
            <a:r>
              <a:rPr lang="fr-FR" dirty="0"/>
              <a:t>,</a:t>
            </a:r>
            <a:r>
              <a:rPr lang="fr-FR" dirty="0" smtClean="0"/>
              <a:t> tous les accords d’entreprise devront être signés par des organisations syndicales représentant au moins la majorités des salariés </a:t>
            </a:r>
          </a:p>
          <a:p>
            <a:pPr lvl="2"/>
            <a:r>
              <a:rPr lang="fr-FR" dirty="0" smtClean="0"/>
              <a:t>Jusqu’à présent, il suffisait que des syndicats représentant 30% des </a:t>
            </a:r>
            <a:r>
              <a:rPr lang="fr-FR" dirty="0" err="1" smtClean="0"/>
              <a:t>salarés</a:t>
            </a:r>
            <a:r>
              <a:rPr lang="fr-FR" dirty="0" smtClean="0"/>
              <a:t> l’approuvent et que les syndicats représentants la majorité des salariés ne s’y opposent pas. </a:t>
            </a:r>
          </a:p>
          <a:p>
            <a:pPr lvl="2"/>
            <a:r>
              <a:rPr lang="fr-FR" dirty="0" smtClean="0">
                <a:sym typeface="Wingdings"/>
              </a:rPr>
              <a:t> renforcement de la démocratie sociale</a:t>
            </a:r>
            <a:endParaRPr lang="fr-FR" dirty="0" smtClean="0"/>
          </a:p>
          <a:p>
            <a:pPr lvl="2"/>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000" dirty="0" smtClean="0"/>
              <a:t>Les 5 avancées qui donnent plus de pouvoir aux salaries</a:t>
            </a:r>
            <a:endParaRPr lang="fr-FR" sz="2000" dirty="0"/>
          </a:p>
        </p:txBody>
      </p:sp>
    </p:spTree>
    <p:extLst>
      <p:ext uri="{BB962C8B-B14F-4D97-AF65-F5344CB8AC3E}">
        <p14:creationId xmlns:p14="http://schemas.microsoft.com/office/powerpoint/2010/main" val="21827772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smtClean="0">
                <a:solidFill>
                  <a:srgbClr val="C66951"/>
                </a:solidFill>
              </a:rPr>
              <a:t>Les syndicats peuvent organiser des référendums d’entreprise</a:t>
            </a:r>
          </a:p>
          <a:p>
            <a:pPr lvl="2"/>
            <a:r>
              <a:rPr lang="fr-FR" dirty="0"/>
              <a:t>D</a:t>
            </a:r>
            <a:r>
              <a:rPr lang="fr-FR" dirty="0" smtClean="0"/>
              <a:t>ans le cadre de la signature d’accords, les organisations syndicales représentant au moins 30% des suffrages peuvent consulter les salariés par référendum</a:t>
            </a:r>
          </a:p>
          <a:p>
            <a:r>
              <a:rPr lang="fr-FR" dirty="0" smtClean="0">
                <a:solidFill>
                  <a:srgbClr val="C66951"/>
                </a:solidFill>
              </a:rPr>
              <a:t>Les syndicats sont renforcés pour mieux défendre les salariés </a:t>
            </a:r>
          </a:p>
          <a:p>
            <a:pPr lvl="2"/>
            <a:r>
              <a:rPr lang="fr-FR" dirty="0" smtClean="0"/>
              <a:t>Augmentation de 20% des heures des délégués syndicaux + consolidation de la formation des négociateurs</a:t>
            </a:r>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428459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a:t>L</a:t>
            </a:r>
            <a:r>
              <a:rPr lang="fr-FR" dirty="0" smtClean="0"/>
              <a:t>a priorité </a:t>
            </a:r>
            <a:r>
              <a:rPr lang="fr-FR" dirty="0"/>
              <a:t>est </a:t>
            </a:r>
            <a:r>
              <a:rPr lang="fr-FR" dirty="0" smtClean="0"/>
              <a:t>expressément donnée </a:t>
            </a:r>
            <a:r>
              <a:rPr lang="fr-FR" dirty="0"/>
              <a:t>à l’accord d’entreprise pour </a:t>
            </a:r>
            <a:r>
              <a:rPr lang="fr-FR" dirty="0" smtClean="0"/>
              <a:t>fixer </a:t>
            </a:r>
            <a:r>
              <a:rPr lang="fr-FR" dirty="0"/>
              <a:t>le taux de majoration des heures </a:t>
            </a:r>
            <a:r>
              <a:rPr lang="fr-FR" dirty="0" smtClean="0"/>
              <a:t>supplémentaires. </a:t>
            </a:r>
          </a:p>
          <a:p>
            <a:endParaRPr lang="fr-FR" dirty="0"/>
          </a:p>
          <a:p>
            <a:r>
              <a:rPr lang="fr-FR" dirty="0" smtClean="0"/>
              <a:t>Dans </a:t>
            </a:r>
            <a:r>
              <a:rPr lang="fr-FR" dirty="0"/>
              <a:t>les branches </a:t>
            </a:r>
            <a:r>
              <a:rPr lang="fr-FR" dirty="0" smtClean="0"/>
              <a:t>d’activité </a:t>
            </a:r>
            <a:r>
              <a:rPr lang="fr-FR" dirty="0"/>
              <a:t>à </a:t>
            </a:r>
            <a:r>
              <a:rPr lang="fr-FR" dirty="0" smtClean="0"/>
              <a:t>caractère </a:t>
            </a:r>
            <a:r>
              <a:rPr lang="fr-FR" dirty="0"/>
              <a:t>saisonnier la convention ou l’accord organise </a:t>
            </a:r>
            <a:r>
              <a:rPr lang="fr-FR" dirty="0" smtClean="0"/>
              <a:t>également </a:t>
            </a:r>
            <a:r>
              <a:rPr lang="fr-FR" dirty="0"/>
              <a:t>des </a:t>
            </a:r>
            <a:r>
              <a:rPr lang="fr-FR" dirty="0" smtClean="0"/>
              <a:t>procédures </a:t>
            </a:r>
            <a:r>
              <a:rPr lang="fr-FR" dirty="0"/>
              <a:t>contradictoires de </a:t>
            </a:r>
            <a:r>
              <a:rPr lang="fr-FR" dirty="0" smtClean="0"/>
              <a:t>décompte </a:t>
            </a:r>
            <a:r>
              <a:rPr lang="fr-FR" dirty="0"/>
              <a:t>des temps et </a:t>
            </a:r>
            <a:r>
              <a:rPr lang="fr-FR" dirty="0" smtClean="0"/>
              <a:t>périodes </a:t>
            </a:r>
            <a:r>
              <a:rPr lang="fr-FR" dirty="0"/>
              <a:t>de travail.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6</a:t>
            </a:r>
            <a:r>
              <a:rPr lang="fr-FR" sz="2800" u="sng" dirty="0" smtClean="0"/>
              <a:t>/</a:t>
            </a:r>
            <a:br>
              <a:rPr lang="fr-FR" sz="2800" u="sng" dirty="0" smtClean="0"/>
            </a:br>
            <a:r>
              <a:rPr lang="fr-FR" sz="2800" dirty="0" smtClean="0"/>
              <a:t>heures supplémentaires</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endParaRPr lang="fr-FR" dirty="0" smtClean="0"/>
          </a:p>
          <a:p>
            <a:r>
              <a:rPr lang="fr-FR" dirty="0" smtClean="0"/>
              <a:t>Désormais </a:t>
            </a:r>
            <a:r>
              <a:rPr lang="fr-FR" dirty="0"/>
              <a:t>un accord de branche (et plus seulement un accord d’entreprise ou </a:t>
            </a:r>
            <a:r>
              <a:rPr lang="fr-FR" dirty="0" smtClean="0"/>
              <a:t>d’</a:t>
            </a:r>
            <a:r>
              <a:rPr lang="fr-FR" dirty="0"/>
              <a:t>é</a:t>
            </a:r>
            <a:r>
              <a:rPr lang="fr-FR" dirty="0" smtClean="0"/>
              <a:t>tablissement</a:t>
            </a:r>
            <a:r>
              <a:rPr lang="fr-FR" dirty="0"/>
              <a:t>) pourra </a:t>
            </a:r>
            <a:r>
              <a:rPr lang="fr-FR" dirty="0" smtClean="0"/>
              <a:t>fixer </a:t>
            </a:r>
            <a:r>
              <a:rPr lang="fr-FR" dirty="0"/>
              <a:t>une </a:t>
            </a:r>
            <a:r>
              <a:rPr lang="fr-FR" dirty="0" smtClean="0"/>
              <a:t>définition </a:t>
            </a:r>
            <a:r>
              <a:rPr lang="fr-FR" dirty="0"/>
              <a:t>conventionnelle de la semaine (C. </a:t>
            </a:r>
            <a:r>
              <a:rPr lang="fr-FR" dirty="0" err="1"/>
              <a:t>trav</a:t>
            </a:r>
            <a:r>
              <a:rPr lang="fr-FR" dirty="0"/>
              <a:t>., art. L. 3121-32). </a:t>
            </a:r>
          </a:p>
          <a:p>
            <a:pPr marL="45720" indent="0">
              <a:buNone/>
            </a:pPr>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7</a:t>
            </a:r>
            <a:r>
              <a:rPr lang="fr-FR" sz="2800" u="sng" dirty="0" smtClean="0"/>
              <a:t>/</a:t>
            </a:r>
            <a:br>
              <a:rPr lang="fr-FR" sz="2800" u="sng" dirty="0" smtClean="0"/>
            </a:br>
            <a:r>
              <a:rPr lang="fr-FR" sz="2800" dirty="0" smtClean="0"/>
              <a:t>définition de la semaine</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Désormais </a:t>
            </a:r>
            <a:r>
              <a:rPr lang="fr-FR" dirty="0"/>
              <a:t>un accord de branche pourra autoriser un </a:t>
            </a:r>
            <a:r>
              <a:rPr lang="fr-FR" dirty="0" smtClean="0"/>
              <a:t>aménagement </a:t>
            </a:r>
            <a:r>
              <a:rPr lang="fr-FR" dirty="0"/>
              <a:t>sur une </a:t>
            </a:r>
            <a:r>
              <a:rPr lang="fr-FR" dirty="0" smtClean="0"/>
              <a:t>période </a:t>
            </a:r>
            <a:r>
              <a:rPr lang="fr-FR" dirty="0"/>
              <a:t>au plus </a:t>
            </a:r>
            <a:r>
              <a:rPr lang="fr-FR" dirty="0" smtClean="0"/>
              <a:t>égale </a:t>
            </a:r>
            <a:r>
              <a:rPr lang="fr-FR" dirty="0"/>
              <a:t>à trois ans (un an en vertu du seul accord d’entreprise ou </a:t>
            </a:r>
            <a:r>
              <a:rPr lang="fr-FR" dirty="0" smtClean="0"/>
              <a:t>d’</a:t>
            </a:r>
            <a:r>
              <a:rPr lang="fr-FR" dirty="0"/>
              <a:t>é</a:t>
            </a:r>
            <a:r>
              <a:rPr lang="fr-FR" dirty="0" smtClean="0"/>
              <a:t>tablissement</a:t>
            </a:r>
            <a:r>
              <a:rPr lang="fr-FR" dirty="0"/>
              <a:t>). </a:t>
            </a:r>
            <a:endParaRPr lang="fr-FR" dirty="0" smtClean="0"/>
          </a:p>
          <a:p>
            <a:pPr lvl="1"/>
            <a:r>
              <a:rPr lang="fr-FR" dirty="0" smtClean="0"/>
              <a:t>Si </a:t>
            </a:r>
            <a:r>
              <a:rPr lang="fr-FR" dirty="0"/>
              <a:t>la </a:t>
            </a:r>
            <a:r>
              <a:rPr lang="fr-FR" dirty="0" smtClean="0"/>
              <a:t>période </a:t>
            </a:r>
            <a:r>
              <a:rPr lang="fr-FR" dirty="0"/>
              <a:t>de </a:t>
            </a:r>
            <a:r>
              <a:rPr lang="fr-FR" dirty="0" smtClean="0"/>
              <a:t>référence </a:t>
            </a:r>
            <a:r>
              <a:rPr lang="fr-FR" dirty="0"/>
              <a:t>est </a:t>
            </a:r>
            <a:r>
              <a:rPr lang="fr-FR" dirty="0" smtClean="0"/>
              <a:t>supérieure </a:t>
            </a:r>
            <a:r>
              <a:rPr lang="fr-FR" dirty="0"/>
              <a:t>à un an, l’accord </a:t>
            </a:r>
            <a:r>
              <a:rPr lang="fr-FR" dirty="0" smtClean="0"/>
              <a:t>prévoit </a:t>
            </a:r>
            <a:r>
              <a:rPr lang="fr-FR" dirty="0"/>
              <a:t>alors une limite hebdomadaire, </a:t>
            </a:r>
            <a:r>
              <a:rPr lang="fr-FR" dirty="0" smtClean="0"/>
              <a:t>supérieure </a:t>
            </a:r>
            <a:r>
              <a:rPr lang="fr-FR" dirty="0"/>
              <a:t>à trente-cinq heures, </a:t>
            </a:r>
            <a:r>
              <a:rPr lang="fr-FR" dirty="0" smtClean="0"/>
              <a:t>au-delà </a:t>
            </a:r>
            <a:r>
              <a:rPr lang="fr-FR" dirty="0"/>
              <a:t>de laquelle les heures de travail accomplies au cours d’une </a:t>
            </a:r>
            <a:r>
              <a:rPr lang="fr-FR" dirty="0" smtClean="0"/>
              <a:t>même </a:t>
            </a:r>
            <a:r>
              <a:rPr lang="fr-FR" dirty="0"/>
              <a:t>semaine sont en tout </a:t>
            </a:r>
            <a:r>
              <a:rPr lang="fr-FR" dirty="0" smtClean="0"/>
              <a:t>état </a:t>
            </a:r>
            <a:r>
              <a:rPr lang="fr-FR" dirty="0"/>
              <a:t>de cause des heures </a:t>
            </a:r>
            <a:r>
              <a:rPr lang="fr-FR" dirty="0" smtClean="0"/>
              <a:t>supplémentaires rémunérées </a:t>
            </a:r>
            <a:r>
              <a:rPr lang="fr-FR" dirty="0"/>
              <a:t>avec le salaire du mois </a:t>
            </a:r>
            <a:r>
              <a:rPr lang="fr-FR" dirty="0" smtClean="0"/>
              <a:t>considéré. </a:t>
            </a:r>
            <a:endParaRPr lang="fr-FR" dirty="0"/>
          </a:p>
          <a:p>
            <a:r>
              <a:rPr lang="fr-FR" dirty="0"/>
              <a:t>À </a:t>
            </a:r>
            <a:r>
              <a:rPr lang="fr-FR" dirty="0" smtClean="0"/>
              <a:t>défaut </a:t>
            </a:r>
            <a:r>
              <a:rPr lang="fr-FR" dirty="0"/>
              <a:t>d’accord, l’employeur pourra mettre en place </a:t>
            </a:r>
            <a:r>
              <a:rPr lang="fr-FR" dirty="0" smtClean="0"/>
              <a:t>unilatéralement, </a:t>
            </a:r>
            <a:r>
              <a:rPr lang="fr-FR" dirty="0"/>
              <a:t>dans des conditions </a:t>
            </a:r>
            <a:r>
              <a:rPr lang="fr-FR" dirty="0" smtClean="0"/>
              <a:t>fixées </a:t>
            </a:r>
            <a:r>
              <a:rPr lang="fr-FR" dirty="0"/>
              <a:t>par </a:t>
            </a:r>
            <a:r>
              <a:rPr lang="fr-FR" dirty="0" smtClean="0"/>
              <a:t>décret, </a:t>
            </a:r>
            <a:r>
              <a:rPr lang="fr-FR" dirty="0"/>
              <a:t>une </a:t>
            </a:r>
            <a:r>
              <a:rPr lang="fr-FR" dirty="0" smtClean="0"/>
              <a:t>répartition </a:t>
            </a:r>
            <a:r>
              <a:rPr lang="fr-FR" dirty="0"/>
              <a:t>de la </a:t>
            </a:r>
            <a:r>
              <a:rPr lang="fr-FR" dirty="0" smtClean="0"/>
              <a:t>durée </a:t>
            </a:r>
            <a:r>
              <a:rPr lang="fr-FR" dirty="0"/>
              <a:t>du travail sur plusieurs semaines, dans la limite de neuf semaines pour les entreprises employant moins de cinquante </a:t>
            </a:r>
            <a:r>
              <a:rPr lang="fr-FR" dirty="0" smtClean="0"/>
              <a:t>salariés </a:t>
            </a:r>
            <a:r>
              <a:rPr lang="fr-FR" dirty="0"/>
              <a:t>et de quatre semaines pour les entreprises de cinquante </a:t>
            </a:r>
            <a:r>
              <a:rPr lang="fr-FR" dirty="0" smtClean="0"/>
              <a:t>salariés </a:t>
            </a:r>
            <a:r>
              <a:rPr lang="fr-FR" dirty="0"/>
              <a:t>et plus, dans des conditions </a:t>
            </a:r>
            <a:r>
              <a:rPr lang="fr-FR" dirty="0" smtClean="0"/>
              <a:t>fixées                                                                                                                                                                                                                                                                                   </a:t>
            </a:r>
            <a:r>
              <a:rPr lang="fr-FR" dirty="0"/>
              <a:t>par </a:t>
            </a:r>
            <a:r>
              <a:rPr lang="fr-FR" dirty="0" smtClean="0"/>
              <a:t>décret. </a:t>
            </a:r>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8</a:t>
            </a:r>
            <a:r>
              <a:rPr lang="fr-FR" sz="2800" u="sng" dirty="0" smtClean="0"/>
              <a:t>/</a:t>
            </a:r>
            <a:br>
              <a:rPr lang="fr-FR" sz="2800" u="sng" dirty="0" smtClean="0"/>
            </a:br>
            <a:r>
              <a:rPr lang="fr-FR" sz="2800" dirty="0" smtClean="0"/>
              <a:t>aménagement du temps de travail</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Dispense de l’information </a:t>
            </a:r>
            <a:r>
              <a:rPr lang="fr-FR" dirty="0"/>
              <a:t>de l’inspecteur du travail pour la mise en place d’horaires </a:t>
            </a:r>
            <a:r>
              <a:rPr lang="fr-FR" dirty="0" smtClean="0"/>
              <a:t>individualisés, </a:t>
            </a:r>
            <a:r>
              <a:rPr lang="fr-FR" dirty="0"/>
              <a:t>lorsqu’existent des institutions </a:t>
            </a:r>
            <a:r>
              <a:rPr lang="fr-FR" dirty="0" smtClean="0"/>
              <a:t>représentatives </a:t>
            </a:r>
            <a:r>
              <a:rPr lang="fr-FR" dirty="0"/>
              <a:t>du personnel </a:t>
            </a:r>
            <a:r>
              <a:rPr lang="fr-FR" dirty="0" smtClean="0"/>
              <a:t>appelées </a:t>
            </a:r>
            <a:r>
              <a:rPr lang="fr-FR" dirty="0"/>
              <a:t>à donner leur aval à de dispositif. </a:t>
            </a:r>
            <a:endParaRPr lang="fr-FR" dirty="0" smtClean="0"/>
          </a:p>
          <a:p>
            <a:r>
              <a:rPr lang="fr-FR" dirty="0" smtClean="0"/>
              <a:t>L’inspecteur </a:t>
            </a:r>
            <a:r>
              <a:rPr lang="fr-FR" dirty="0"/>
              <a:t>du travail continue en revanche </a:t>
            </a:r>
            <a:r>
              <a:rPr lang="fr-FR" dirty="0" smtClean="0"/>
              <a:t>d’être </a:t>
            </a:r>
            <a:r>
              <a:rPr lang="fr-FR" dirty="0"/>
              <a:t>consulté pour la mise en place de tels horaires dans les entreprises </a:t>
            </a:r>
            <a:r>
              <a:rPr lang="fr-FR" dirty="0" smtClean="0"/>
              <a:t>dépourvues </a:t>
            </a:r>
            <a:r>
              <a:rPr lang="fr-FR" dirty="0"/>
              <a:t>de </a:t>
            </a:r>
            <a:r>
              <a:rPr lang="fr-FR" dirty="0" smtClean="0"/>
              <a:t>représentants </a:t>
            </a:r>
            <a:r>
              <a:rPr lang="fr-FR" dirty="0"/>
              <a:t>du personnel. </a:t>
            </a:r>
          </a:p>
          <a:p>
            <a:r>
              <a:rPr lang="fr-FR" dirty="0" smtClean="0"/>
              <a:t>Il renvoie </a:t>
            </a:r>
            <a:r>
              <a:rPr lang="fr-FR" dirty="0"/>
              <a:t>à la </a:t>
            </a:r>
            <a:r>
              <a:rPr lang="fr-FR" dirty="0" smtClean="0"/>
              <a:t>négociation </a:t>
            </a:r>
            <a:r>
              <a:rPr lang="fr-FR" dirty="0"/>
              <a:t>collective pour </a:t>
            </a:r>
            <a:r>
              <a:rPr lang="fr-FR" dirty="0" smtClean="0"/>
              <a:t>prévoir </a:t>
            </a:r>
            <a:r>
              <a:rPr lang="fr-FR" dirty="0"/>
              <a:t>les limites et </a:t>
            </a:r>
            <a:r>
              <a:rPr lang="fr-FR" dirty="0" smtClean="0"/>
              <a:t>modalités </a:t>
            </a:r>
            <a:r>
              <a:rPr lang="fr-FR" dirty="0"/>
              <a:t>de report d’heures d’une semaine à l’autre en cas de mise en place d’horaires </a:t>
            </a:r>
            <a:r>
              <a:rPr lang="fr-FR" dirty="0" smtClean="0"/>
              <a:t>individualisés, </a:t>
            </a:r>
            <a:r>
              <a:rPr lang="fr-FR" dirty="0"/>
              <a:t>ainsi que pour </a:t>
            </a:r>
            <a:r>
              <a:rPr lang="fr-FR" dirty="0" smtClean="0"/>
              <a:t>fixer </a:t>
            </a:r>
            <a:r>
              <a:rPr lang="fr-FR" dirty="0"/>
              <a:t>les </a:t>
            </a:r>
            <a:r>
              <a:rPr lang="fr-FR" dirty="0" smtClean="0"/>
              <a:t>modalités </a:t>
            </a:r>
            <a:r>
              <a:rPr lang="fr-FR" dirty="0"/>
              <a:t>de </a:t>
            </a:r>
            <a:r>
              <a:rPr lang="fr-FR" dirty="0" smtClean="0"/>
              <a:t>récupération </a:t>
            </a:r>
            <a:r>
              <a:rPr lang="fr-FR" dirty="0"/>
              <a:t>des heures perdues.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9</a:t>
            </a:r>
            <a:r>
              <a:rPr lang="fr-FR" sz="2800" u="sng" dirty="0" smtClean="0"/>
              <a:t>/</a:t>
            </a:r>
            <a:br>
              <a:rPr lang="fr-FR" sz="2800" u="sng" dirty="0" smtClean="0"/>
            </a:br>
            <a:r>
              <a:rPr lang="fr-FR" sz="2800" dirty="0" smtClean="0"/>
              <a:t>horaires individualisés et récupération des heures perdues</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L’employeur </a:t>
            </a:r>
            <a:r>
              <a:rPr lang="fr-FR" dirty="0"/>
              <a:t>s’assure </a:t>
            </a:r>
            <a:r>
              <a:rPr lang="fr-FR" dirty="0" smtClean="0"/>
              <a:t>régulièrement </a:t>
            </a:r>
            <a:r>
              <a:rPr lang="fr-FR" dirty="0"/>
              <a:t>que la charge de travail du salarié est raisonnable et permet une bonne </a:t>
            </a:r>
            <a:r>
              <a:rPr lang="fr-FR" dirty="0" smtClean="0"/>
              <a:t>répartition </a:t>
            </a:r>
            <a:r>
              <a:rPr lang="fr-FR" dirty="0"/>
              <a:t>dans le temps de son travail. </a:t>
            </a:r>
          </a:p>
          <a:p>
            <a:r>
              <a:rPr lang="fr-FR" dirty="0"/>
              <a:t>L’accord </a:t>
            </a:r>
            <a:r>
              <a:rPr lang="fr-FR" dirty="0" smtClean="0"/>
              <a:t>prévoyant </a:t>
            </a:r>
            <a:r>
              <a:rPr lang="fr-FR" dirty="0"/>
              <a:t>la conclusion de conventions individuelles de forfait en heures ou en jours sur </a:t>
            </a:r>
            <a:r>
              <a:rPr lang="fr-FR" dirty="0" smtClean="0"/>
              <a:t>l’année </a:t>
            </a:r>
            <a:r>
              <a:rPr lang="fr-FR" dirty="0"/>
              <a:t>devra </a:t>
            </a:r>
            <a:r>
              <a:rPr lang="fr-FR" dirty="0" smtClean="0"/>
              <a:t>désormais déterminer </a:t>
            </a:r>
            <a:r>
              <a:rPr lang="fr-FR" dirty="0"/>
              <a:t>(C. </a:t>
            </a:r>
            <a:r>
              <a:rPr lang="fr-FR" dirty="0" err="1"/>
              <a:t>trav</a:t>
            </a:r>
            <a:r>
              <a:rPr lang="fr-FR" dirty="0"/>
              <a:t>., art. L. 3121-64) : </a:t>
            </a:r>
          </a:p>
          <a:p>
            <a:pPr lvl="2"/>
            <a:r>
              <a:rPr lang="fr-FR" dirty="0"/>
              <a:t>1° Les </a:t>
            </a:r>
            <a:r>
              <a:rPr lang="fr-FR" dirty="0" smtClean="0"/>
              <a:t>catégories </a:t>
            </a:r>
            <a:r>
              <a:rPr lang="fr-FR" dirty="0"/>
              <a:t>de </a:t>
            </a:r>
            <a:r>
              <a:rPr lang="fr-FR" dirty="0" smtClean="0"/>
              <a:t>salariés </a:t>
            </a:r>
            <a:r>
              <a:rPr lang="fr-FR" dirty="0"/>
              <a:t>susceptibles de conclure une convention individuelle de forfait </a:t>
            </a:r>
            <a:r>
              <a:rPr lang="fr-FR" dirty="0" smtClean="0"/>
              <a:t>;</a:t>
            </a:r>
          </a:p>
          <a:p>
            <a:pPr lvl="2"/>
            <a:r>
              <a:rPr lang="fr-FR" dirty="0"/>
              <a:t>2°  La </a:t>
            </a:r>
            <a:r>
              <a:rPr lang="fr-FR" dirty="0" smtClean="0"/>
              <a:t>période </a:t>
            </a:r>
            <a:r>
              <a:rPr lang="fr-FR" dirty="0"/>
              <a:t>de </a:t>
            </a:r>
            <a:r>
              <a:rPr lang="fr-FR" dirty="0" smtClean="0"/>
              <a:t>référence </a:t>
            </a:r>
            <a:r>
              <a:rPr lang="fr-FR" dirty="0"/>
              <a:t>du forfait, qui peut </a:t>
            </a:r>
            <a:r>
              <a:rPr lang="fr-FR" dirty="0" smtClean="0"/>
              <a:t>être l’année </a:t>
            </a:r>
            <a:r>
              <a:rPr lang="fr-FR" dirty="0"/>
              <a:t>civile ou toute autre </a:t>
            </a:r>
            <a:r>
              <a:rPr lang="fr-FR" dirty="0" smtClean="0"/>
              <a:t>période </a:t>
            </a:r>
            <a:r>
              <a:rPr lang="fr-FR" dirty="0"/>
              <a:t>de douze mois </a:t>
            </a:r>
            <a:r>
              <a:rPr lang="fr-FR" dirty="0" smtClean="0"/>
              <a:t>consécutifs </a:t>
            </a:r>
            <a:r>
              <a:rPr lang="fr-FR" dirty="0"/>
              <a:t>; </a:t>
            </a:r>
          </a:p>
          <a:p>
            <a:pPr lvl="2"/>
            <a:r>
              <a:rPr lang="fr-FR" dirty="0"/>
              <a:t>3°  Le nombre d’heures ou de jours compris dans le forfait, dans la limite de deux cent dix-huit jours s’agissant du forfait en jours ; </a:t>
            </a:r>
          </a:p>
          <a:p>
            <a:pPr lvl="2"/>
            <a:r>
              <a:rPr lang="fr-FR" dirty="0"/>
              <a:t>4°  Les conditions de prise en compte, pour la </a:t>
            </a:r>
            <a:r>
              <a:rPr lang="fr-FR" dirty="0" smtClean="0"/>
              <a:t>rémunération </a:t>
            </a:r>
            <a:r>
              <a:rPr lang="fr-FR" dirty="0"/>
              <a:t>des </a:t>
            </a:r>
            <a:r>
              <a:rPr lang="fr-FR" dirty="0" smtClean="0"/>
              <a:t>salariés, </a:t>
            </a:r>
            <a:r>
              <a:rPr lang="fr-FR" dirty="0"/>
              <a:t>des absences ainsi que des </a:t>
            </a:r>
            <a:r>
              <a:rPr lang="fr-FR" dirty="0" smtClean="0"/>
              <a:t>arrivées </a:t>
            </a:r>
            <a:r>
              <a:rPr lang="fr-FR" dirty="0"/>
              <a:t>et </a:t>
            </a:r>
            <a:r>
              <a:rPr lang="fr-FR" dirty="0" smtClean="0"/>
              <a:t>départs </a:t>
            </a:r>
            <a:r>
              <a:rPr lang="fr-FR" dirty="0"/>
              <a:t>en cours de </a:t>
            </a:r>
            <a:r>
              <a:rPr lang="fr-FR" dirty="0" smtClean="0"/>
              <a:t>période </a:t>
            </a:r>
            <a:r>
              <a:rPr lang="fr-FR" dirty="0"/>
              <a:t>; </a:t>
            </a:r>
          </a:p>
          <a:p>
            <a:pPr lvl="2"/>
            <a:r>
              <a:rPr lang="fr-FR" dirty="0"/>
              <a:t>5°  Les </a:t>
            </a:r>
            <a:r>
              <a:rPr lang="fr-FR" dirty="0" smtClean="0"/>
              <a:t>caractéristiques </a:t>
            </a:r>
            <a:r>
              <a:rPr lang="fr-FR" dirty="0"/>
              <a:t>principales des conventions individuelles, qui doivent notamment </a:t>
            </a:r>
            <a:r>
              <a:rPr lang="fr-FR" dirty="0" smtClean="0"/>
              <a:t>fixer </a:t>
            </a:r>
            <a:r>
              <a:rPr lang="fr-FR" dirty="0"/>
              <a:t>le nombre d’heures ou de jours compris dans le forfait. </a:t>
            </a:r>
          </a:p>
        </p:txBody>
      </p:sp>
      <p:sp>
        <p:nvSpPr>
          <p:cNvPr id="3" name="Titre 2"/>
          <p:cNvSpPr>
            <a:spLocks noGrp="1"/>
          </p:cNvSpPr>
          <p:nvPr>
            <p:ph type="title"/>
          </p:nvPr>
        </p:nvSpPr>
        <p:spPr>
          <a:xfrm>
            <a:off x="174123" y="174106"/>
            <a:ext cx="8767587" cy="1341643"/>
          </a:xfrm>
        </p:spPr>
        <p:txBody>
          <a:bodyPr/>
          <a:lstStyle/>
          <a:p>
            <a:r>
              <a:rPr lang="fr-FR" sz="2800" u="sng" dirty="0" smtClean="0"/>
              <a:t>10/</a:t>
            </a:r>
            <a:br>
              <a:rPr lang="fr-FR" sz="2800" u="sng" dirty="0" smtClean="0"/>
            </a:br>
            <a:r>
              <a:rPr lang="fr-FR" sz="2800" dirty="0" smtClean="0"/>
              <a:t>convention de forfait</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11420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L’accord autorisant la conclusion de conventions individuelles de forfait en jours devra </a:t>
            </a:r>
            <a:r>
              <a:rPr lang="fr-FR" dirty="0" smtClean="0"/>
              <a:t>déterminer </a:t>
            </a:r>
            <a:r>
              <a:rPr lang="fr-FR" dirty="0"/>
              <a:t>: </a:t>
            </a:r>
          </a:p>
          <a:p>
            <a:pPr lvl="2"/>
            <a:r>
              <a:rPr lang="fr-FR" dirty="0"/>
              <a:t>1°  Les </a:t>
            </a:r>
            <a:r>
              <a:rPr lang="fr-FR" dirty="0" smtClean="0"/>
              <a:t>modalités </a:t>
            </a:r>
            <a:r>
              <a:rPr lang="fr-FR" dirty="0"/>
              <a:t>selon lesquelles l’employeur assure </a:t>
            </a:r>
            <a:r>
              <a:rPr lang="fr-FR" dirty="0" smtClean="0"/>
              <a:t>l’</a:t>
            </a:r>
            <a:r>
              <a:rPr lang="fr-FR" dirty="0"/>
              <a:t>é</a:t>
            </a:r>
            <a:r>
              <a:rPr lang="fr-FR" dirty="0" smtClean="0"/>
              <a:t>valuation </a:t>
            </a:r>
            <a:r>
              <a:rPr lang="fr-FR" dirty="0"/>
              <a:t>et le suivi </a:t>
            </a:r>
            <a:r>
              <a:rPr lang="fr-FR" dirty="0" smtClean="0"/>
              <a:t>régulier </a:t>
            </a:r>
            <a:r>
              <a:rPr lang="fr-FR" dirty="0"/>
              <a:t>de la charge de travail du salarié ; </a:t>
            </a:r>
          </a:p>
          <a:p>
            <a:pPr lvl="2"/>
            <a:r>
              <a:rPr lang="fr-FR" dirty="0"/>
              <a:t>2°  Les </a:t>
            </a:r>
            <a:r>
              <a:rPr lang="fr-FR" dirty="0" smtClean="0"/>
              <a:t>modalités </a:t>
            </a:r>
            <a:r>
              <a:rPr lang="fr-FR" dirty="0"/>
              <a:t>selon lesquelles l’employeur et le salarié communiquent </a:t>
            </a:r>
            <a:r>
              <a:rPr lang="fr-FR" dirty="0" smtClean="0"/>
              <a:t>périodiquement </a:t>
            </a:r>
            <a:r>
              <a:rPr lang="fr-FR" dirty="0"/>
              <a:t>sur la charge de travail du salarié, sur l’articulation entre son </a:t>
            </a:r>
            <a:r>
              <a:rPr lang="fr-FR" dirty="0" smtClean="0"/>
              <a:t>activit</a:t>
            </a:r>
            <a:r>
              <a:rPr lang="fr-FR" dirty="0"/>
              <a:t>é</a:t>
            </a:r>
            <a:r>
              <a:rPr lang="fr-FR" dirty="0" smtClean="0"/>
              <a:t> </a:t>
            </a:r>
            <a:r>
              <a:rPr lang="fr-FR" dirty="0"/>
              <a:t>professionnelle et sa vie personnelle, sur sa </a:t>
            </a:r>
            <a:r>
              <a:rPr lang="fr-FR" dirty="0" smtClean="0"/>
              <a:t>rémunération </a:t>
            </a:r>
            <a:r>
              <a:rPr lang="fr-FR" dirty="0"/>
              <a:t>ainsi que sur l’organisation du travail dans l’entreprise ; </a:t>
            </a:r>
          </a:p>
          <a:p>
            <a:pPr lvl="2"/>
            <a:r>
              <a:rPr lang="fr-FR" dirty="0"/>
              <a:t>3°  Les </a:t>
            </a:r>
            <a:r>
              <a:rPr lang="fr-FR" dirty="0" smtClean="0"/>
              <a:t>modalités </a:t>
            </a:r>
            <a:r>
              <a:rPr lang="fr-FR" dirty="0"/>
              <a:t>selon lesquelles le salarié peut exercer son droit à la </a:t>
            </a:r>
            <a:r>
              <a:rPr lang="fr-FR" dirty="0" smtClean="0"/>
              <a:t>déconnexion. </a:t>
            </a:r>
            <a:endParaRPr lang="fr-FR" dirty="0"/>
          </a:p>
          <a:p>
            <a:r>
              <a:rPr lang="fr-FR" dirty="0"/>
              <a:t>L’accord peut </a:t>
            </a:r>
            <a:r>
              <a:rPr lang="fr-FR" dirty="0" smtClean="0"/>
              <a:t>fixer </a:t>
            </a:r>
            <a:r>
              <a:rPr lang="fr-FR" dirty="0"/>
              <a:t>le nombre maximal de jours </a:t>
            </a:r>
            <a:r>
              <a:rPr lang="fr-FR" dirty="0" smtClean="0"/>
              <a:t>travaillés </a:t>
            </a:r>
            <a:r>
              <a:rPr lang="fr-FR" dirty="0"/>
              <a:t>dans </a:t>
            </a:r>
            <a:r>
              <a:rPr lang="fr-FR" dirty="0" smtClean="0"/>
              <a:t>l’année </a:t>
            </a:r>
            <a:r>
              <a:rPr lang="fr-FR" dirty="0"/>
              <a:t>lorsque le salarié renonce à une partie de ses jours de repos. Ce nombre de jours doit </a:t>
            </a:r>
            <a:r>
              <a:rPr lang="fr-FR" dirty="0" smtClean="0"/>
              <a:t>être </a:t>
            </a:r>
            <a:r>
              <a:rPr lang="fr-FR" dirty="0"/>
              <a:t>compatible avec les dispositions relatives au repos quotidien, au repos hebdomadaire et aux jours </a:t>
            </a:r>
            <a:r>
              <a:rPr lang="fr-FR" dirty="0" smtClean="0"/>
              <a:t>fériés chômés </a:t>
            </a:r>
            <a:r>
              <a:rPr lang="fr-FR" dirty="0"/>
              <a:t>dans l’entreprise aux </a:t>
            </a:r>
            <a:r>
              <a:rPr lang="fr-FR" dirty="0" smtClean="0"/>
              <a:t>congés payés. </a:t>
            </a:r>
            <a:endParaRPr lang="fr-FR" dirty="0"/>
          </a:p>
          <a:p>
            <a:endParaRPr lang="fr-FR" dirty="0"/>
          </a:p>
          <a:p>
            <a:endParaRPr lang="fr-FR" dirty="0"/>
          </a:p>
        </p:txBody>
      </p:sp>
    </p:spTree>
    <p:extLst>
      <p:ext uri="{BB962C8B-B14F-4D97-AF65-F5344CB8AC3E}">
        <p14:creationId xmlns:p14="http://schemas.microsoft.com/office/powerpoint/2010/main" val="92128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11420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Dans </a:t>
            </a:r>
            <a:r>
              <a:rPr lang="fr-FR" dirty="0" smtClean="0"/>
              <a:t>l’hypothèse </a:t>
            </a:r>
            <a:r>
              <a:rPr lang="fr-FR" dirty="0"/>
              <a:t>où un accord collectif ne </a:t>
            </a:r>
            <a:r>
              <a:rPr lang="fr-FR" dirty="0" smtClean="0"/>
              <a:t>prévoit </a:t>
            </a:r>
            <a:r>
              <a:rPr lang="fr-FR" dirty="0"/>
              <a:t>pas de dispositions </a:t>
            </a:r>
            <a:r>
              <a:rPr lang="fr-FR" dirty="0" smtClean="0"/>
              <a:t>spécifiques </a:t>
            </a:r>
            <a:r>
              <a:rPr lang="fr-FR" dirty="0"/>
              <a:t>concernant le suivi de la charge de travail du salarié et </a:t>
            </a:r>
            <a:r>
              <a:rPr lang="fr-FR" dirty="0" smtClean="0"/>
              <a:t>l’</a:t>
            </a:r>
            <a:r>
              <a:rPr lang="fr-FR" dirty="0"/>
              <a:t>é</a:t>
            </a:r>
            <a:r>
              <a:rPr lang="fr-FR" dirty="0" smtClean="0"/>
              <a:t>change périodique </a:t>
            </a:r>
            <a:r>
              <a:rPr lang="fr-FR" dirty="0"/>
              <a:t>entre l’employeur et le salarié, une convention individuelle de forfait en jours peut </a:t>
            </a:r>
            <a:r>
              <a:rPr lang="fr-FR" dirty="0" smtClean="0"/>
              <a:t>être </a:t>
            </a:r>
            <a:r>
              <a:rPr lang="fr-FR" dirty="0"/>
              <a:t>valablement conclue sous </a:t>
            </a:r>
            <a:r>
              <a:rPr lang="fr-FR" dirty="0" smtClean="0"/>
              <a:t>réserve </a:t>
            </a:r>
            <a:r>
              <a:rPr lang="fr-FR" dirty="0"/>
              <a:t>du respect des dispositions suivantes : </a:t>
            </a:r>
          </a:p>
          <a:p>
            <a:pPr lvl="2"/>
            <a:r>
              <a:rPr lang="fr-FR" dirty="0"/>
              <a:t>1°  L’employeur </a:t>
            </a:r>
            <a:r>
              <a:rPr lang="fr-FR" dirty="0" smtClean="0"/>
              <a:t>établit </a:t>
            </a:r>
            <a:r>
              <a:rPr lang="fr-FR" dirty="0"/>
              <a:t>un document de </a:t>
            </a:r>
            <a:r>
              <a:rPr lang="fr-FR" dirty="0" smtClean="0"/>
              <a:t>contrôle </a:t>
            </a:r>
            <a:r>
              <a:rPr lang="fr-FR" dirty="0"/>
              <a:t>du nombre de jours </a:t>
            </a:r>
            <a:r>
              <a:rPr lang="fr-FR" dirty="0" smtClean="0"/>
              <a:t>travaillés </a:t>
            </a:r>
            <a:r>
              <a:rPr lang="fr-FR" dirty="0"/>
              <a:t>faisant </a:t>
            </a:r>
            <a:r>
              <a:rPr lang="fr-FR" dirty="0" smtClean="0"/>
              <a:t>apparaître </a:t>
            </a:r>
            <a:r>
              <a:rPr lang="fr-FR" dirty="0"/>
              <a:t>le nombre et la date des </a:t>
            </a:r>
            <a:r>
              <a:rPr lang="fr-FR" dirty="0" smtClean="0"/>
              <a:t>journées </a:t>
            </a:r>
            <a:r>
              <a:rPr lang="fr-FR" dirty="0"/>
              <a:t>ou </a:t>
            </a:r>
            <a:r>
              <a:rPr lang="fr-FR" dirty="0" smtClean="0"/>
              <a:t>demi-journées travaillées. </a:t>
            </a:r>
            <a:r>
              <a:rPr lang="fr-FR" dirty="0"/>
              <a:t>Sous la </a:t>
            </a:r>
            <a:r>
              <a:rPr lang="fr-FR" dirty="0" smtClean="0"/>
              <a:t>responsabilité </a:t>
            </a:r>
            <a:r>
              <a:rPr lang="fr-FR" dirty="0"/>
              <a:t>de l’employeur, ce document peut </a:t>
            </a:r>
            <a:r>
              <a:rPr lang="fr-FR" dirty="0" smtClean="0"/>
              <a:t>être </a:t>
            </a:r>
            <a:r>
              <a:rPr lang="fr-FR" dirty="0"/>
              <a:t>renseigné par le salarié ; </a:t>
            </a:r>
          </a:p>
          <a:p>
            <a:pPr lvl="2"/>
            <a:r>
              <a:rPr lang="fr-FR" dirty="0"/>
              <a:t>2°  L’employeur s’assure que la charge de travail du salarié est compatible avec le respect des temps de repos quotidiens et hebdomadaires ; </a:t>
            </a:r>
          </a:p>
          <a:p>
            <a:pPr lvl="2"/>
            <a:r>
              <a:rPr lang="fr-FR" dirty="0"/>
              <a:t>3°  L’employeur organise une fois par an un entretien avec le salarié pour </a:t>
            </a:r>
            <a:r>
              <a:rPr lang="fr-FR" dirty="0" smtClean="0"/>
              <a:t>évoquer </a:t>
            </a:r>
            <a:r>
              <a:rPr lang="fr-FR" dirty="0"/>
              <a:t>sa charge de travail, qui doit </a:t>
            </a:r>
            <a:r>
              <a:rPr lang="fr-FR" dirty="0" smtClean="0"/>
              <a:t>être </a:t>
            </a:r>
            <a:r>
              <a:rPr lang="fr-FR" dirty="0"/>
              <a:t>raisonnable, l’organisation de son travail, l’articulation entre son </a:t>
            </a:r>
            <a:r>
              <a:rPr lang="fr-FR" dirty="0" smtClean="0"/>
              <a:t>activité </a:t>
            </a:r>
            <a:r>
              <a:rPr lang="fr-FR" dirty="0"/>
              <a:t>professionnelle et sa vie personnelle ainsi que sa </a:t>
            </a:r>
            <a:r>
              <a:rPr lang="fr-FR" dirty="0" smtClean="0"/>
              <a:t>rémunération. </a:t>
            </a:r>
            <a:endParaRPr lang="fr-FR" dirty="0"/>
          </a:p>
          <a:p>
            <a:r>
              <a:rPr lang="fr-FR" dirty="0" smtClean="0"/>
              <a:t>Possibilité </a:t>
            </a:r>
            <a:r>
              <a:rPr lang="fr-FR" dirty="0"/>
              <a:t>pour le salarié de renoncer à une partie de ses jours de repos en contrepartie d’une majoration de salaire </a:t>
            </a:r>
            <a:r>
              <a:rPr lang="fr-FR" dirty="0" smtClean="0"/>
              <a:t>: avenant </a:t>
            </a:r>
            <a:r>
              <a:rPr lang="fr-FR" dirty="0"/>
              <a:t>valable seulement pour </a:t>
            </a:r>
            <a:r>
              <a:rPr lang="fr-FR" dirty="0" smtClean="0"/>
              <a:t>l’année </a:t>
            </a:r>
            <a:r>
              <a:rPr lang="fr-FR" dirty="0"/>
              <a:t>en cours, et qui ne pourra </a:t>
            </a:r>
            <a:r>
              <a:rPr lang="fr-FR" dirty="0" smtClean="0"/>
              <a:t>être </a:t>
            </a:r>
            <a:r>
              <a:rPr lang="fr-FR" dirty="0"/>
              <a:t>reconduit de </a:t>
            </a:r>
            <a:r>
              <a:rPr lang="fr-FR" dirty="0" smtClean="0"/>
              <a:t>manière </a:t>
            </a:r>
            <a:r>
              <a:rPr lang="fr-FR" dirty="0"/>
              <a:t>tacite (C. </a:t>
            </a:r>
            <a:r>
              <a:rPr lang="fr-FR" dirty="0" err="1"/>
              <a:t>trav</a:t>
            </a:r>
            <a:r>
              <a:rPr lang="fr-FR" dirty="0"/>
              <a:t>., art. L. 3121-59). </a:t>
            </a:r>
          </a:p>
          <a:p>
            <a:endParaRPr lang="fr-FR" dirty="0"/>
          </a:p>
          <a:p>
            <a:endParaRPr lang="fr-FR" dirty="0"/>
          </a:p>
        </p:txBody>
      </p:sp>
    </p:spTree>
    <p:extLst>
      <p:ext uri="{BB962C8B-B14F-4D97-AF65-F5344CB8AC3E}">
        <p14:creationId xmlns:p14="http://schemas.microsoft.com/office/powerpoint/2010/main" val="415237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92500" lnSpcReduction="20000"/>
          </a:bodyPr>
          <a:lstStyle/>
          <a:p>
            <a:r>
              <a:rPr lang="fr-FR" dirty="0"/>
              <a:t>Lorsqu’une convention ou un accord de branche ou un accord d’entreprise ou </a:t>
            </a:r>
            <a:r>
              <a:rPr lang="fr-FR" dirty="0" smtClean="0"/>
              <a:t>d’établissement </a:t>
            </a:r>
            <a:r>
              <a:rPr lang="fr-FR" dirty="0"/>
              <a:t>conclu avant la publication de la loi et autorisant la conclusion de forfaits annuels en heures ou en jours est </a:t>
            </a:r>
            <a:r>
              <a:rPr lang="fr-FR" dirty="0" smtClean="0"/>
              <a:t>révisé </a:t>
            </a:r>
            <a:r>
              <a:rPr lang="fr-FR" dirty="0"/>
              <a:t>pour </a:t>
            </a:r>
            <a:r>
              <a:rPr lang="fr-FR" dirty="0" smtClean="0"/>
              <a:t>être </a:t>
            </a:r>
            <a:r>
              <a:rPr lang="fr-FR" dirty="0"/>
              <a:t>mis en </a:t>
            </a:r>
            <a:r>
              <a:rPr lang="fr-FR" dirty="0" smtClean="0"/>
              <a:t>conformité </a:t>
            </a:r>
            <a:r>
              <a:rPr lang="fr-FR" dirty="0"/>
              <a:t>avec l’article L. 3121- 64 du code du travail, dans sa </a:t>
            </a:r>
            <a:r>
              <a:rPr lang="fr-FR" dirty="0" smtClean="0"/>
              <a:t>rédaction résultant </a:t>
            </a:r>
            <a:r>
              <a:rPr lang="fr-FR" dirty="0"/>
              <a:t>de la loi, </a:t>
            </a:r>
            <a:r>
              <a:rPr lang="fr-FR" dirty="0" smtClean="0"/>
              <a:t>l’exécution </a:t>
            </a:r>
            <a:r>
              <a:rPr lang="fr-FR" dirty="0"/>
              <a:t>de la convention individuelle de forfait annuel en heures ou en jours se poursuit sans qu’il y ait lieu de </a:t>
            </a:r>
            <a:r>
              <a:rPr lang="fr-FR" dirty="0" smtClean="0"/>
              <a:t>requérir </a:t>
            </a:r>
            <a:r>
              <a:rPr lang="fr-FR" dirty="0"/>
              <a:t>l’accord du salarié. </a:t>
            </a:r>
            <a:endParaRPr lang="fr-FR" dirty="0" smtClean="0"/>
          </a:p>
          <a:p>
            <a:pPr marL="45720" indent="0">
              <a:buNone/>
            </a:pPr>
            <a:endParaRPr lang="fr-FR" dirty="0"/>
          </a:p>
          <a:p>
            <a:r>
              <a:rPr lang="fr-FR" dirty="0" smtClean="0"/>
              <a:t>L’exécution </a:t>
            </a:r>
            <a:r>
              <a:rPr lang="fr-FR" dirty="0"/>
              <a:t>d’une convention individuelle de forfait en jours conclue sur le fondement d’une convention ou d’un accord de branche ou d’un accord d’entreprise ou </a:t>
            </a:r>
            <a:r>
              <a:rPr lang="fr-FR" dirty="0" smtClean="0"/>
              <a:t>d’</a:t>
            </a:r>
            <a:r>
              <a:rPr lang="fr-FR" dirty="0"/>
              <a:t>é</a:t>
            </a:r>
            <a:r>
              <a:rPr lang="fr-FR" dirty="0" smtClean="0"/>
              <a:t>tablissement </a:t>
            </a:r>
            <a:r>
              <a:rPr lang="fr-FR" dirty="0"/>
              <a:t>qui ne respecterait pas les conditions </a:t>
            </a:r>
            <a:r>
              <a:rPr lang="fr-FR" dirty="0" smtClean="0"/>
              <a:t>spécifiques </a:t>
            </a:r>
            <a:r>
              <a:rPr lang="fr-FR" dirty="0"/>
              <a:t>requises à l’avenir de tels accords – suivi </a:t>
            </a:r>
            <a:r>
              <a:rPr lang="fr-FR" dirty="0" smtClean="0"/>
              <a:t>régulier </a:t>
            </a:r>
            <a:r>
              <a:rPr lang="fr-FR" dirty="0"/>
              <a:t>de la charge de travail du salarié et </a:t>
            </a:r>
            <a:r>
              <a:rPr lang="fr-FR" dirty="0" smtClean="0"/>
              <a:t>échange périodique </a:t>
            </a:r>
            <a:r>
              <a:rPr lang="fr-FR" dirty="0"/>
              <a:t>sur sa charge de travail, etc. peut </a:t>
            </a:r>
            <a:r>
              <a:rPr lang="fr-FR" dirty="0" smtClean="0"/>
              <a:t>être </a:t>
            </a:r>
            <a:r>
              <a:rPr lang="fr-FR" dirty="0"/>
              <a:t>poursuivie sous </a:t>
            </a:r>
            <a:r>
              <a:rPr lang="fr-FR" dirty="0" smtClean="0"/>
              <a:t>réserve </a:t>
            </a:r>
            <a:r>
              <a:rPr lang="fr-FR" dirty="0"/>
              <a:t>que l’employeur respecte les dispositions </a:t>
            </a:r>
            <a:r>
              <a:rPr lang="fr-FR" dirty="0" smtClean="0"/>
              <a:t>supplétives déjà évoquées </a:t>
            </a:r>
            <a:r>
              <a:rPr lang="fr-FR" dirty="0"/>
              <a:t>(document de </a:t>
            </a:r>
            <a:r>
              <a:rPr lang="fr-FR" dirty="0" smtClean="0"/>
              <a:t>contrôle </a:t>
            </a:r>
            <a:r>
              <a:rPr lang="fr-FR" dirty="0"/>
              <a:t>du nombre de jours </a:t>
            </a:r>
            <a:r>
              <a:rPr lang="fr-FR" dirty="0" smtClean="0"/>
              <a:t>travaillés, contrôle </a:t>
            </a:r>
            <a:r>
              <a:rPr lang="fr-FR" dirty="0"/>
              <a:t>de la charge de travail du salarié, entretien annuel avec le salarié). Sous ces </a:t>
            </a:r>
            <a:r>
              <a:rPr lang="fr-FR" dirty="0" smtClean="0"/>
              <a:t>mêmes réserves, </a:t>
            </a:r>
            <a:r>
              <a:rPr lang="fr-FR" dirty="0"/>
              <a:t>l’accord collectif </a:t>
            </a:r>
            <a:r>
              <a:rPr lang="fr-FR" dirty="0" smtClean="0"/>
              <a:t>précité </a:t>
            </a:r>
            <a:r>
              <a:rPr lang="fr-FR" dirty="0"/>
              <a:t>peut </a:t>
            </a:r>
            <a:r>
              <a:rPr lang="fr-FR" dirty="0" smtClean="0"/>
              <a:t>également </a:t>
            </a:r>
            <a:r>
              <a:rPr lang="fr-FR" dirty="0"/>
              <a:t>servir de fondement à la conclusion de nouvelles conventions individuelles de forfait.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11/</a:t>
            </a:r>
            <a:br>
              <a:rPr lang="fr-FR" sz="2800" u="sng" dirty="0" smtClean="0"/>
            </a:br>
            <a:r>
              <a:rPr lang="fr-FR" sz="2800" dirty="0" smtClean="0"/>
              <a:t>sécurisation des forfaits jours </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L’absence </a:t>
            </a:r>
            <a:r>
              <a:rPr lang="fr-FR" dirty="0"/>
              <a:t>de clause relative au programme indicatif de la modulation du temps de travail n’est plus une cause d’annulation </a:t>
            </a:r>
            <a:r>
              <a:rPr lang="fr-FR" dirty="0" smtClean="0"/>
              <a:t>des </a:t>
            </a:r>
            <a:r>
              <a:rPr lang="fr-FR" dirty="0"/>
              <a:t>accords conclus sous l’empire de cette obligation. </a:t>
            </a:r>
          </a:p>
          <a:p>
            <a:r>
              <a:rPr lang="fr-FR" dirty="0"/>
              <a:t>(voir en ce sens notamment deux arrêts du 12 mars 2008 et du 27 mars 2013) </a:t>
            </a:r>
          </a:p>
        </p:txBody>
      </p:sp>
      <p:sp>
        <p:nvSpPr>
          <p:cNvPr id="3" name="Titre 2"/>
          <p:cNvSpPr>
            <a:spLocks noGrp="1"/>
          </p:cNvSpPr>
          <p:nvPr>
            <p:ph type="title"/>
          </p:nvPr>
        </p:nvSpPr>
        <p:spPr>
          <a:xfrm>
            <a:off x="174123" y="174106"/>
            <a:ext cx="8767587" cy="1341643"/>
          </a:xfrm>
        </p:spPr>
        <p:txBody>
          <a:bodyPr/>
          <a:lstStyle/>
          <a:p>
            <a:r>
              <a:rPr lang="fr-FR" sz="2800" u="sng" dirty="0" smtClean="0"/>
              <a:t>12/</a:t>
            </a:r>
            <a:br>
              <a:rPr lang="fr-FR" sz="2800" u="sng" dirty="0" smtClean="0"/>
            </a:br>
            <a:r>
              <a:rPr lang="fr-FR" sz="2800" dirty="0" smtClean="0"/>
              <a:t>sécurisation des dispositifs de modulation </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04850" y="1638649"/>
            <a:ext cx="8727437" cy="1925412"/>
          </a:xfrm>
        </p:spPr>
        <p:txBody>
          <a:bodyPr/>
          <a:lstStyle/>
          <a:p>
            <a:r>
              <a:rPr lang="fr-FR" dirty="0" smtClean="0"/>
              <a:t>Décision du Conseil Constitutionnel (CC, n°2016-736, 4 août 2016)</a:t>
            </a:r>
          </a:p>
          <a:p>
            <a:pPr lvl="1"/>
            <a:r>
              <a:rPr lang="fr-FR" dirty="0" smtClean="0"/>
              <a:t>Le CC a validé l’essentiel des disposition de la loi </a:t>
            </a:r>
          </a:p>
          <a:p>
            <a:pPr lvl="1"/>
            <a:r>
              <a:rPr lang="fr-FR" dirty="0" smtClean="0"/>
              <a:t>Il a formulé quelques réserves d’ interprétation</a:t>
            </a:r>
          </a:p>
          <a:p>
            <a:pPr lvl="1"/>
            <a:r>
              <a:rPr lang="fr-FR" dirty="0" smtClean="0"/>
              <a:t>Il a procédé à la censure de 3 articles</a:t>
            </a:r>
          </a:p>
          <a:p>
            <a:pPr lvl="1"/>
            <a:endParaRPr lang="fr-FR" dirty="0"/>
          </a:p>
        </p:txBody>
      </p:sp>
      <p:sp>
        <p:nvSpPr>
          <p:cNvPr id="3" name="Titre 2"/>
          <p:cNvSpPr>
            <a:spLocks noGrp="1"/>
          </p:cNvSpPr>
          <p:nvPr>
            <p:ph type="title"/>
          </p:nvPr>
        </p:nvSpPr>
        <p:spPr/>
        <p:txBody>
          <a:bodyPr/>
          <a:lstStyle/>
          <a:p>
            <a:r>
              <a:rPr lang="fr-FR" dirty="0" smtClean="0"/>
              <a:t>Introduction </a:t>
            </a:r>
            <a:endParaRPr lang="fr-FR" dirty="0"/>
          </a:p>
        </p:txBody>
      </p:sp>
      <p:pic>
        <p:nvPicPr>
          <p:cNvPr id="4" name="Image 3"/>
          <p:cNvPicPr>
            <a:picLocks noChangeAspect="1"/>
          </p:cNvPicPr>
          <p:nvPr/>
        </p:nvPicPr>
        <p:blipFill>
          <a:blip r:embed="rId2">
            <a:alphaModFix amt="77000"/>
          </a:blip>
          <a:stretch>
            <a:fillRect/>
          </a:stretch>
        </p:blipFill>
        <p:spPr>
          <a:xfrm>
            <a:off x="2222624" y="4547034"/>
            <a:ext cx="4775812" cy="1752165"/>
          </a:xfrm>
          <a:prstGeom prst="rect">
            <a:avLst/>
          </a:prstGeom>
          <a:ln>
            <a:noFill/>
          </a:ln>
          <a:effectLst>
            <a:softEdge rad="112500"/>
          </a:effectLst>
        </p:spPr>
      </p:pic>
    </p:spTree>
    <p:extLst>
      <p:ext uri="{BB962C8B-B14F-4D97-AF65-F5344CB8AC3E}">
        <p14:creationId xmlns:p14="http://schemas.microsoft.com/office/powerpoint/2010/main" val="3199845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92500" lnSpcReduction="20000"/>
          </a:bodyPr>
          <a:lstStyle/>
          <a:p>
            <a:r>
              <a:rPr lang="fr-FR" dirty="0"/>
              <a:t>La mise en place du travail de nuit peut </a:t>
            </a:r>
            <a:r>
              <a:rPr lang="fr-FR" dirty="0" smtClean="0"/>
              <a:t>être </a:t>
            </a:r>
            <a:r>
              <a:rPr lang="fr-FR" dirty="0"/>
              <a:t>mis en place par accord </a:t>
            </a:r>
            <a:r>
              <a:rPr lang="fr-FR" dirty="0" smtClean="0"/>
              <a:t>d’établissement </a:t>
            </a:r>
            <a:r>
              <a:rPr lang="fr-FR" dirty="0"/>
              <a:t>ou d’entreprise, ou à </a:t>
            </a:r>
            <a:r>
              <a:rPr lang="fr-FR" dirty="0" smtClean="0"/>
              <a:t>défaut </a:t>
            </a:r>
            <a:r>
              <a:rPr lang="fr-FR" dirty="0"/>
              <a:t>par accord de branche. Il n’est plus exigé que ce dernier soit </a:t>
            </a:r>
            <a:r>
              <a:rPr lang="fr-FR" dirty="0" smtClean="0"/>
              <a:t>étendu. </a:t>
            </a:r>
          </a:p>
          <a:p>
            <a:r>
              <a:rPr lang="fr-FR" dirty="0" smtClean="0"/>
              <a:t>La primauté </a:t>
            </a:r>
            <a:r>
              <a:rPr lang="fr-FR" dirty="0"/>
              <a:t>nouvelle de l’accord </a:t>
            </a:r>
            <a:r>
              <a:rPr lang="fr-FR" dirty="0" smtClean="0"/>
              <a:t>d’</a:t>
            </a:r>
            <a:r>
              <a:rPr lang="fr-FR" dirty="0"/>
              <a:t>é</a:t>
            </a:r>
            <a:r>
              <a:rPr lang="fr-FR" dirty="0" smtClean="0"/>
              <a:t>tablissement </a:t>
            </a:r>
            <a:r>
              <a:rPr lang="fr-FR" dirty="0"/>
              <a:t>ou d’entreprise a pour </a:t>
            </a:r>
            <a:r>
              <a:rPr lang="fr-FR" dirty="0" smtClean="0"/>
              <a:t>conséquence </a:t>
            </a:r>
            <a:r>
              <a:rPr lang="fr-FR" dirty="0"/>
              <a:t>qu’un accord d’entreprise pourra </a:t>
            </a:r>
            <a:r>
              <a:rPr lang="fr-FR" dirty="0" smtClean="0"/>
              <a:t>fixer désormais </a:t>
            </a:r>
            <a:r>
              <a:rPr lang="fr-FR" dirty="0"/>
              <a:t>le niveau de la contrepartie obligatoire sous forme de repos, et le cas </a:t>
            </a:r>
            <a:r>
              <a:rPr lang="fr-FR" dirty="0" smtClean="0"/>
              <a:t>échéant, </a:t>
            </a:r>
            <a:r>
              <a:rPr lang="fr-FR" dirty="0"/>
              <a:t>sous forme de compensation salariale, les dispositions qu’il </a:t>
            </a:r>
            <a:r>
              <a:rPr lang="fr-FR" dirty="0" smtClean="0"/>
              <a:t>prévoit </a:t>
            </a:r>
            <a:r>
              <a:rPr lang="fr-FR" dirty="0"/>
              <a:t>s’imposant face aux contreparties </a:t>
            </a:r>
            <a:r>
              <a:rPr lang="fr-FR" dirty="0" smtClean="0"/>
              <a:t>éventuelles figurant </a:t>
            </a:r>
            <a:r>
              <a:rPr lang="fr-FR" dirty="0"/>
              <a:t>dans un accord de branche, </a:t>
            </a:r>
            <a:r>
              <a:rPr lang="fr-FR" dirty="0" smtClean="0"/>
              <a:t>même </a:t>
            </a:r>
            <a:r>
              <a:rPr lang="fr-FR" dirty="0"/>
              <a:t>si ces </a:t>
            </a:r>
            <a:r>
              <a:rPr lang="fr-FR" dirty="0" smtClean="0"/>
              <a:t>dernières </a:t>
            </a:r>
            <a:r>
              <a:rPr lang="fr-FR" dirty="0"/>
              <a:t>sont plus favorables. </a:t>
            </a:r>
            <a:endParaRPr lang="fr-FR" dirty="0" smtClean="0"/>
          </a:p>
          <a:p>
            <a:r>
              <a:rPr lang="fr-FR" dirty="0"/>
              <a:t>L</a:t>
            </a:r>
            <a:r>
              <a:rPr lang="fr-FR" dirty="0" smtClean="0"/>
              <a:t>e </a:t>
            </a:r>
            <a:r>
              <a:rPr lang="fr-FR" dirty="0"/>
              <a:t>plafond de la </a:t>
            </a:r>
            <a:r>
              <a:rPr lang="fr-FR" dirty="0" smtClean="0"/>
              <a:t>durée </a:t>
            </a:r>
            <a:r>
              <a:rPr lang="fr-FR" dirty="0"/>
              <a:t>hebdomadaire maximale de travail d’un travailleur de nuit peut </a:t>
            </a:r>
            <a:r>
              <a:rPr lang="fr-FR" dirty="0" smtClean="0"/>
              <a:t>être </a:t>
            </a:r>
            <a:r>
              <a:rPr lang="fr-FR" dirty="0"/>
              <a:t>porté à 44 heures sur 12 semaines </a:t>
            </a:r>
            <a:r>
              <a:rPr lang="fr-FR" dirty="0" smtClean="0"/>
              <a:t>consécutives </a:t>
            </a:r>
            <a:r>
              <a:rPr lang="fr-FR" dirty="0"/>
              <a:t>– comme c’est </a:t>
            </a:r>
            <a:r>
              <a:rPr lang="fr-FR" dirty="0" smtClean="0"/>
              <a:t>déjà </a:t>
            </a:r>
            <a:r>
              <a:rPr lang="fr-FR" dirty="0"/>
              <a:t>le cas aujourd’hui – lorsque les </a:t>
            </a:r>
            <a:r>
              <a:rPr lang="fr-FR" dirty="0" smtClean="0"/>
              <a:t>caractéristiques </a:t>
            </a:r>
            <a:r>
              <a:rPr lang="fr-FR" dirty="0"/>
              <a:t>propres à </a:t>
            </a:r>
            <a:r>
              <a:rPr lang="fr-FR" dirty="0" smtClean="0"/>
              <a:t>l’activité </a:t>
            </a:r>
            <a:r>
              <a:rPr lang="fr-FR" dirty="0"/>
              <a:t>d’un secteur le </a:t>
            </a:r>
            <a:r>
              <a:rPr lang="fr-FR" dirty="0" smtClean="0"/>
              <a:t>justifient</a:t>
            </a:r>
            <a:r>
              <a:rPr lang="fr-FR" dirty="0"/>
              <a:t>, par accord d’entreprise ou </a:t>
            </a:r>
            <a:r>
              <a:rPr lang="fr-FR" dirty="0" smtClean="0"/>
              <a:t>d’</a:t>
            </a:r>
            <a:r>
              <a:rPr lang="fr-FR" dirty="0"/>
              <a:t>é</a:t>
            </a:r>
            <a:r>
              <a:rPr lang="fr-FR" dirty="0" smtClean="0"/>
              <a:t>tablissement </a:t>
            </a:r>
            <a:r>
              <a:rPr lang="fr-FR" dirty="0"/>
              <a:t>ou, à </a:t>
            </a:r>
            <a:r>
              <a:rPr lang="fr-FR" dirty="0" smtClean="0"/>
              <a:t>défaut, </a:t>
            </a:r>
            <a:r>
              <a:rPr lang="fr-FR" dirty="0"/>
              <a:t>par accord de branche. </a:t>
            </a:r>
            <a:endParaRPr lang="fr-FR" dirty="0" smtClean="0"/>
          </a:p>
          <a:p>
            <a:pPr lvl="1"/>
            <a:r>
              <a:rPr lang="fr-FR" dirty="0" smtClean="0">
                <a:sym typeface="Wingdings"/>
              </a:rPr>
              <a:t> </a:t>
            </a:r>
            <a:r>
              <a:rPr lang="fr-FR" dirty="0" smtClean="0"/>
              <a:t>Il </a:t>
            </a:r>
            <a:r>
              <a:rPr lang="fr-FR" dirty="0"/>
              <a:t>n’est plus requis de ce dernier qu’il soit </a:t>
            </a:r>
            <a:r>
              <a:rPr lang="fr-FR" dirty="0" smtClean="0"/>
              <a:t>étendu </a:t>
            </a:r>
            <a:r>
              <a:rPr lang="fr-FR" dirty="0"/>
              <a:t>et, c’est </a:t>
            </a:r>
            <a:r>
              <a:rPr lang="fr-FR" dirty="0" smtClean="0"/>
              <a:t>désormais </a:t>
            </a:r>
            <a:r>
              <a:rPr lang="fr-FR" dirty="0"/>
              <a:t>l’accord d’entreprise ou </a:t>
            </a:r>
            <a:r>
              <a:rPr lang="fr-FR" dirty="0" smtClean="0"/>
              <a:t>d’établissement </a:t>
            </a:r>
            <a:r>
              <a:rPr lang="fr-FR" dirty="0"/>
              <a:t>qui prime sur les dispositions </a:t>
            </a:r>
            <a:r>
              <a:rPr lang="fr-FR" dirty="0" smtClean="0"/>
              <a:t>prévues </a:t>
            </a:r>
            <a:r>
              <a:rPr lang="fr-FR" dirty="0"/>
              <a:t>par accord de branche. </a:t>
            </a:r>
          </a:p>
          <a:p>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13/</a:t>
            </a:r>
            <a:br>
              <a:rPr lang="fr-FR" sz="2800" u="sng" dirty="0" smtClean="0"/>
            </a:br>
            <a:r>
              <a:rPr lang="fr-FR" sz="2800" dirty="0" smtClean="0"/>
              <a:t>travail de nuit</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pPr algn="just"/>
            <a:r>
              <a:rPr lang="fr-FR" dirty="0" smtClean="0"/>
              <a:t>Il </a:t>
            </a:r>
            <a:r>
              <a:rPr lang="fr-FR" dirty="0"/>
              <a:t>est possible de faire travailler les </a:t>
            </a:r>
            <a:r>
              <a:rPr lang="fr-FR" dirty="0" smtClean="0"/>
              <a:t>salariés </a:t>
            </a:r>
            <a:r>
              <a:rPr lang="fr-FR" dirty="0"/>
              <a:t>entre 21h et minuit dans les zones touristiques internationales. </a:t>
            </a:r>
            <a:endParaRPr lang="fr-FR" dirty="0" smtClean="0"/>
          </a:p>
          <a:p>
            <a:pPr marL="45720" indent="0" algn="just">
              <a:buNone/>
            </a:pPr>
            <a:endParaRPr lang="fr-FR" dirty="0" smtClean="0"/>
          </a:p>
          <a:p>
            <a:pPr algn="just"/>
            <a:r>
              <a:rPr lang="fr-FR" dirty="0" smtClean="0"/>
              <a:t>L’accord </a:t>
            </a:r>
            <a:r>
              <a:rPr lang="fr-FR" dirty="0"/>
              <a:t>collectif doit </a:t>
            </a:r>
            <a:r>
              <a:rPr lang="fr-FR" dirty="0" smtClean="0"/>
              <a:t>prévoir </a:t>
            </a:r>
            <a:r>
              <a:rPr lang="fr-FR" dirty="0"/>
              <a:t>un certain nombre de garanties, parmi lesquelles des mesures </a:t>
            </a:r>
            <a:r>
              <a:rPr lang="fr-FR" dirty="0" smtClean="0"/>
              <a:t>destinées </a:t>
            </a:r>
            <a:r>
              <a:rPr lang="fr-FR" dirty="0"/>
              <a:t>à faciliter l’articulation entre la vie professionnelle et la vie personnelle des </a:t>
            </a:r>
            <a:r>
              <a:rPr lang="fr-FR" dirty="0" smtClean="0"/>
              <a:t>salariés, </a:t>
            </a:r>
            <a:r>
              <a:rPr lang="fr-FR" dirty="0"/>
              <a:t>en particulier des mesures de compensation des charges </a:t>
            </a:r>
            <a:r>
              <a:rPr lang="fr-FR" dirty="0" smtClean="0"/>
              <a:t>liées </a:t>
            </a:r>
            <a:r>
              <a:rPr lang="fr-FR" dirty="0"/>
              <a:t>à la garde </a:t>
            </a:r>
            <a:r>
              <a:rPr lang="fr-FR" dirty="0" smtClean="0"/>
              <a:t>d’enfants</a:t>
            </a:r>
            <a:r>
              <a:rPr lang="fr-FR" dirty="0"/>
              <a:t> </a:t>
            </a:r>
            <a:r>
              <a:rPr lang="fr-FR" dirty="0" smtClean="0"/>
              <a:t>« </a:t>
            </a:r>
            <a:r>
              <a:rPr lang="fr-FR" dirty="0"/>
              <a:t>ou à la prise en charge d’une </a:t>
            </a:r>
            <a:r>
              <a:rPr lang="fr-FR" dirty="0" smtClean="0"/>
              <a:t>personne </a:t>
            </a:r>
            <a:r>
              <a:rPr lang="fr-FR" dirty="0" err="1" smtClean="0"/>
              <a:t>dépendante</a:t>
            </a:r>
            <a:r>
              <a:rPr lang="fr-FR" dirty="0" smtClean="0"/>
              <a:t> </a:t>
            </a:r>
            <a:r>
              <a:rPr lang="fr-FR" dirty="0"/>
              <a:t>» (C. </a:t>
            </a:r>
            <a:r>
              <a:rPr lang="fr-FR" dirty="0" err="1"/>
              <a:t>trav</a:t>
            </a:r>
            <a:r>
              <a:rPr lang="fr-FR" dirty="0"/>
              <a:t>., art. L. 3122-19).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14/</a:t>
            </a:r>
            <a:br>
              <a:rPr lang="fr-FR" sz="2800" u="sng" dirty="0" smtClean="0"/>
            </a:br>
            <a:r>
              <a:rPr lang="fr-FR" sz="2800" dirty="0" smtClean="0"/>
              <a:t>travail nocturne</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Modification du délai </a:t>
            </a:r>
            <a:r>
              <a:rPr lang="fr-FR" dirty="0"/>
              <a:t>de </a:t>
            </a:r>
            <a:r>
              <a:rPr lang="fr-FR" dirty="0" smtClean="0"/>
              <a:t>prévenance </a:t>
            </a:r>
            <a:r>
              <a:rPr lang="fr-FR" dirty="0"/>
              <a:t>pour la </a:t>
            </a:r>
            <a:r>
              <a:rPr lang="fr-FR" dirty="0" smtClean="0"/>
              <a:t>modification </a:t>
            </a:r>
            <a:r>
              <a:rPr lang="fr-FR" dirty="0"/>
              <a:t>de la </a:t>
            </a:r>
            <a:r>
              <a:rPr lang="fr-FR" dirty="0" smtClean="0"/>
              <a:t>répartition </a:t>
            </a:r>
            <a:r>
              <a:rPr lang="fr-FR" dirty="0"/>
              <a:t>de la </a:t>
            </a:r>
            <a:r>
              <a:rPr lang="fr-FR" dirty="0" smtClean="0"/>
              <a:t>durée </a:t>
            </a:r>
            <a:r>
              <a:rPr lang="fr-FR" dirty="0"/>
              <a:t>du travail </a:t>
            </a:r>
            <a:r>
              <a:rPr lang="fr-FR" dirty="0" smtClean="0"/>
              <a:t>: le délai </a:t>
            </a:r>
            <a:r>
              <a:rPr lang="fr-FR" dirty="0"/>
              <a:t>de sept jours est </a:t>
            </a:r>
            <a:r>
              <a:rPr lang="fr-FR" dirty="0" smtClean="0"/>
              <a:t>renvoyé </a:t>
            </a:r>
            <a:r>
              <a:rPr lang="fr-FR" dirty="0"/>
              <a:t>au niveau des dispositions </a:t>
            </a:r>
            <a:r>
              <a:rPr lang="fr-FR" dirty="0" smtClean="0"/>
              <a:t>supplétives. </a:t>
            </a:r>
            <a:endParaRPr lang="fr-FR" dirty="0"/>
          </a:p>
          <a:p>
            <a:pPr lvl="1"/>
            <a:r>
              <a:rPr lang="fr-FR" dirty="0"/>
              <a:t>Si plusieurs dispositions sont </a:t>
            </a:r>
            <a:r>
              <a:rPr lang="fr-FR" dirty="0" smtClean="0"/>
              <a:t>aménageables </a:t>
            </a:r>
            <a:r>
              <a:rPr lang="fr-FR" dirty="0"/>
              <a:t>par accord </a:t>
            </a:r>
            <a:r>
              <a:rPr lang="fr-FR" dirty="0" smtClean="0"/>
              <a:t>d’</a:t>
            </a:r>
            <a:r>
              <a:rPr lang="fr-FR" dirty="0"/>
              <a:t>é</a:t>
            </a:r>
            <a:r>
              <a:rPr lang="fr-FR" dirty="0" smtClean="0"/>
              <a:t>tablissement </a:t>
            </a:r>
            <a:r>
              <a:rPr lang="fr-FR" dirty="0"/>
              <a:t>ou d’entreprise, le texte maintient le « monopole » de l’accord de branche sur d’autres : </a:t>
            </a:r>
            <a:r>
              <a:rPr lang="fr-FR" dirty="0" smtClean="0"/>
              <a:t>fixation </a:t>
            </a:r>
            <a:r>
              <a:rPr lang="fr-FR" dirty="0"/>
              <a:t>du taux de majoration des heures </a:t>
            </a:r>
            <a:r>
              <a:rPr lang="fr-FR" dirty="0" smtClean="0"/>
              <a:t>complémentaires, compléments </a:t>
            </a:r>
            <a:r>
              <a:rPr lang="fr-FR" dirty="0"/>
              <a:t>d’heures. </a:t>
            </a:r>
          </a:p>
          <a:p>
            <a:pPr lvl="1"/>
            <a:r>
              <a:rPr lang="fr-FR" dirty="0"/>
              <a:t>Les conditions de </a:t>
            </a:r>
            <a:r>
              <a:rPr lang="fr-FR" dirty="0" smtClean="0"/>
              <a:t>répartition </a:t>
            </a:r>
            <a:r>
              <a:rPr lang="fr-FR" dirty="0"/>
              <a:t>de la </a:t>
            </a:r>
            <a:r>
              <a:rPr lang="fr-FR" dirty="0" smtClean="0"/>
              <a:t>durée </a:t>
            </a:r>
            <a:r>
              <a:rPr lang="fr-FR" dirty="0"/>
              <a:t>du travail (ou leur </a:t>
            </a:r>
            <a:r>
              <a:rPr lang="fr-FR" dirty="0" smtClean="0"/>
              <a:t>modification </a:t>
            </a:r>
            <a:r>
              <a:rPr lang="fr-FR" dirty="0"/>
              <a:t>en respectant un </a:t>
            </a:r>
            <a:r>
              <a:rPr lang="fr-FR" dirty="0" smtClean="0"/>
              <a:t>délai </a:t>
            </a:r>
            <a:r>
              <a:rPr lang="fr-FR" dirty="0"/>
              <a:t>d’au moins 3 jours </a:t>
            </a:r>
            <a:r>
              <a:rPr lang="fr-FR" dirty="0" smtClean="0"/>
              <a:t>ouvrés) </a:t>
            </a:r>
            <a:r>
              <a:rPr lang="fr-FR" dirty="0"/>
              <a:t>sont </a:t>
            </a:r>
            <a:r>
              <a:rPr lang="fr-FR" dirty="0" smtClean="0"/>
              <a:t>modifiées </a:t>
            </a:r>
            <a:r>
              <a:rPr lang="fr-FR" dirty="0"/>
              <a:t>: alors que les dispositions actuelles renvoient à une convention ou un accord de branche </a:t>
            </a:r>
            <a:r>
              <a:rPr lang="fr-FR" dirty="0" smtClean="0"/>
              <a:t>étendu </a:t>
            </a:r>
            <a:r>
              <a:rPr lang="fr-FR" dirty="0"/>
              <a:t>ou à un accord d’entreprise ou </a:t>
            </a:r>
            <a:r>
              <a:rPr lang="fr-FR" dirty="0" smtClean="0"/>
              <a:t>d’</a:t>
            </a:r>
            <a:r>
              <a:rPr lang="fr-FR" dirty="0"/>
              <a:t>é</a:t>
            </a:r>
            <a:r>
              <a:rPr lang="fr-FR" dirty="0" smtClean="0"/>
              <a:t>tablissement </a:t>
            </a:r>
            <a:r>
              <a:rPr lang="fr-FR" dirty="0"/>
              <a:t>le soin d’organiser la </a:t>
            </a:r>
            <a:r>
              <a:rPr lang="fr-FR" dirty="0" smtClean="0"/>
              <a:t>répartition </a:t>
            </a:r>
            <a:r>
              <a:rPr lang="fr-FR" dirty="0"/>
              <a:t>des horaires de travail des </a:t>
            </a:r>
            <a:r>
              <a:rPr lang="fr-FR" dirty="0" smtClean="0"/>
              <a:t>salariés </a:t>
            </a:r>
            <a:r>
              <a:rPr lang="fr-FR" dirty="0"/>
              <a:t>à temps partiel dans la </a:t>
            </a:r>
            <a:r>
              <a:rPr lang="fr-FR" dirty="0" smtClean="0"/>
              <a:t>journée </a:t>
            </a:r>
            <a:r>
              <a:rPr lang="fr-FR" dirty="0"/>
              <a:t>de travail, la </a:t>
            </a:r>
            <a:r>
              <a:rPr lang="fr-FR" dirty="0" smtClean="0"/>
              <a:t>primauté </a:t>
            </a:r>
            <a:r>
              <a:rPr lang="fr-FR" dirty="0"/>
              <a:t>sera </a:t>
            </a:r>
            <a:r>
              <a:rPr lang="fr-FR" dirty="0" smtClean="0"/>
              <a:t>désormais accordée </a:t>
            </a:r>
            <a:r>
              <a:rPr lang="fr-FR" dirty="0"/>
              <a:t>à l’accord d’entreprise ou </a:t>
            </a:r>
            <a:r>
              <a:rPr lang="fr-FR" dirty="0" smtClean="0"/>
              <a:t>d’</a:t>
            </a:r>
            <a:r>
              <a:rPr lang="fr-FR" dirty="0"/>
              <a:t>é</a:t>
            </a:r>
            <a:r>
              <a:rPr lang="fr-FR" dirty="0" smtClean="0"/>
              <a:t>tablissement</a:t>
            </a:r>
            <a:r>
              <a:rPr lang="fr-FR" dirty="0"/>
              <a:t>, </a:t>
            </a:r>
            <a:r>
              <a:rPr lang="fr-FR" b="1" u="sng" dirty="0" smtClean="0"/>
              <a:t>même </a:t>
            </a:r>
            <a:r>
              <a:rPr lang="fr-FR" b="1" u="sng" dirty="0"/>
              <a:t>en cas de conditions moins favorables aux </a:t>
            </a:r>
            <a:r>
              <a:rPr lang="fr-FR" b="1" u="sng" dirty="0" smtClean="0"/>
              <a:t>salariés</a:t>
            </a:r>
            <a:r>
              <a:rPr lang="fr-FR" dirty="0" smtClean="0"/>
              <a:t>. </a:t>
            </a:r>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15/</a:t>
            </a:r>
            <a:br>
              <a:rPr lang="fr-FR" sz="2800" u="sng" dirty="0" smtClean="0"/>
            </a:br>
            <a:r>
              <a:rPr lang="fr-FR" sz="2800" dirty="0" smtClean="0"/>
              <a:t>Temps partiel</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Modification de </a:t>
            </a:r>
            <a:r>
              <a:rPr lang="fr-FR" dirty="0"/>
              <a:t>l’ordre de </a:t>
            </a:r>
            <a:r>
              <a:rPr lang="fr-FR" dirty="0" smtClean="0"/>
              <a:t>priorité </a:t>
            </a:r>
            <a:r>
              <a:rPr lang="fr-FR" dirty="0"/>
              <a:t>donné aux accords collectifs, en </a:t>
            </a:r>
            <a:r>
              <a:rPr lang="fr-FR" dirty="0" smtClean="0"/>
              <a:t>privilégiant </a:t>
            </a:r>
            <a:r>
              <a:rPr lang="fr-FR" dirty="0"/>
              <a:t>l’accord d’entreprise ou </a:t>
            </a:r>
            <a:r>
              <a:rPr lang="fr-FR" dirty="0" smtClean="0"/>
              <a:t>d’</a:t>
            </a:r>
            <a:r>
              <a:rPr lang="fr-FR" dirty="0"/>
              <a:t>é</a:t>
            </a:r>
            <a:r>
              <a:rPr lang="fr-FR" dirty="0" smtClean="0"/>
              <a:t>tablissement </a:t>
            </a:r>
            <a:r>
              <a:rPr lang="fr-FR" dirty="0"/>
              <a:t>par rapport à l’accord de branche é</a:t>
            </a:r>
            <a:r>
              <a:rPr lang="fr-FR" dirty="0" smtClean="0"/>
              <a:t>tendu</a:t>
            </a:r>
            <a:r>
              <a:rPr lang="fr-FR" dirty="0"/>
              <a:t>. </a:t>
            </a:r>
            <a:endParaRPr lang="fr-FR" dirty="0" smtClean="0"/>
          </a:p>
          <a:p>
            <a:pPr lvl="1"/>
            <a:r>
              <a:rPr lang="fr-FR" dirty="0" smtClean="0">
                <a:sym typeface="Wingdings"/>
              </a:rPr>
              <a:t> </a:t>
            </a:r>
            <a:r>
              <a:rPr lang="fr-FR" dirty="0" smtClean="0"/>
              <a:t>Les </a:t>
            </a:r>
            <a:r>
              <a:rPr lang="fr-FR" dirty="0"/>
              <a:t>dispositions </a:t>
            </a:r>
            <a:r>
              <a:rPr lang="fr-FR" dirty="0" smtClean="0"/>
              <a:t>prévues </a:t>
            </a:r>
            <a:r>
              <a:rPr lang="fr-FR" dirty="0"/>
              <a:t>par accord d’entreprise auront donc </a:t>
            </a:r>
            <a:r>
              <a:rPr lang="fr-FR" dirty="0" smtClean="0"/>
              <a:t>désormais </a:t>
            </a:r>
            <a:r>
              <a:rPr lang="fr-FR" dirty="0"/>
              <a:t>vocation à primer sur les conditions </a:t>
            </a:r>
            <a:r>
              <a:rPr lang="fr-FR" dirty="0" smtClean="0"/>
              <a:t>prévues </a:t>
            </a:r>
            <a:r>
              <a:rPr lang="fr-FR" dirty="0"/>
              <a:t>dans un accord de branche, </a:t>
            </a:r>
            <a:r>
              <a:rPr lang="fr-FR" dirty="0" smtClean="0"/>
              <a:t>même </a:t>
            </a:r>
            <a:r>
              <a:rPr lang="fr-FR" dirty="0"/>
              <a:t>si ces </a:t>
            </a:r>
            <a:r>
              <a:rPr lang="fr-FR" dirty="0" smtClean="0"/>
              <a:t>dernières </a:t>
            </a:r>
            <a:r>
              <a:rPr lang="fr-FR" dirty="0"/>
              <a:t>sont plus favorables. </a:t>
            </a:r>
          </a:p>
          <a:p>
            <a:r>
              <a:rPr lang="fr-FR" dirty="0" smtClean="0"/>
              <a:t>Désormais, </a:t>
            </a:r>
            <a:r>
              <a:rPr lang="fr-FR" dirty="0"/>
              <a:t>l’accord doit, le cas </a:t>
            </a:r>
            <a:r>
              <a:rPr lang="fr-FR" dirty="0" smtClean="0"/>
              <a:t>échéant, déterminer </a:t>
            </a:r>
            <a:r>
              <a:rPr lang="fr-FR" dirty="0"/>
              <a:t>les droits conventionnels </a:t>
            </a:r>
            <a:r>
              <a:rPr lang="fr-FR" dirty="0" smtClean="0"/>
              <a:t>spécifiques </a:t>
            </a:r>
            <a:r>
              <a:rPr lang="fr-FR" dirty="0"/>
              <a:t>aux </a:t>
            </a:r>
            <a:r>
              <a:rPr lang="fr-FR" dirty="0" smtClean="0"/>
              <a:t>salariés </a:t>
            </a:r>
            <a:r>
              <a:rPr lang="fr-FR" dirty="0"/>
              <a:t>titulaires d’un contrat de travail intermittent. </a:t>
            </a:r>
          </a:p>
          <a:p>
            <a:pPr marL="45720" indent="0">
              <a:buNone/>
            </a:pPr>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16/</a:t>
            </a:r>
            <a:br>
              <a:rPr lang="fr-FR" sz="2800" u="sng" dirty="0" smtClean="0"/>
            </a:br>
            <a:r>
              <a:rPr lang="fr-FR" sz="2800" dirty="0" smtClean="0"/>
              <a:t>travail intermittent</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a:t>La liste des dimanches du maire est </a:t>
            </a:r>
            <a:r>
              <a:rPr lang="fr-FR" dirty="0" smtClean="0"/>
              <a:t>arrêtée </a:t>
            </a:r>
            <a:r>
              <a:rPr lang="fr-FR" dirty="0"/>
              <a:t>avant le 31 </a:t>
            </a:r>
            <a:r>
              <a:rPr lang="fr-FR" dirty="0" smtClean="0"/>
              <a:t>décembre, </a:t>
            </a:r>
            <a:r>
              <a:rPr lang="fr-FR" dirty="0"/>
              <a:t>pour </a:t>
            </a:r>
            <a:r>
              <a:rPr lang="fr-FR" dirty="0" smtClean="0"/>
              <a:t>l’année </a:t>
            </a:r>
            <a:r>
              <a:rPr lang="fr-FR" dirty="0"/>
              <a:t>suivante </a:t>
            </a:r>
          </a:p>
          <a:p>
            <a:r>
              <a:rPr lang="fr-FR" dirty="0"/>
              <a:t>Le texte ajoute qu’elle peut </a:t>
            </a:r>
            <a:r>
              <a:rPr lang="fr-FR" dirty="0" smtClean="0"/>
              <a:t>être modifiée </a:t>
            </a:r>
            <a:r>
              <a:rPr lang="fr-FR" dirty="0"/>
              <a:t>dans les </a:t>
            </a:r>
            <a:r>
              <a:rPr lang="fr-FR" dirty="0" smtClean="0"/>
              <a:t>mêmes </a:t>
            </a:r>
            <a:r>
              <a:rPr lang="fr-FR" dirty="0"/>
              <a:t>formes en cours </a:t>
            </a:r>
            <a:r>
              <a:rPr lang="fr-FR" dirty="0" smtClean="0"/>
              <a:t>d’année</a:t>
            </a:r>
            <a:r>
              <a:rPr lang="fr-FR" dirty="0"/>
              <a:t>, au moins deux mois avant le premier dimanche concerné par cette </a:t>
            </a:r>
            <a:r>
              <a:rPr lang="fr-FR" dirty="0" smtClean="0"/>
              <a:t>modification</a:t>
            </a:r>
            <a:r>
              <a:rPr lang="fr-FR" dirty="0"/>
              <a:t>.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17/</a:t>
            </a:r>
            <a:br>
              <a:rPr lang="fr-FR" sz="2800" u="sng" dirty="0" smtClean="0"/>
            </a:br>
            <a:r>
              <a:rPr lang="fr-FR" sz="2800" dirty="0" smtClean="0"/>
              <a:t>dimanche du maire</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a:t>Un accord d’entreprise ou </a:t>
            </a:r>
            <a:r>
              <a:rPr lang="fr-FR" dirty="0" smtClean="0"/>
              <a:t>d’établissement </a:t>
            </a:r>
            <a:r>
              <a:rPr lang="fr-FR" dirty="0"/>
              <a:t>pourra </a:t>
            </a:r>
            <a:r>
              <a:rPr lang="fr-FR" dirty="0" smtClean="0"/>
              <a:t>primer </a:t>
            </a:r>
            <a:r>
              <a:rPr lang="fr-FR" dirty="0"/>
              <a:t>sur les </a:t>
            </a:r>
            <a:r>
              <a:rPr lang="fr-FR" dirty="0" smtClean="0"/>
              <a:t>règles prévues </a:t>
            </a:r>
            <a:r>
              <a:rPr lang="fr-FR" dirty="0"/>
              <a:t>par convention collective, </a:t>
            </a:r>
            <a:endParaRPr lang="fr-FR" dirty="0" smtClean="0"/>
          </a:p>
          <a:p>
            <a:pPr lvl="1"/>
            <a:r>
              <a:rPr lang="fr-FR" dirty="0" smtClean="0"/>
              <a:t>soit </a:t>
            </a:r>
            <a:r>
              <a:rPr lang="fr-FR" dirty="0"/>
              <a:t>en </a:t>
            </a:r>
            <a:r>
              <a:rPr lang="fr-FR" dirty="0" smtClean="0"/>
              <a:t>prévoyant </a:t>
            </a:r>
            <a:r>
              <a:rPr lang="fr-FR" dirty="0"/>
              <a:t>d’autres jours </a:t>
            </a:r>
            <a:r>
              <a:rPr lang="fr-FR" dirty="0" smtClean="0"/>
              <a:t>féries chômés, </a:t>
            </a:r>
          </a:p>
          <a:p>
            <a:pPr lvl="1"/>
            <a:r>
              <a:rPr lang="fr-FR" dirty="0" smtClean="0"/>
              <a:t>soit </a:t>
            </a:r>
            <a:r>
              <a:rPr lang="fr-FR" dirty="0"/>
              <a:t>en en </a:t>
            </a:r>
            <a:r>
              <a:rPr lang="fr-FR" dirty="0" smtClean="0"/>
              <a:t>prévoyant </a:t>
            </a:r>
            <a:r>
              <a:rPr lang="fr-FR" dirty="0"/>
              <a:t>moins. </a:t>
            </a:r>
            <a:endParaRPr lang="fr-FR" dirty="0" smtClean="0"/>
          </a:p>
          <a:p>
            <a:pPr lvl="1"/>
            <a:r>
              <a:rPr lang="fr-FR" dirty="0" smtClean="0"/>
              <a:t>La </a:t>
            </a:r>
            <a:r>
              <a:rPr lang="fr-FR" dirty="0"/>
              <a:t>convention collective n’aura plus alors vocation qu’à s’appliquer dans les entreprises où il n’y a pas d’accord conclu à ce </a:t>
            </a:r>
            <a:r>
              <a:rPr lang="fr-FR" dirty="0" smtClean="0"/>
              <a:t>niveau.</a:t>
            </a:r>
          </a:p>
          <a:p>
            <a:pPr lvl="1"/>
            <a:r>
              <a:rPr lang="fr-FR" dirty="0" smtClean="0"/>
              <a:t>À défaut </a:t>
            </a:r>
            <a:r>
              <a:rPr lang="fr-FR" dirty="0"/>
              <a:t>d’accord, l’employeur </a:t>
            </a:r>
            <a:r>
              <a:rPr lang="fr-FR" dirty="0" smtClean="0"/>
              <a:t>fixe </a:t>
            </a:r>
            <a:r>
              <a:rPr lang="fr-FR" dirty="0"/>
              <a:t>les jours </a:t>
            </a:r>
            <a:r>
              <a:rPr lang="fr-FR" dirty="0" smtClean="0"/>
              <a:t>fériés chômés </a:t>
            </a:r>
          </a:p>
          <a:p>
            <a:r>
              <a:rPr lang="fr-FR" dirty="0" smtClean="0"/>
              <a:t>Par </a:t>
            </a:r>
            <a:r>
              <a:rPr lang="fr-FR" dirty="0"/>
              <a:t>ailleurs, le </a:t>
            </a:r>
            <a:r>
              <a:rPr lang="fr-FR" dirty="0" smtClean="0"/>
              <a:t>chômage </a:t>
            </a:r>
            <a:r>
              <a:rPr lang="fr-FR" dirty="0"/>
              <a:t>des jours </a:t>
            </a:r>
            <a:r>
              <a:rPr lang="fr-FR" dirty="0" smtClean="0"/>
              <a:t>fériés </a:t>
            </a:r>
            <a:r>
              <a:rPr lang="fr-FR" dirty="0"/>
              <a:t>ne peut </a:t>
            </a:r>
            <a:r>
              <a:rPr lang="fr-FR" dirty="0" smtClean="0"/>
              <a:t>entraîner </a:t>
            </a:r>
            <a:r>
              <a:rPr lang="fr-FR" dirty="0"/>
              <a:t>aucune perte de salaire pour les </a:t>
            </a:r>
            <a:r>
              <a:rPr lang="fr-FR" dirty="0" smtClean="0"/>
              <a:t>salariés </a:t>
            </a:r>
            <a:r>
              <a:rPr lang="fr-FR" dirty="0"/>
              <a:t>totalisant au moins trois mois </a:t>
            </a:r>
            <a:r>
              <a:rPr lang="fr-FR" dirty="0" smtClean="0"/>
              <a:t>d’ancienneté </a:t>
            </a:r>
            <a:r>
              <a:rPr lang="fr-FR" dirty="0"/>
              <a:t>dans l’entreprise ou </a:t>
            </a:r>
            <a:r>
              <a:rPr lang="fr-FR" dirty="0" smtClean="0"/>
              <a:t>l’</a:t>
            </a:r>
            <a:r>
              <a:rPr lang="fr-FR" dirty="0"/>
              <a:t>é</a:t>
            </a:r>
            <a:r>
              <a:rPr lang="fr-FR" dirty="0" smtClean="0"/>
              <a:t>tablissement</a:t>
            </a:r>
            <a:r>
              <a:rPr lang="fr-FR" dirty="0"/>
              <a:t>. </a:t>
            </a:r>
            <a:endParaRPr lang="fr-FR" dirty="0" smtClean="0"/>
          </a:p>
          <a:p>
            <a:pPr lvl="2"/>
            <a:r>
              <a:rPr lang="fr-FR" dirty="0" smtClean="0"/>
              <a:t>Le </a:t>
            </a:r>
            <a:r>
              <a:rPr lang="fr-FR" dirty="0"/>
              <a:t>nouveau texte </a:t>
            </a:r>
            <a:r>
              <a:rPr lang="fr-FR" dirty="0" smtClean="0"/>
              <a:t>précise </a:t>
            </a:r>
            <a:r>
              <a:rPr lang="fr-FR" dirty="0"/>
              <a:t>que ces dispositions s’appliquent aux </a:t>
            </a:r>
            <a:r>
              <a:rPr lang="fr-FR" dirty="0" smtClean="0"/>
              <a:t>salariés </a:t>
            </a:r>
            <a:r>
              <a:rPr lang="fr-FR" dirty="0"/>
              <a:t>saisonniers si, du fait de divers contrats successifs ou non, ils cumulent une </a:t>
            </a:r>
            <a:r>
              <a:rPr lang="fr-FR" dirty="0" smtClean="0"/>
              <a:t>ancienneté </a:t>
            </a:r>
            <a:r>
              <a:rPr lang="fr-FR" dirty="0"/>
              <a:t>totale d’au moins trois mois dans l’entreprise.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18/</a:t>
            </a:r>
            <a:br>
              <a:rPr lang="fr-FR" sz="2800" u="sng" dirty="0" smtClean="0"/>
            </a:br>
            <a:r>
              <a:rPr lang="fr-FR" sz="2800" dirty="0" smtClean="0"/>
              <a:t>jours fériés</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92500" lnSpcReduction="20000"/>
          </a:bodyPr>
          <a:lstStyle/>
          <a:p>
            <a:r>
              <a:rPr lang="fr-FR" b="1" u="sng" dirty="0" smtClean="0">
                <a:solidFill>
                  <a:schemeClr val="accent1"/>
                </a:solidFill>
              </a:rPr>
              <a:t>AQUISITION ET PRISE DE CONGES</a:t>
            </a:r>
          </a:p>
          <a:p>
            <a:pPr lvl="1"/>
            <a:r>
              <a:rPr lang="fr-FR" dirty="0" smtClean="0"/>
              <a:t>Un </a:t>
            </a:r>
            <a:r>
              <a:rPr lang="fr-FR" dirty="0"/>
              <a:t>accord d’entreprise ou </a:t>
            </a:r>
            <a:r>
              <a:rPr lang="fr-FR" dirty="0" smtClean="0"/>
              <a:t>d’établissement </a:t>
            </a:r>
            <a:r>
              <a:rPr lang="fr-FR" dirty="0"/>
              <a:t>ou, à </a:t>
            </a:r>
            <a:r>
              <a:rPr lang="fr-FR" dirty="0" smtClean="0"/>
              <a:t>défaut, </a:t>
            </a:r>
            <a:r>
              <a:rPr lang="fr-FR" dirty="0"/>
              <a:t>un accord de branche pourra </a:t>
            </a:r>
            <a:r>
              <a:rPr lang="fr-FR" dirty="0" smtClean="0"/>
              <a:t>fixer </a:t>
            </a:r>
            <a:r>
              <a:rPr lang="fr-FR" dirty="0"/>
              <a:t>le </a:t>
            </a:r>
            <a:r>
              <a:rPr lang="fr-FR" dirty="0" smtClean="0"/>
              <a:t>début </a:t>
            </a:r>
            <a:r>
              <a:rPr lang="fr-FR" dirty="0"/>
              <a:t>de la </a:t>
            </a:r>
            <a:r>
              <a:rPr lang="fr-FR" dirty="0" smtClean="0"/>
              <a:t>période </a:t>
            </a:r>
            <a:r>
              <a:rPr lang="fr-FR" dirty="0"/>
              <a:t>de </a:t>
            </a:r>
            <a:r>
              <a:rPr lang="fr-FR" dirty="0" smtClean="0"/>
              <a:t>référence </a:t>
            </a:r>
            <a:r>
              <a:rPr lang="fr-FR" dirty="0"/>
              <a:t>pour l’acquisition des </a:t>
            </a:r>
            <a:r>
              <a:rPr lang="fr-FR" dirty="0" smtClean="0"/>
              <a:t>congés </a:t>
            </a:r>
            <a:r>
              <a:rPr lang="fr-FR" dirty="0"/>
              <a:t>(</a:t>
            </a:r>
            <a:r>
              <a:rPr lang="fr-FR" dirty="0" smtClean="0"/>
              <a:t>possibilité </a:t>
            </a:r>
            <a:r>
              <a:rPr lang="fr-FR" dirty="0"/>
              <a:t>actuellement </a:t>
            </a:r>
            <a:r>
              <a:rPr lang="fr-FR" dirty="0" smtClean="0"/>
              <a:t>réservée </a:t>
            </a:r>
            <a:r>
              <a:rPr lang="fr-FR" dirty="0"/>
              <a:t>à l’accord </a:t>
            </a:r>
            <a:r>
              <a:rPr lang="fr-FR" dirty="0" smtClean="0"/>
              <a:t>d’aménagement </a:t>
            </a:r>
            <a:r>
              <a:rPr lang="fr-FR" dirty="0"/>
              <a:t>du temps de travail). </a:t>
            </a:r>
          </a:p>
          <a:p>
            <a:pPr lvl="1"/>
            <a:r>
              <a:rPr lang="fr-FR" dirty="0"/>
              <a:t>Les </a:t>
            </a:r>
            <a:r>
              <a:rPr lang="fr-FR" dirty="0" smtClean="0"/>
              <a:t>règles </a:t>
            </a:r>
            <a:r>
              <a:rPr lang="fr-FR" dirty="0"/>
              <a:t>de prise de </a:t>
            </a:r>
            <a:r>
              <a:rPr lang="fr-FR" dirty="0" smtClean="0"/>
              <a:t>congés payés fixées </a:t>
            </a:r>
            <a:r>
              <a:rPr lang="fr-FR" dirty="0"/>
              <a:t>par l’accord de branche seront </a:t>
            </a:r>
            <a:r>
              <a:rPr lang="fr-FR" dirty="0" smtClean="0"/>
              <a:t>supplétives </a:t>
            </a:r>
            <a:r>
              <a:rPr lang="fr-FR" dirty="0"/>
              <a:t>de celles </a:t>
            </a:r>
            <a:r>
              <a:rPr lang="fr-FR" dirty="0" smtClean="0"/>
              <a:t>fixées </a:t>
            </a:r>
            <a:r>
              <a:rPr lang="fr-FR" dirty="0"/>
              <a:t>par accord d’entreprise ou </a:t>
            </a:r>
            <a:r>
              <a:rPr lang="fr-FR" dirty="0" smtClean="0"/>
              <a:t>d’</a:t>
            </a:r>
            <a:r>
              <a:rPr lang="fr-FR" dirty="0"/>
              <a:t>é</a:t>
            </a:r>
            <a:r>
              <a:rPr lang="fr-FR" dirty="0" smtClean="0"/>
              <a:t>tablissement</a:t>
            </a:r>
            <a:r>
              <a:rPr lang="fr-FR" dirty="0"/>
              <a:t>. </a:t>
            </a:r>
          </a:p>
          <a:p>
            <a:pPr lvl="1"/>
            <a:r>
              <a:rPr lang="fr-FR" dirty="0" smtClean="0"/>
              <a:t>Enfin</a:t>
            </a:r>
            <a:r>
              <a:rPr lang="fr-FR" dirty="0"/>
              <a:t>, est </a:t>
            </a:r>
            <a:r>
              <a:rPr lang="fr-FR" dirty="0" smtClean="0"/>
              <a:t>prévu </a:t>
            </a:r>
            <a:r>
              <a:rPr lang="fr-FR" dirty="0"/>
              <a:t>le </a:t>
            </a:r>
            <a:r>
              <a:rPr lang="fr-FR" dirty="0" smtClean="0"/>
              <a:t>bénéfice </a:t>
            </a:r>
            <a:r>
              <a:rPr lang="fr-FR" dirty="0"/>
              <a:t>de </a:t>
            </a:r>
            <a:r>
              <a:rPr lang="fr-FR" dirty="0" smtClean="0"/>
              <a:t>l’indemnité compensatrice </a:t>
            </a:r>
            <a:r>
              <a:rPr lang="fr-FR" dirty="0"/>
              <a:t>de </a:t>
            </a:r>
            <a:r>
              <a:rPr lang="fr-FR" dirty="0" smtClean="0"/>
              <a:t>congés payés </a:t>
            </a:r>
            <a:r>
              <a:rPr lang="fr-FR" dirty="0"/>
              <a:t>pour les </a:t>
            </a:r>
            <a:r>
              <a:rPr lang="fr-FR" dirty="0" smtClean="0"/>
              <a:t>salariés licenciés </a:t>
            </a:r>
            <a:r>
              <a:rPr lang="fr-FR" dirty="0"/>
              <a:t>pour faute lourde. </a:t>
            </a:r>
          </a:p>
          <a:p>
            <a:pPr lvl="1"/>
            <a:endParaRPr lang="fr-FR" dirty="0" smtClean="0"/>
          </a:p>
          <a:p>
            <a:r>
              <a:rPr lang="fr-FR" b="1" u="sng" dirty="0" smtClean="0">
                <a:solidFill>
                  <a:schemeClr val="accent1"/>
                </a:solidFill>
              </a:rPr>
              <a:t>FRACTIONNEMENT DES CP</a:t>
            </a:r>
            <a:endParaRPr lang="fr-FR" b="1" u="sng" dirty="0">
              <a:solidFill>
                <a:schemeClr val="accent1"/>
              </a:solidFill>
            </a:endParaRPr>
          </a:p>
          <a:p>
            <a:pPr lvl="1"/>
            <a:r>
              <a:rPr lang="fr-FR" dirty="0" smtClean="0"/>
              <a:t>La durée </a:t>
            </a:r>
            <a:r>
              <a:rPr lang="fr-FR" dirty="0"/>
              <a:t>des </a:t>
            </a:r>
            <a:r>
              <a:rPr lang="fr-FR" dirty="0" smtClean="0"/>
              <a:t>congés </a:t>
            </a:r>
            <a:r>
              <a:rPr lang="fr-FR" dirty="0"/>
              <a:t>pouvant </a:t>
            </a:r>
            <a:r>
              <a:rPr lang="fr-FR" dirty="0" smtClean="0"/>
              <a:t>être </a:t>
            </a:r>
            <a:r>
              <a:rPr lang="fr-FR" dirty="0"/>
              <a:t>pris en une seule fois ne peut </a:t>
            </a:r>
            <a:r>
              <a:rPr lang="fr-FR" dirty="0" smtClean="0"/>
              <a:t>excéder </a:t>
            </a:r>
            <a:r>
              <a:rPr lang="fr-FR" dirty="0"/>
              <a:t>vingt-quatre jours ouvrables. </a:t>
            </a:r>
            <a:endParaRPr lang="fr-FR" dirty="0" smtClean="0"/>
          </a:p>
          <a:p>
            <a:pPr lvl="2"/>
            <a:r>
              <a:rPr lang="fr-FR" dirty="0" smtClean="0"/>
              <a:t>Il </a:t>
            </a:r>
            <a:r>
              <a:rPr lang="fr-FR" dirty="0"/>
              <a:t>peut </a:t>
            </a:r>
            <a:r>
              <a:rPr lang="fr-FR" dirty="0" smtClean="0"/>
              <a:t>être dérogé </a:t>
            </a:r>
            <a:r>
              <a:rPr lang="fr-FR" dirty="0"/>
              <a:t>individuellement à cette disposition pour les </a:t>
            </a:r>
            <a:r>
              <a:rPr lang="fr-FR" dirty="0" smtClean="0"/>
              <a:t>salariés </a:t>
            </a:r>
            <a:r>
              <a:rPr lang="fr-FR" dirty="0"/>
              <a:t>qui </a:t>
            </a:r>
            <a:r>
              <a:rPr lang="fr-FR" dirty="0" smtClean="0"/>
              <a:t>justifient </a:t>
            </a:r>
            <a:r>
              <a:rPr lang="fr-FR" dirty="0"/>
              <a:t>de contraintes </a:t>
            </a:r>
            <a:r>
              <a:rPr lang="fr-FR" dirty="0" smtClean="0"/>
              <a:t>géographiques particulières </a:t>
            </a:r>
            <a:r>
              <a:rPr lang="fr-FR" dirty="0"/>
              <a:t>ou, </a:t>
            </a:r>
            <a:r>
              <a:rPr lang="fr-FR" dirty="0" smtClean="0"/>
              <a:t>désormais, </a:t>
            </a:r>
            <a:r>
              <a:rPr lang="fr-FR" dirty="0"/>
              <a:t>de la </a:t>
            </a:r>
            <a:r>
              <a:rPr lang="fr-FR" dirty="0" smtClean="0"/>
              <a:t>présence </a:t>
            </a:r>
            <a:r>
              <a:rPr lang="fr-FR" dirty="0"/>
              <a:t>au foyer d’un enfant ou d’un adulte handicapé ou d’une personne </a:t>
            </a:r>
            <a:r>
              <a:rPr lang="fr-FR" dirty="0" smtClean="0"/>
              <a:t>âgée </a:t>
            </a:r>
            <a:r>
              <a:rPr lang="fr-FR" dirty="0"/>
              <a:t>en perte d’autonomie. </a:t>
            </a:r>
          </a:p>
          <a:p>
            <a:pPr lvl="1"/>
            <a:r>
              <a:rPr lang="fr-FR" dirty="0"/>
              <a:t>Par ailleurs, un accord d’entreprise ou </a:t>
            </a:r>
            <a:r>
              <a:rPr lang="fr-FR" dirty="0" smtClean="0"/>
              <a:t>d’établissement </a:t>
            </a:r>
            <a:r>
              <a:rPr lang="fr-FR" dirty="0"/>
              <a:t>ou, à </a:t>
            </a:r>
            <a:r>
              <a:rPr lang="fr-FR" dirty="0" smtClean="0"/>
              <a:t>défaut, </a:t>
            </a:r>
            <a:r>
              <a:rPr lang="fr-FR" dirty="0"/>
              <a:t>un accord de branche </a:t>
            </a:r>
            <a:r>
              <a:rPr lang="fr-FR" dirty="0" smtClean="0"/>
              <a:t>fixe </a:t>
            </a:r>
            <a:r>
              <a:rPr lang="fr-FR" dirty="0"/>
              <a:t>la </a:t>
            </a:r>
            <a:r>
              <a:rPr lang="fr-FR" dirty="0" smtClean="0"/>
              <a:t>période </a:t>
            </a:r>
            <a:r>
              <a:rPr lang="fr-FR" dirty="0"/>
              <a:t>pendant laquelle la fraction d’au moins douze jours ouvrables continue est </a:t>
            </a:r>
            <a:r>
              <a:rPr lang="fr-FR" dirty="0" smtClean="0"/>
              <a:t>attribuée </a:t>
            </a:r>
            <a:r>
              <a:rPr lang="fr-FR" dirty="0"/>
              <a:t>ainsi que les </a:t>
            </a:r>
            <a:r>
              <a:rPr lang="fr-FR" dirty="0" smtClean="0"/>
              <a:t>règles </a:t>
            </a:r>
            <a:r>
              <a:rPr lang="fr-FR" dirty="0"/>
              <a:t>de fractionnement du congé </a:t>
            </a:r>
            <a:r>
              <a:rPr lang="fr-FR" dirty="0" smtClean="0"/>
              <a:t>au-delà </a:t>
            </a:r>
            <a:r>
              <a:rPr lang="fr-FR" dirty="0"/>
              <a:t>du </a:t>
            </a:r>
            <a:r>
              <a:rPr lang="fr-FR" dirty="0" smtClean="0"/>
              <a:t>12</a:t>
            </a:r>
            <a:r>
              <a:rPr lang="fr-FR" baseline="30000" dirty="0" smtClean="0"/>
              <a:t>ème</a:t>
            </a:r>
            <a:r>
              <a:rPr lang="fr-FR" dirty="0" smtClean="0"/>
              <a:t> jour</a:t>
            </a:r>
            <a:r>
              <a:rPr lang="fr-FR" dirty="0"/>
              <a:t>. </a:t>
            </a:r>
          </a:p>
          <a:p>
            <a:pPr lvl="1"/>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19/ congés</a:t>
            </a:r>
            <a:br>
              <a:rPr lang="fr-FR" sz="2800" u="sng" dirty="0" smtClean="0"/>
            </a:br>
            <a:r>
              <a:rPr lang="fr-FR" sz="2800" dirty="0" smtClean="0"/>
              <a:t>principes généraux </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11420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solidFill>
                  <a:schemeClr val="accent1"/>
                </a:solidFill>
              </a:rPr>
              <a:t>ORDRE DES DEPARTS EN CONGES</a:t>
            </a:r>
            <a:endParaRPr lang="fr-FR" b="1" u="sng" dirty="0">
              <a:solidFill>
                <a:schemeClr val="accent1"/>
              </a:solidFill>
            </a:endParaRPr>
          </a:p>
          <a:p>
            <a:pPr lvl="1"/>
            <a:r>
              <a:rPr lang="fr-FR" dirty="0"/>
              <a:t>A </a:t>
            </a:r>
            <a:r>
              <a:rPr lang="fr-FR" dirty="0" smtClean="0"/>
              <a:t>défaut </a:t>
            </a:r>
            <a:r>
              <a:rPr lang="fr-FR" dirty="0"/>
              <a:t>de </a:t>
            </a:r>
            <a:r>
              <a:rPr lang="fr-FR" dirty="0" smtClean="0"/>
              <a:t>fixation </a:t>
            </a:r>
            <a:r>
              <a:rPr lang="fr-FR" dirty="0"/>
              <a:t>d’une </a:t>
            </a:r>
            <a:r>
              <a:rPr lang="fr-FR" dirty="0" smtClean="0"/>
              <a:t>règle </a:t>
            </a:r>
            <a:r>
              <a:rPr lang="fr-FR" dirty="0"/>
              <a:t>conventionnelle </a:t>
            </a:r>
            <a:r>
              <a:rPr lang="fr-FR" dirty="0" smtClean="0"/>
              <a:t>celui</a:t>
            </a:r>
            <a:r>
              <a:rPr lang="fr-FR" dirty="0"/>
              <a:t>-ci tient compte, </a:t>
            </a:r>
            <a:r>
              <a:rPr lang="fr-FR" dirty="0" smtClean="0"/>
              <a:t>notamment: </a:t>
            </a:r>
          </a:p>
          <a:p>
            <a:pPr lvl="3"/>
            <a:r>
              <a:rPr lang="fr-FR" dirty="0" smtClean="0"/>
              <a:t>de </a:t>
            </a:r>
            <a:r>
              <a:rPr lang="fr-FR" dirty="0"/>
              <a:t>la situation de famille des </a:t>
            </a:r>
            <a:r>
              <a:rPr lang="fr-FR" dirty="0" smtClean="0"/>
              <a:t>bénéficiaires, </a:t>
            </a:r>
          </a:p>
          <a:p>
            <a:pPr lvl="3"/>
            <a:r>
              <a:rPr lang="fr-FR" dirty="0" smtClean="0"/>
              <a:t>notamment </a:t>
            </a:r>
            <a:r>
              <a:rPr lang="fr-FR" dirty="0"/>
              <a:t>les </a:t>
            </a:r>
            <a:r>
              <a:rPr lang="fr-FR" dirty="0" smtClean="0"/>
              <a:t>possibilités </a:t>
            </a:r>
            <a:r>
              <a:rPr lang="fr-FR" dirty="0"/>
              <a:t>de congé, dans le secteur privé ou la fonction publique, du conjoint ou du partenaire </a:t>
            </a:r>
            <a:endParaRPr lang="fr-FR" dirty="0" smtClean="0"/>
          </a:p>
          <a:p>
            <a:pPr lvl="3"/>
            <a:r>
              <a:rPr lang="fr-FR" dirty="0" smtClean="0"/>
              <a:t>Nouveauté: </a:t>
            </a:r>
            <a:r>
              <a:rPr lang="fr-FR" dirty="0"/>
              <a:t>la </a:t>
            </a:r>
            <a:r>
              <a:rPr lang="fr-FR" dirty="0" smtClean="0"/>
              <a:t>présence </a:t>
            </a:r>
            <a:r>
              <a:rPr lang="fr-FR" dirty="0"/>
              <a:t>au foyer d’un enfant ou d’un adulte handicapé ou d’une personne </a:t>
            </a:r>
            <a:r>
              <a:rPr lang="fr-FR" dirty="0" smtClean="0"/>
              <a:t>âgée </a:t>
            </a:r>
            <a:r>
              <a:rPr lang="fr-FR" dirty="0"/>
              <a:t>en perte d’autonomie. </a:t>
            </a:r>
          </a:p>
          <a:p>
            <a:r>
              <a:rPr lang="fr-FR" b="1" u="sng" dirty="0" smtClean="0">
                <a:solidFill>
                  <a:schemeClr val="accent1"/>
                </a:solidFill>
              </a:rPr>
              <a:t>CONGES SUPPLEMENTAIRES</a:t>
            </a:r>
            <a:endParaRPr lang="fr-FR" b="1" u="sng" dirty="0">
              <a:solidFill>
                <a:schemeClr val="accent1"/>
              </a:solidFill>
            </a:endParaRPr>
          </a:p>
          <a:p>
            <a:pPr lvl="1"/>
            <a:r>
              <a:rPr lang="fr-FR" dirty="0" smtClean="0"/>
              <a:t>Le </a:t>
            </a:r>
            <a:r>
              <a:rPr lang="fr-FR" dirty="0"/>
              <a:t>texte ne </a:t>
            </a:r>
            <a:r>
              <a:rPr lang="fr-FR" dirty="0" smtClean="0"/>
              <a:t>réserve </a:t>
            </a:r>
            <a:r>
              <a:rPr lang="fr-FR" dirty="0"/>
              <a:t>plus aux seules femmes le droit à </a:t>
            </a:r>
            <a:r>
              <a:rPr lang="fr-FR" dirty="0" smtClean="0"/>
              <a:t>congés supplémentaires </a:t>
            </a:r>
            <a:r>
              <a:rPr lang="fr-FR" dirty="0"/>
              <a:t>(deux jours de congé </a:t>
            </a:r>
            <a:r>
              <a:rPr lang="fr-FR" dirty="0" smtClean="0"/>
              <a:t>supplémentaires </a:t>
            </a:r>
            <a:r>
              <a:rPr lang="fr-FR" dirty="0"/>
              <a:t>par enfant à charge, selon des </a:t>
            </a:r>
            <a:r>
              <a:rPr lang="fr-FR" dirty="0" smtClean="0"/>
              <a:t>modalités </a:t>
            </a:r>
            <a:r>
              <a:rPr lang="fr-FR" dirty="0"/>
              <a:t>variant selon </a:t>
            </a:r>
            <a:r>
              <a:rPr lang="fr-FR" dirty="0" smtClean="0"/>
              <a:t>l’âge </a:t>
            </a:r>
            <a:r>
              <a:rPr lang="fr-FR" dirty="0"/>
              <a:t>du salarié) pour enfant à charge </a:t>
            </a:r>
            <a:endParaRPr lang="fr-FR" dirty="0" smtClean="0"/>
          </a:p>
          <a:p>
            <a:r>
              <a:rPr lang="fr-FR" b="1" u="sng" dirty="0">
                <a:solidFill>
                  <a:schemeClr val="accent1"/>
                </a:solidFill>
              </a:rPr>
              <a:t>CONGES </a:t>
            </a:r>
            <a:r>
              <a:rPr lang="fr-FR" b="1" u="sng" dirty="0" smtClean="0">
                <a:solidFill>
                  <a:schemeClr val="accent1"/>
                </a:solidFill>
              </a:rPr>
              <a:t>POUR EVENEMENTS FAMILIAUX</a:t>
            </a:r>
            <a:endParaRPr lang="fr-FR" b="1" u="sng" dirty="0">
              <a:solidFill>
                <a:schemeClr val="accent1"/>
              </a:solidFill>
            </a:endParaRPr>
          </a:p>
          <a:p>
            <a:pPr lvl="1"/>
            <a:r>
              <a:rPr lang="fr-FR" dirty="0" smtClean="0"/>
              <a:t>Modification de durée: </a:t>
            </a:r>
          </a:p>
          <a:p>
            <a:pPr lvl="3"/>
            <a:r>
              <a:rPr lang="fr-FR" dirty="0" smtClean="0"/>
              <a:t>en </a:t>
            </a:r>
            <a:r>
              <a:rPr lang="fr-FR" dirty="0"/>
              <a:t>cas de </a:t>
            </a:r>
            <a:r>
              <a:rPr lang="fr-FR" dirty="0" smtClean="0"/>
              <a:t>décès </a:t>
            </a:r>
            <a:r>
              <a:rPr lang="fr-FR" dirty="0"/>
              <a:t>d’un enfant :</a:t>
            </a:r>
            <a:r>
              <a:rPr lang="fr-FR" dirty="0" smtClean="0"/>
              <a:t> </a:t>
            </a:r>
            <a:r>
              <a:rPr lang="fr-FR" dirty="0"/>
              <a:t>5 jours (2 jours </a:t>
            </a:r>
            <a:r>
              <a:rPr lang="fr-FR" dirty="0" smtClean="0"/>
              <a:t>antérieurement) </a:t>
            </a:r>
            <a:endParaRPr lang="fr-FR" dirty="0"/>
          </a:p>
          <a:p>
            <a:pPr lvl="3"/>
            <a:r>
              <a:rPr lang="fr-FR" dirty="0" smtClean="0"/>
              <a:t>En cas de décès </a:t>
            </a:r>
            <a:r>
              <a:rPr lang="fr-FR" dirty="0"/>
              <a:t>du </a:t>
            </a:r>
            <a:r>
              <a:rPr lang="fr-FR" dirty="0" smtClean="0"/>
              <a:t>père, </a:t>
            </a:r>
            <a:r>
              <a:rPr lang="fr-FR" dirty="0"/>
              <a:t>de la </a:t>
            </a:r>
            <a:r>
              <a:rPr lang="fr-FR" dirty="0" smtClean="0"/>
              <a:t>mère, </a:t>
            </a:r>
            <a:r>
              <a:rPr lang="fr-FR" dirty="0"/>
              <a:t>du </a:t>
            </a:r>
            <a:r>
              <a:rPr lang="fr-FR" dirty="0" smtClean="0"/>
              <a:t>beau-père, </a:t>
            </a:r>
            <a:r>
              <a:rPr lang="fr-FR" dirty="0"/>
              <a:t>de la </a:t>
            </a:r>
            <a:r>
              <a:rPr lang="fr-FR" dirty="0" smtClean="0"/>
              <a:t>belle-mère, </a:t>
            </a:r>
            <a:r>
              <a:rPr lang="fr-FR" dirty="0"/>
              <a:t>d’un </a:t>
            </a:r>
            <a:r>
              <a:rPr lang="fr-FR" dirty="0" smtClean="0"/>
              <a:t>frère </a:t>
            </a:r>
            <a:r>
              <a:rPr lang="fr-FR" dirty="0"/>
              <a:t>ou d’une sœur </a:t>
            </a:r>
            <a:r>
              <a:rPr lang="fr-FR" dirty="0" smtClean="0"/>
              <a:t>: 3 jours</a:t>
            </a:r>
          </a:p>
          <a:p>
            <a:pPr lvl="3"/>
            <a:r>
              <a:rPr lang="fr-FR" dirty="0" smtClean="0"/>
              <a:t>Ajout d’un </a:t>
            </a:r>
            <a:r>
              <a:rPr lang="fr-FR" dirty="0"/>
              <a:t>congé de </a:t>
            </a:r>
            <a:r>
              <a:rPr lang="fr-FR" dirty="0" smtClean="0"/>
              <a:t>3 jours </a:t>
            </a:r>
            <a:r>
              <a:rPr lang="fr-FR" dirty="0"/>
              <a:t>en cas de </a:t>
            </a:r>
            <a:r>
              <a:rPr lang="fr-FR" dirty="0" smtClean="0"/>
              <a:t>décès </a:t>
            </a:r>
            <a:r>
              <a:rPr lang="fr-FR" dirty="0"/>
              <a:t>du concubin (identique au </a:t>
            </a:r>
            <a:r>
              <a:rPr lang="fr-FR" dirty="0" smtClean="0"/>
              <a:t>décès </a:t>
            </a:r>
            <a:r>
              <a:rPr lang="fr-FR" dirty="0"/>
              <a:t>du conjoint)</a:t>
            </a:r>
            <a:r>
              <a:rPr lang="fr-FR" dirty="0" smtClean="0"/>
              <a:t>,</a:t>
            </a:r>
          </a:p>
          <a:p>
            <a:pPr lvl="3"/>
            <a:r>
              <a:rPr lang="fr-FR" dirty="0"/>
              <a:t>A</a:t>
            </a:r>
            <a:r>
              <a:rPr lang="fr-FR" dirty="0" smtClean="0"/>
              <a:t>nnonce </a:t>
            </a:r>
            <a:r>
              <a:rPr lang="fr-FR" dirty="0"/>
              <a:t>de la survenue d’un handicap chez un enfant</a:t>
            </a:r>
            <a:r>
              <a:rPr lang="fr-FR" dirty="0" smtClean="0"/>
              <a:t> : 2  </a:t>
            </a:r>
            <a:r>
              <a:rPr lang="fr-FR" dirty="0"/>
              <a:t>jours </a:t>
            </a:r>
            <a:endParaRPr lang="fr-FR" dirty="0" smtClean="0"/>
          </a:p>
          <a:p>
            <a:pPr marL="914400" lvl="3" indent="0">
              <a:buNone/>
            </a:pPr>
            <a:endParaRPr lang="fr-FR" dirty="0" smtClean="0"/>
          </a:p>
          <a:p>
            <a:pPr lvl="3"/>
            <a:r>
              <a:rPr lang="fr-FR" dirty="0" smtClean="0">
                <a:sym typeface="Wingdings"/>
              </a:rPr>
              <a:t> </a:t>
            </a:r>
            <a:r>
              <a:rPr lang="fr-FR" dirty="0" smtClean="0"/>
              <a:t>En </a:t>
            </a:r>
            <a:r>
              <a:rPr lang="fr-FR" dirty="0"/>
              <a:t>cas de </a:t>
            </a:r>
            <a:r>
              <a:rPr lang="fr-FR" dirty="0" smtClean="0"/>
              <a:t>différend, </a:t>
            </a:r>
            <a:r>
              <a:rPr lang="fr-FR" dirty="0"/>
              <a:t>le refus de l’employeur peut </a:t>
            </a:r>
            <a:r>
              <a:rPr lang="fr-FR" dirty="0" smtClean="0"/>
              <a:t>être </a:t>
            </a:r>
            <a:r>
              <a:rPr lang="fr-FR" dirty="0"/>
              <a:t>directement contesté par le salarié, </a:t>
            </a:r>
            <a:r>
              <a:rPr lang="fr-FR" dirty="0" smtClean="0"/>
              <a:t>désormais </a:t>
            </a:r>
            <a:r>
              <a:rPr lang="fr-FR" dirty="0"/>
              <a:t>devant le conseil de prud’hommes, statuant en la forme des </a:t>
            </a:r>
            <a:r>
              <a:rPr lang="fr-FR" dirty="0" smtClean="0"/>
              <a:t>référés </a:t>
            </a:r>
            <a:endParaRPr lang="fr-FR" dirty="0"/>
          </a:p>
        </p:txBody>
      </p:sp>
    </p:spTree>
    <p:extLst>
      <p:ext uri="{BB962C8B-B14F-4D97-AF65-F5344CB8AC3E}">
        <p14:creationId xmlns:p14="http://schemas.microsoft.com/office/powerpoint/2010/main" val="31750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42604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solidFill>
                  <a:schemeClr val="accent1"/>
                </a:solidFill>
              </a:rPr>
              <a:t>CONGES DE PROCHE AIDANT</a:t>
            </a:r>
            <a:endParaRPr lang="fr-FR" b="1" u="sng" dirty="0">
              <a:solidFill>
                <a:schemeClr val="accent1"/>
              </a:solidFill>
            </a:endParaRPr>
          </a:p>
          <a:p>
            <a:pPr lvl="1"/>
            <a:r>
              <a:rPr lang="fr-FR" dirty="0" smtClean="0"/>
              <a:t>le délai </a:t>
            </a:r>
            <a:r>
              <a:rPr lang="fr-FR" dirty="0"/>
              <a:t>de </a:t>
            </a:r>
            <a:r>
              <a:rPr lang="fr-FR" dirty="0" smtClean="0"/>
              <a:t>prévenance </a:t>
            </a:r>
            <a:r>
              <a:rPr lang="fr-FR" dirty="0"/>
              <a:t>de l’employeur </a:t>
            </a:r>
            <a:r>
              <a:rPr lang="fr-FR" dirty="0" smtClean="0"/>
              <a:t>: 2 </a:t>
            </a:r>
            <a:r>
              <a:rPr lang="fr-FR" dirty="0"/>
              <a:t>mois</a:t>
            </a:r>
            <a:r>
              <a:rPr lang="fr-FR" dirty="0" smtClean="0"/>
              <a:t>, et 1 </a:t>
            </a:r>
            <a:r>
              <a:rPr lang="fr-FR" dirty="0"/>
              <a:t>mois avant le terme initialement </a:t>
            </a:r>
            <a:r>
              <a:rPr lang="fr-FR" dirty="0" smtClean="0"/>
              <a:t>fixé </a:t>
            </a:r>
            <a:r>
              <a:rPr lang="fr-FR" dirty="0"/>
              <a:t>pour un renouvellement. </a:t>
            </a:r>
            <a:endParaRPr lang="fr-FR" dirty="0" smtClean="0"/>
          </a:p>
          <a:p>
            <a:pPr lvl="1"/>
            <a:r>
              <a:rPr lang="fr-FR" dirty="0" smtClean="0"/>
              <a:t>Délais réduits </a:t>
            </a:r>
            <a:r>
              <a:rPr lang="fr-FR" dirty="0"/>
              <a:t>à </a:t>
            </a:r>
            <a:r>
              <a:rPr lang="fr-FR" dirty="0" smtClean="0"/>
              <a:t>15 </a:t>
            </a:r>
            <a:r>
              <a:rPr lang="fr-FR" dirty="0"/>
              <a:t>jours en cas d’urgence </a:t>
            </a:r>
            <a:r>
              <a:rPr lang="fr-FR" dirty="0" smtClean="0"/>
              <a:t>liée </a:t>
            </a:r>
            <a:r>
              <a:rPr lang="fr-FR" dirty="0"/>
              <a:t>à la </a:t>
            </a:r>
            <a:r>
              <a:rPr lang="fr-FR" dirty="0" smtClean="0"/>
              <a:t>dégradation </a:t>
            </a:r>
            <a:r>
              <a:rPr lang="fr-FR" dirty="0"/>
              <a:t>soudaine de </a:t>
            </a:r>
            <a:r>
              <a:rPr lang="fr-FR" dirty="0" smtClean="0"/>
              <a:t>l’</a:t>
            </a:r>
            <a:r>
              <a:rPr lang="fr-FR" dirty="0"/>
              <a:t>é</a:t>
            </a:r>
            <a:r>
              <a:rPr lang="fr-FR" dirty="0" smtClean="0"/>
              <a:t>tat </a:t>
            </a:r>
            <a:r>
              <a:rPr lang="fr-FR" dirty="0"/>
              <a:t>de santé de la personne </a:t>
            </a:r>
            <a:r>
              <a:rPr lang="fr-FR" dirty="0" smtClean="0"/>
              <a:t>aidée</a:t>
            </a:r>
          </a:p>
          <a:p>
            <a:pPr lvl="1"/>
            <a:r>
              <a:rPr lang="fr-FR" dirty="0" smtClean="0"/>
              <a:t>Ce droit </a:t>
            </a:r>
            <a:r>
              <a:rPr lang="fr-FR" dirty="0"/>
              <a:t>est ouvert </a:t>
            </a:r>
            <a:r>
              <a:rPr lang="fr-FR" dirty="0" smtClean="0"/>
              <a:t>désormais </a:t>
            </a:r>
            <a:r>
              <a:rPr lang="fr-FR" dirty="0"/>
              <a:t>aux </a:t>
            </a:r>
            <a:r>
              <a:rPr lang="fr-FR" dirty="0" smtClean="0"/>
              <a:t>salariés </a:t>
            </a:r>
            <a:r>
              <a:rPr lang="fr-FR" dirty="0"/>
              <a:t>ayant un an </a:t>
            </a:r>
            <a:r>
              <a:rPr lang="fr-FR" dirty="0" smtClean="0"/>
              <a:t>d’ancienneté (2 ans antérieurement)</a:t>
            </a:r>
            <a:r>
              <a:rPr lang="fr-FR" dirty="0"/>
              <a:t>. </a:t>
            </a:r>
          </a:p>
          <a:p>
            <a:pPr lvl="1"/>
            <a:endParaRPr lang="fr-FR" dirty="0" smtClean="0"/>
          </a:p>
          <a:p>
            <a:r>
              <a:rPr lang="fr-FR" b="1" u="sng" dirty="0">
                <a:solidFill>
                  <a:schemeClr val="accent1"/>
                </a:solidFill>
              </a:rPr>
              <a:t>CONGES DE </a:t>
            </a:r>
            <a:r>
              <a:rPr lang="fr-FR" b="1" u="sng" dirty="0" smtClean="0">
                <a:solidFill>
                  <a:schemeClr val="accent1"/>
                </a:solidFill>
              </a:rPr>
              <a:t>SOLIDARITE FAMILIALE</a:t>
            </a:r>
            <a:endParaRPr lang="fr-FR" b="1" u="sng" dirty="0">
              <a:solidFill>
                <a:schemeClr val="accent1"/>
              </a:solidFill>
            </a:endParaRPr>
          </a:p>
          <a:p>
            <a:pPr lvl="1"/>
            <a:r>
              <a:rPr lang="fr-FR" dirty="0" smtClean="0"/>
              <a:t>Le texte prévoit </a:t>
            </a:r>
            <a:r>
              <a:rPr lang="fr-FR" dirty="0"/>
              <a:t>la tenue d’un entretien professionnel avant et </a:t>
            </a:r>
            <a:r>
              <a:rPr lang="fr-FR" dirty="0" smtClean="0"/>
              <a:t>après </a:t>
            </a:r>
            <a:r>
              <a:rPr lang="fr-FR" dirty="0"/>
              <a:t>le congé. </a:t>
            </a:r>
            <a:endParaRPr lang="fr-FR" dirty="0" smtClean="0"/>
          </a:p>
          <a:p>
            <a:pPr lvl="1"/>
            <a:endParaRPr lang="fr-FR" dirty="0"/>
          </a:p>
          <a:p>
            <a:r>
              <a:rPr lang="fr-FR" b="1" u="sng" dirty="0">
                <a:solidFill>
                  <a:schemeClr val="accent1"/>
                </a:solidFill>
              </a:rPr>
              <a:t>CONGES </a:t>
            </a:r>
            <a:r>
              <a:rPr lang="fr-FR" b="1" u="sng" dirty="0" smtClean="0">
                <a:solidFill>
                  <a:schemeClr val="accent1"/>
                </a:solidFill>
              </a:rPr>
              <a:t>POUR ACQUISITION DE LA NATIONALITE </a:t>
            </a:r>
          </a:p>
          <a:p>
            <a:pPr lvl="1"/>
            <a:r>
              <a:rPr lang="fr-FR" dirty="0"/>
              <a:t>droit de </a:t>
            </a:r>
            <a:r>
              <a:rPr lang="fr-FR" dirty="0" smtClean="0"/>
              <a:t>bénéficier, </a:t>
            </a:r>
            <a:r>
              <a:rPr lang="fr-FR" dirty="0"/>
              <a:t>sur </a:t>
            </a:r>
            <a:r>
              <a:rPr lang="fr-FR" dirty="0" smtClean="0"/>
              <a:t>justification, </a:t>
            </a:r>
            <a:r>
              <a:rPr lang="fr-FR" dirty="0"/>
              <a:t>d’un congé pour assister à sa </a:t>
            </a:r>
            <a:r>
              <a:rPr lang="fr-FR" dirty="0" smtClean="0"/>
              <a:t>cérémonie </a:t>
            </a:r>
            <a:r>
              <a:rPr lang="fr-FR" dirty="0"/>
              <a:t>d’accueil dans la </a:t>
            </a:r>
            <a:r>
              <a:rPr lang="fr-FR" dirty="0" smtClean="0"/>
              <a:t>citoyenneté française. </a:t>
            </a:r>
            <a:r>
              <a:rPr lang="fr-FR" dirty="0"/>
              <a:t>Le texte ouvre ce droit au conjoint de </a:t>
            </a:r>
            <a:r>
              <a:rPr lang="fr-FR" dirty="0" smtClean="0"/>
              <a:t>l’intéressé. </a:t>
            </a:r>
            <a:endParaRPr lang="fr-FR" dirty="0"/>
          </a:p>
          <a:p>
            <a:pPr lvl="1"/>
            <a:endParaRPr lang="fr-FR" dirty="0" smtClean="0"/>
          </a:p>
          <a:p>
            <a:r>
              <a:rPr lang="fr-FR" b="1" u="sng" dirty="0">
                <a:solidFill>
                  <a:schemeClr val="accent1"/>
                </a:solidFill>
              </a:rPr>
              <a:t>CONGES </a:t>
            </a:r>
            <a:r>
              <a:rPr lang="fr-FR" b="1" u="sng" dirty="0" smtClean="0">
                <a:solidFill>
                  <a:schemeClr val="accent1"/>
                </a:solidFill>
              </a:rPr>
              <a:t>ET PERIODE DE TRAVAIL A TEMPS PARTIEL POUR LA CREATION OU REPRISE D’ENTREPRISE</a:t>
            </a:r>
            <a:endParaRPr lang="fr-FR" b="1" u="sng" dirty="0">
              <a:solidFill>
                <a:schemeClr val="accent1"/>
              </a:solidFill>
            </a:endParaRPr>
          </a:p>
          <a:p>
            <a:pPr marL="365760" lvl="1" indent="0">
              <a:buNone/>
            </a:pPr>
            <a:endParaRPr lang="fr-FR" dirty="0"/>
          </a:p>
        </p:txBody>
      </p:sp>
    </p:spTree>
    <p:extLst>
      <p:ext uri="{BB962C8B-B14F-4D97-AF65-F5344CB8AC3E}">
        <p14:creationId xmlns:p14="http://schemas.microsoft.com/office/powerpoint/2010/main" val="41750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42604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solidFill>
                  <a:schemeClr val="accent1"/>
                </a:solidFill>
              </a:rPr>
              <a:t>CONGES SABBATIQUE</a:t>
            </a:r>
          </a:p>
          <a:p>
            <a:pPr lvl="1"/>
            <a:r>
              <a:rPr lang="fr-FR" dirty="0" smtClean="0"/>
              <a:t>Le </a:t>
            </a:r>
            <a:r>
              <a:rPr lang="fr-FR" dirty="0"/>
              <a:t>texte porte de 200 à 300 </a:t>
            </a:r>
            <a:r>
              <a:rPr lang="fr-FR" dirty="0" smtClean="0"/>
              <a:t>salariés </a:t>
            </a:r>
            <a:r>
              <a:rPr lang="fr-FR" dirty="0"/>
              <a:t>le seuil d’effectifs en </a:t>
            </a:r>
            <a:r>
              <a:rPr lang="fr-FR" dirty="0" smtClean="0"/>
              <a:t>deçà duquel </a:t>
            </a:r>
            <a:r>
              <a:rPr lang="fr-FR" dirty="0"/>
              <a:t>la </a:t>
            </a:r>
            <a:r>
              <a:rPr lang="fr-FR" dirty="0" smtClean="0"/>
              <a:t>possibilité </a:t>
            </a:r>
            <a:r>
              <a:rPr lang="fr-FR" dirty="0"/>
              <a:t>pour l’employeur de </a:t>
            </a:r>
            <a:r>
              <a:rPr lang="fr-FR" dirty="0" smtClean="0"/>
              <a:t>différer </a:t>
            </a:r>
            <a:r>
              <a:rPr lang="fr-FR" dirty="0"/>
              <a:t>le </a:t>
            </a:r>
            <a:r>
              <a:rPr lang="fr-FR" dirty="0" smtClean="0"/>
              <a:t>départ </a:t>
            </a:r>
            <a:r>
              <a:rPr lang="fr-FR" dirty="0"/>
              <a:t>en congé normalement de 6 mois est </a:t>
            </a:r>
            <a:r>
              <a:rPr lang="fr-FR" dirty="0" smtClean="0"/>
              <a:t>élargie </a:t>
            </a:r>
            <a:r>
              <a:rPr lang="fr-FR" dirty="0"/>
              <a:t>à 9 mois, ou le seuil en </a:t>
            </a:r>
            <a:r>
              <a:rPr lang="fr-FR" dirty="0" smtClean="0"/>
              <a:t>deçà duquel </a:t>
            </a:r>
            <a:r>
              <a:rPr lang="fr-FR" dirty="0"/>
              <a:t>l’employeur peut refuser un tel congé s’il estime, </a:t>
            </a:r>
            <a:r>
              <a:rPr lang="fr-FR" dirty="0" smtClean="0"/>
              <a:t>après </a:t>
            </a:r>
            <a:r>
              <a:rPr lang="fr-FR" dirty="0"/>
              <a:t>consultation du comité d’entreprise ou, à </a:t>
            </a:r>
            <a:r>
              <a:rPr lang="fr-FR" dirty="0" smtClean="0"/>
              <a:t>défaut, </a:t>
            </a:r>
            <a:r>
              <a:rPr lang="fr-FR" dirty="0"/>
              <a:t>des </a:t>
            </a:r>
            <a:r>
              <a:rPr lang="fr-FR" dirty="0" smtClean="0"/>
              <a:t>délègues </a:t>
            </a:r>
            <a:r>
              <a:rPr lang="fr-FR" dirty="0"/>
              <a:t>du personnel, que son octroi aurait des </a:t>
            </a:r>
            <a:r>
              <a:rPr lang="fr-FR" dirty="0" smtClean="0"/>
              <a:t>conséquences préjudiciables </a:t>
            </a:r>
            <a:r>
              <a:rPr lang="fr-FR" dirty="0"/>
              <a:t>à la marche de l’entreprise. </a:t>
            </a:r>
          </a:p>
          <a:p>
            <a:pPr lvl="1"/>
            <a:endParaRPr lang="fr-FR" dirty="0"/>
          </a:p>
        </p:txBody>
      </p:sp>
    </p:spTree>
    <p:extLst>
      <p:ext uri="{BB962C8B-B14F-4D97-AF65-F5344CB8AC3E}">
        <p14:creationId xmlns:p14="http://schemas.microsoft.com/office/powerpoint/2010/main" val="277792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317488"/>
            <a:ext cx="8727437" cy="6390729"/>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sz="2000" dirty="0" smtClean="0"/>
          </a:p>
          <a:p>
            <a:pPr lvl="2"/>
            <a:r>
              <a:rPr lang="fr-FR" sz="1800" dirty="0" smtClean="0"/>
              <a:t>Le CC a jugé que la mise en place de l’instance de dialogue social au sein d’un réseau de franchise peut être prévue par le législateur tout en formulant 2 réserves d’interprétation + censure partielle (voir infra)</a:t>
            </a:r>
          </a:p>
          <a:p>
            <a:pPr lvl="2"/>
            <a:r>
              <a:rPr lang="fr-FR" sz="1800" dirty="0" smtClean="0"/>
              <a:t>Le CC a censuré plusieurs dispos car contraire à la Constitution:</a:t>
            </a:r>
          </a:p>
          <a:p>
            <a:pPr lvl="3" algn="just"/>
            <a:r>
              <a:rPr lang="fr-FR" sz="1600" dirty="0" smtClean="0"/>
              <a:t>Dispositions permettant à certaines entreprises de - 50 salariés de déduire de leur résultats imposables une somme correspondant aux indemnités susceptibles d’être ultérieurement dues à leurs salariés pour licenciement sans cause réelle et sérieuse </a:t>
            </a:r>
          </a:p>
          <a:p>
            <a:pPr lvl="3" algn="just"/>
            <a:r>
              <a:rPr lang="fr-FR" sz="1600" dirty="0" smtClean="0"/>
              <a:t>Dispositions modifiant les règles d’utilisation des ressources du fonds paritaire de sécurisation des parcours professionnels</a:t>
            </a:r>
          </a:p>
          <a:p>
            <a:pPr lvl="3" algn="just"/>
            <a:r>
              <a:rPr lang="fr-FR" sz="1600" dirty="0" smtClean="0"/>
              <a:t>Dispositions pérennisant la possibilité pour l’employeur d’assurer par décision unilatérale la couverture complémentaire santé de certains salariés par le versement d’une somme destinée à couvrir une partie de leurs cotisations à un contrat individuel.  </a:t>
            </a:r>
          </a:p>
          <a:p>
            <a:pPr lvl="3" algn="just"/>
            <a:endParaRPr lang="fr-FR" sz="1600" dirty="0"/>
          </a:p>
          <a:p>
            <a:pPr lvl="2" algn="just"/>
            <a:r>
              <a:rPr lang="fr-FR" sz="1800" dirty="0" smtClean="0"/>
              <a:t>Le CC ne s’est pas prononcé d’office sur sur la conformité à la C des autres dispositions de la loi dont il n’était pas saisi. Elles pourront faite l’objet de QPC. </a:t>
            </a:r>
            <a:endParaRPr lang="fr-FR" sz="1800" dirty="0"/>
          </a:p>
        </p:txBody>
      </p:sp>
    </p:spTree>
    <p:extLst>
      <p:ext uri="{BB962C8B-B14F-4D97-AF65-F5344CB8AC3E}">
        <p14:creationId xmlns:p14="http://schemas.microsoft.com/office/powerpoint/2010/main" val="212722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3</a:t>
            </a:r>
            <a:r>
              <a:rPr lang="fr-FR" u="sng" dirty="0" smtClean="0"/>
              <a:t>:</a:t>
            </a:r>
            <a:r>
              <a:rPr lang="fr-FR" u="sng" dirty="0"/>
              <a:t/>
            </a:r>
            <a:br>
              <a:rPr lang="fr-FR" u="sng" dirty="0"/>
            </a:br>
            <a:r>
              <a:rPr lang="fr-FR" sz="4400" dirty="0" smtClean="0"/>
              <a:t>représentation du personnel</a:t>
            </a:r>
            <a:endParaRPr lang="fr-FR" sz="3600" dirty="0"/>
          </a:p>
        </p:txBody>
      </p:sp>
      <p:pic>
        <p:nvPicPr>
          <p:cNvPr id="4" name="Image 3"/>
          <p:cNvPicPr>
            <a:picLocks noChangeAspect="1"/>
          </p:cNvPicPr>
          <p:nvPr/>
        </p:nvPicPr>
        <p:blipFill rotWithShape="1">
          <a:blip r:embed="rId2"/>
          <a:srcRect r="17324"/>
          <a:stretch/>
        </p:blipFill>
        <p:spPr>
          <a:xfrm>
            <a:off x="7235595" y="3284270"/>
            <a:ext cx="1557281" cy="1253927"/>
          </a:xfrm>
          <a:prstGeom prst="rect">
            <a:avLst/>
          </a:prstGeom>
        </p:spPr>
      </p:pic>
    </p:spTree>
    <p:extLst>
      <p:ext uri="{BB962C8B-B14F-4D97-AF65-F5344CB8AC3E}">
        <p14:creationId xmlns:p14="http://schemas.microsoft.com/office/powerpoint/2010/main" val="4189873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92500" lnSpcReduction="20000"/>
          </a:bodyPr>
          <a:lstStyle/>
          <a:p>
            <a:r>
              <a:rPr lang="fr-FR" dirty="0" smtClean="0"/>
              <a:t>1.1: Octroi au juge judiciaire de l’intégralité de la compétence ne matière préélectorale </a:t>
            </a:r>
          </a:p>
          <a:p>
            <a:r>
              <a:rPr lang="fr-FR" dirty="0" smtClean="0"/>
              <a:t>1.2: Suppression de la validité des accords par les commissions paritaires de validation </a:t>
            </a:r>
          </a:p>
          <a:p>
            <a:r>
              <a:rPr lang="fr-FR" dirty="0" smtClean="0"/>
              <a:t>1.3: DUP</a:t>
            </a:r>
          </a:p>
          <a:p>
            <a:r>
              <a:rPr lang="fr-FR" dirty="0" smtClean="0"/>
              <a:t>1.4 : Franchissement du seuil des 300 salariés </a:t>
            </a:r>
          </a:p>
          <a:p>
            <a:r>
              <a:rPr lang="fr-FR" dirty="0" smtClean="0"/>
              <a:t>1.5 : BDES</a:t>
            </a:r>
          </a:p>
          <a:p>
            <a:r>
              <a:rPr lang="fr-FR" dirty="0" smtClean="0"/>
              <a:t>1.6: Organisation des consultations entre CCE et CE et CHSCT et ICCHSCT</a:t>
            </a:r>
          </a:p>
          <a:p>
            <a:r>
              <a:rPr lang="fr-FR" dirty="0" smtClean="0"/>
              <a:t>1.7: Instance conventionnelle de regroupement </a:t>
            </a:r>
          </a:p>
          <a:p>
            <a:r>
              <a:rPr lang="fr-FR" dirty="0" smtClean="0"/>
              <a:t>1.8: Contestation de l’expertise CHSCT</a:t>
            </a:r>
          </a:p>
          <a:p>
            <a:r>
              <a:rPr lang="fr-FR" dirty="0" smtClean="0"/>
              <a:t>1.9: Mission du CHSCT</a:t>
            </a:r>
          </a:p>
          <a:p>
            <a:r>
              <a:rPr lang="fr-FR" dirty="0" smtClean="0"/>
              <a:t>1.10: Protection des délégués syndicaux</a:t>
            </a:r>
          </a:p>
          <a:p>
            <a:r>
              <a:rPr lang="fr-FR" dirty="0" smtClean="0"/>
              <a:t>1.11: crédit d’heures des salariés sous convention de forfait jour</a:t>
            </a:r>
          </a:p>
          <a:p>
            <a:r>
              <a:rPr lang="fr-FR" dirty="0" smtClean="0"/>
              <a:t>1.12: contribution de l’employeur aux ASC</a:t>
            </a:r>
          </a:p>
          <a:p>
            <a:r>
              <a:rPr lang="fr-FR" dirty="0" smtClean="0"/>
              <a:t>1.13 Augmentation des heures de délégations du DS</a:t>
            </a:r>
          </a:p>
          <a:p>
            <a:r>
              <a:rPr lang="fr-FR" dirty="0" smtClean="0"/>
              <a:t>1.14: formation des DP et DS financée par le CE </a:t>
            </a:r>
          </a:p>
          <a:p>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1/</a:t>
            </a:r>
            <a:br>
              <a:rPr lang="fr-FR" sz="2400" u="sng" dirty="0" smtClean="0"/>
            </a:br>
            <a:r>
              <a:rPr lang="fr-FR" sz="2400" u="sng" dirty="0" smtClean="0"/>
              <a:t>ajustements relatifs au fonctionnement des instances représentatives du personnel</a:t>
            </a:r>
            <a:endParaRPr lang="fr-FR" sz="2400" dirty="0"/>
          </a:p>
        </p:txBody>
      </p:sp>
    </p:spTree>
    <p:extLst>
      <p:ext uri="{BB962C8B-B14F-4D97-AF65-F5344CB8AC3E}">
        <p14:creationId xmlns:p14="http://schemas.microsoft.com/office/powerpoint/2010/main" val="362757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11420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a:solidFill>
                  <a:srgbClr val="C66951"/>
                </a:solidFill>
              </a:rPr>
              <a:t>1.1: Octroi au juge judiciaire de l’intégralité de la compétence ne matière </a:t>
            </a:r>
            <a:r>
              <a:rPr lang="fr-FR" u="sng" dirty="0" smtClean="0">
                <a:solidFill>
                  <a:srgbClr val="C66951"/>
                </a:solidFill>
              </a:rPr>
              <a:t>préélectorale</a:t>
            </a:r>
          </a:p>
          <a:p>
            <a:pPr lvl="1"/>
            <a:r>
              <a:rPr lang="fr-FR" dirty="0" smtClean="0"/>
              <a:t>Le </a:t>
            </a:r>
            <a:r>
              <a:rPr lang="fr-FR" dirty="0"/>
              <a:t>texte </a:t>
            </a:r>
            <a:r>
              <a:rPr lang="fr-FR" dirty="0" smtClean="0"/>
              <a:t>précise que </a:t>
            </a:r>
            <a:r>
              <a:rPr lang="fr-FR" dirty="0"/>
              <a:t>le recours judiciaire est exclusif de tout autre recours administratif (et donc </a:t>
            </a:r>
            <a:r>
              <a:rPr lang="fr-FR" dirty="0" smtClean="0"/>
              <a:t>hiérarchique) </a:t>
            </a:r>
            <a:r>
              <a:rPr lang="fr-FR" dirty="0"/>
              <a:t>ou contentieux. </a:t>
            </a:r>
          </a:p>
          <a:p>
            <a:pPr lvl="1"/>
            <a:endParaRPr lang="fr-FR" dirty="0"/>
          </a:p>
          <a:p>
            <a:r>
              <a:rPr lang="fr-FR" u="sng" dirty="0" smtClean="0">
                <a:solidFill>
                  <a:srgbClr val="C66951"/>
                </a:solidFill>
              </a:rPr>
              <a:t>1.2: </a:t>
            </a:r>
            <a:r>
              <a:rPr lang="fr-FR" u="sng" dirty="0">
                <a:solidFill>
                  <a:srgbClr val="C66951"/>
                </a:solidFill>
              </a:rPr>
              <a:t>Octroi au juge judiciaire de l’intégralité de la compétence ne matière préélectorale</a:t>
            </a:r>
          </a:p>
          <a:p>
            <a:pPr lvl="1"/>
            <a:r>
              <a:rPr lang="fr-FR" dirty="0"/>
              <a:t>Les accords conclus avec des </a:t>
            </a:r>
            <a:r>
              <a:rPr lang="fr-FR" dirty="0" smtClean="0"/>
              <a:t>élus </a:t>
            </a:r>
            <a:r>
              <a:rPr lang="fr-FR" dirty="0"/>
              <a:t>non </a:t>
            </a:r>
            <a:r>
              <a:rPr lang="fr-FR" dirty="0" smtClean="0"/>
              <a:t>mandatés </a:t>
            </a:r>
            <a:r>
              <a:rPr lang="fr-FR" dirty="0"/>
              <a:t>devaient </a:t>
            </a:r>
            <a:r>
              <a:rPr lang="fr-FR" dirty="0" smtClean="0"/>
              <a:t>être approuvés </a:t>
            </a:r>
            <a:r>
              <a:rPr lang="fr-FR" dirty="0"/>
              <a:t>par une commission paritaire de branche. </a:t>
            </a:r>
          </a:p>
          <a:p>
            <a:pPr lvl="1"/>
            <a:r>
              <a:rPr lang="fr-FR" dirty="0"/>
              <a:t>Le texte supprime cette condition. </a:t>
            </a:r>
            <a:endParaRPr lang="fr-FR" dirty="0" smtClean="0"/>
          </a:p>
          <a:p>
            <a:pPr lvl="1"/>
            <a:r>
              <a:rPr lang="fr-FR" dirty="0"/>
              <a:t>D</a:t>
            </a:r>
            <a:r>
              <a:rPr lang="fr-FR" dirty="0" smtClean="0"/>
              <a:t>ésormais :les </a:t>
            </a:r>
            <a:r>
              <a:rPr lang="fr-FR" dirty="0"/>
              <a:t>accords conclus sont transmis pour information à la commission paritaire de branche. L’accomplissement de cette </a:t>
            </a:r>
            <a:r>
              <a:rPr lang="fr-FR" dirty="0" smtClean="0"/>
              <a:t>formalité </a:t>
            </a:r>
            <a:r>
              <a:rPr lang="fr-FR" dirty="0"/>
              <a:t>n’est pas un </a:t>
            </a:r>
            <a:r>
              <a:rPr lang="fr-FR" dirty="0" smtClean="0"/>
              <a:t>préalable </a:t>
            </a:r>
            <a:r>
              <a:rPr lang="fr-FR" dirty="0"/>
              <a:t>au </a:t>
            </a:r>
            <a:r>
              <a:rPr lang="fr-FR" dirty="0" smtClean="0"/>
              <a:t>dépôt </a:t>
            </a:r>
            <a:r>
              <a:rPr lang="fr-FR" dirty="0"/>
              <a:t>et à </a:t>
            </a:r>
            <a:r>
              <a:rPr lang="fr-FR" dirty="0" smtClean="0"/>
              <a:t>l’entrée </a:t>
            </a:r>
            <a:r>
              <a:rPr lang="fr-FR" dirty="0"/>
              <a:t>en vigueur des </a:t>
            </a:r>
            <a:r>
              <a:rPr lang="fr-FR" dirty="0" smtClean="0"/>
              <a:t>accords</a:t>
            </a:r>
            <a:endParaRPr lang="fr-FR" dirty="0"/>
          </a:p>
        </p:txBody>
      </p:sp>
    </p:spTree>
    <p:extLst>
      <p:ext uri="{BB962C8B-B14F-4D97-AF65-F5344CB8AC3E}">
        <p14:creationId xmlns:p14="http://schemas.microsoft.com/office/powerpoint/2010/main" val="727621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11420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smtClean="0">
                <a:solidFill>
                  <a:srgbClr val="C66951"/>
                </a:solidFill>
              </a:rPr>
              <a:t>1.3: DUP</a:t>
            </a:r>
          </a:p>
          <a:p>
            <a:pPr lvl="1"/>
            <a:r>
              <a:rPr lang="fr-FR" dirty="0"/>
              <a:t>Les </a:t>
            </a:r>
            <a:r>
              <a:rPr lang="fr-FR" dirty="0" smtClean="0"/>
              <a:t>réunions </a:t>
            </a:r>
            <a:r>
              <a:rPr lang="fr-FR" dirty="0"/>
              <a:t>de la </a:t>
            </a:r>
            <a:r>
              <a:rPr lang="fr-FR" dirty="0" smtClean="0"/>
              <a:t>délégation </a:t>
            </a:r>
            <a:r>
              <a:rPr lang="fr-FR" dirty="0"/>
              <a:t>unique du personnel peuvent se </a:t>
            </a:r>
            <a:r>
              <a:rPr lang="fr-FR" dirty="0" smtClean="0"/>
              <a:t>dérouler </a:t>
            </a:r>
            <a:r>
              <a:rPr lang="fr-FR" dirty="0"/>
              <a:t>en </a:t>
            </a:r>
            <a:r>
              <a:rPr lang="fr-FR" dirty="0" smtClean="0"/>
              <a:t>visioconférence, </a:t>
            </a:r>
            <a:r>
              <a:rPr lang="fr-FR" dirty="0"/>
              <a:t>dans les conditions </a:t>
            </a:r>
            <a:r>
              <a:rPr lang="fr-FR" dirty="0" smtClean="0"/>
              <a:t>prévues </a:t>
            </a:r>
            <a:r>
              <a:rPr lang="fr-FR" dirty="0"/>
              <a:t>pour le CE, y compris lorsque l’ordre du jour comporte des points relevant uniquement des attributions des </a:t>
            </a:r>
            <a:r>
              <a:rPr lang="fr-FR" dirty="0" smtClean="0"/>
              <a:t>délègues </a:t>
            </a:r>
            <a:r>
              <a:rPr lang="fr-FR" dirty="0"/>
              <a:t>du </a:t>
            </a:r>
            <a:r>
              <a:rPr lang="fr-FR" dirty="0" smtClean="0"/>
              <a:t>personnel. </a:t>
            </a:r>
          </a:p>
          <a:p>
            <a:pPr lvl="1"/>
            <a:endParaRPr lang="fr-FR" dirty="0"/>
          </a:p>
          <a:p>
            <a:r>
              <a:rPr lang="fr-FR" u="sng" dirty="0" smtClean="0">
                <a:solidFill>
                  <a:srgbClr val="C66951"/>
                </a:solidFill>
              </a:rPr>
              <a:t>1.4: Franchissement du seuil des 300 salariés</a:t>
            </a:r>
            <a:endParaRPr lang="fr-FR" u="sng" dirty="0">
              <a:solidFill>
                <a:srgbClr val="C66951"/>
              </a:solidFill>
            </a:endParaRPr>
          </a:p>
          <a:p>
            <a:pPr lvl="1"/>
            <a:r>
              <a:rPr lang="fr-FR" dirty="0" smtClean="0"/>
              <a:t>Afin </a:t>
            </a:r>
            <a:r>
              <a:rPr lang="fr-FR" dirty="0"/>
              <a:t>de lever toute </a:t>
            </a:r>
            <a:r>
              <a:rPr lang="fr-FR" dirty="0" smtClean="0"/>
              <a:t>ambiguïté </a:t>
            </a:r>
            <a:r>
              <a:rPr lang="fr-FR" dirty="0"/>
              <a:t>sur les </a:t>
            </a:r>
            <a:r>
              <a:rPr lang="fr-FR" dirty="0" smtClean="0"/>
              <a:t>modalités </a:t>
            </a:r>
            <a:r>
              <a:rPr lang="fr-FR" dirty="0"/>
              <a:t>de prise en compte du franchissement du seuil de 300 </a:t>
            </a:r>
            <a:r>
              <a:rPr lang="fr-FR" dirty="0" smtClean="0"/>
              <a:t>salaries </a:t>
            </a:r>
            <a:r>
              <a:rPr lang="fr-FR" dirty="0"/>
              <a:t>(</a:t>
            </a:r>
            <a:r>
              <a:rPr lang="fr-FR" dirty="0" smtClean="0"/>
              <a:t>justifiant </a:t>
            </a:r>
            <a:r>
              <a:rPr lang="fr-FR" dirty="0"/>
              <a:t>la mise en place d’attributions </a:t>
            </a:r>
            <a:r>
              <a:rPr lang="fr-FR" dirty="0" smtClean="0"/>
              <a:t>complémentaires </a:t>
            </a:r>
            <a:r>
              <a:rPr lang="fr-FR" dirty="0"/>
              <a:t>pour le comité d’entreprise), le texte le </a:t>
            </a:r>
            <a:r>
              <a:rPr lang="fr-FR" dirty="0" smtClean="0"/>
              <a:t>considère </a:t>
            </a:r>
            <a:r>
              <a:rPr lang="fr-FR" dirty="0"/>
              <a:t>franchi lorsque l’effectif de l’entreprise </a:t>
            </a:r>
            <a:r>
              <a:rPr lang="fr-FR" dirty="0" smtClean="0"/>
              <a:t>dépasse </a:t>
            </a:r>
            <a:r>
              <a:rPr lang="fr-FR" dirty="0"/>
              <a:t>ce seuil pendant douze mois, dans des conditions </a:t>
            </a:r>
            <a:r>
              <a:rPr lang="fr-FR" dirty="0" smtClean="0"/>
              <a:t>déterminées </a:t>
            </a:r>
            <a:r>
              <a:rPr lang="fr-FR" dirty="0"/>
              <a:t>par </a:t>
            </a:r>
            <a:r>
              <a:rPr lang="fr-FR" dirty="0" smtClean="0"/>
              <a:t>décret </a:t>
            </a:r>
            <a:r>
              <a:rPr lang="fr-FR" dirty="0"/>
              <a:t>en Conseil </a:t>
            </a:r>
            <a:r>
              <a:rPr lang="fr-FR" dirty="0" smtClean="0"/>
              <a:t>d’Etat</a:t>
            </a:r>
            <a:r>
              <a:rPr lang="fr-FR" dirty="0"/>
              <a:t>. Le texte </a:t>
            </a:r>
            <a:r>
              <a:rPr lang="fr-FR" dirty="0" smtClean="0"/>
              <a:t>précise </a:t>
            </a:r>
            <a:r>
              <a:rPr lang="fr-FR" dirty="0"/>
              <a:t>qu’à compter du franchissement de ce seuil, l’employeur dispose d’un </a:t>
            </a:r>
            <a:r>
              <a:rPr lang="fr-FR" dirty="0" smtClean="0"/>
              <a:t>délai </a:t>
            </a:r>
            <a:r>
              <a:rPr lang="fr-FR" dirty="0"/>
              <a:t>d’un an pour se conformer </a:t>
            </a:r>
            <a:r>
              <a:rPr lang="fr-FR" dirty="0" smtClean="0"/>
              <a:t>intégralement </a:t>
            </a:r>
            <a:r>
              <a:rPr lang="fr-FR" dirty="0"/>
              <a:t>aux obligations d’information du comité d’entreprise qui en </a:t>
            </a:r>
            <a:r>
              <a:rPr lang="fr-FR" dirty="0" smtClean="0"/>
              <a:t>découlent. </a:t>
            </a:r>
          </a:p>
          <a:p>
            <a:pPr marL="365760" lvl="1" indent="0">
              <a:buNone/>
            </a:pPr>
            <a:endParaRPr lang="fr-FR" dirty="0" smtClean="0"/>
          </a:p>
          <a:p>
            <a:r>
              <a:rPr lang="fr-FR" u="sng" dirty="0" smtClean="0">
                <a:solidFill>
                  <a:srgbClr val="C66951"/>
                </a:solidFill>
              </a:rPr>
              <a:t>1.5: BDES </a:t>
            </a:r>
            <a:endParaRPr lang="fr-FR" dirty="0"/>
          </a:p>
          <a:p>
            <a:pPr lvl="1"/>
            <a:endParaRPr lang="fr-FR" dirty="0"/>
          </a:p>
        </p:txBody>
      </p:sp>
    </p:spTree>
    <p:extLst>
      <p:ext uri="{BB962C8B-B14F-4D97-AF65-F5344CB8AC3E}">
        <p14:creationId xmlns:p14="http://schemas.microsoft.com/office/powerpoint/2010/main" val="3020108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smtClean="0">
                <a:solidFill>
                  <a:srgbClr val="C66951"/>
                </a:solidFill>
              </a:rPr>
              <a:t>1.5: BDES </a:t>
            </a:r>
            <a:endParaRPr lang="fr-FR" dirty="0"/>
          </a:p>
          <a:p>
            <a:pPr lvl="1"/>
            <a:r>
              <a:rPr lang="fr-FR" dirty="0"/>
              <a:t>La mise à disposition des </a:t>
            </a:r>
            <a:r>
              <a:rPr lang="fr-FR" dirty="0" smtClean="0"/>
              <a:t>éléments </a:t>
            </a:r>
            <a:r>
              <a:rPr lang="fr-FR" dirty="0"/>
              <a:t>relatifs au CHSCT </a:t>
            </a:r>
            <a:r>
              <a:rPr lang="fr-FR" dirty="0" smtClean="0"/>
              <a:t>doivent être </a:t>
            </a:r>
            <a:r>
              <a:rPr lang="fr-FR" dirty="0"/>
              <a:t>inscrits dans la BDES </a:t>
            </a:r>
            <a:r>
              <a:rPr lang="fr-FR" dirty="0" smtClean="0"/>
              <a:t>et vaut </a:t>
            </a:r>
            <a:r>
              <a:rPr lang="fr-FR" dirty="0"/>
              <a:t>communication au CHSCT (C. </a:t>
            </a:r>
            <a:r>
              <a:rPr lang="fr-FR" dirty="0" err="1"/>
              <a:t>trav</a:t>
            </a:r>
            <a:r>
              <a:rPr lang="fr-FR" dirty="0"/>
              <a:t>., art. L. 2323-9). </a:t>
            </a:r>
          </a:p>
          <a:p>
            <a:pPr lvl="1"/>
            <a:r>
              <a:rPr lang="fr-FR" dirty="0"/>
              <a:t>Par ailleurs, la base devra contenir un diagnostic et une analyse de la situation « </a:t>
            </a:r>
            <a:r>
              <a:rPr lang="fr-FR" dirty="0" smtClean="0"/>
              <a:t>comparée </a:t>
            </a:r>
            <a:r>
              <a:rPr lang="fr-FR" dirty="0"/>
              <a:t>» − et non plus respective – des femmes et des hommes en </a:t>
            </a:r>
            <a:r>
              <a:rPr lang="fr-FR" dirty="0" smtClean="0"/>
              <a:t>matière </a:t>
            </a:r>
            <a:r>
              <a:rPr lang="fr-FR" dirty="0"/>
              <a:t>d’embauche, de formation, de promotion professionnelle, etc. (C. </a:t>
            </a:r>
            <a:r>
              <a:rPr lang="fr-FR" dirty="0" err="1"/>
              <a:t>trav</a:t>
            </a:r>
            <a:r>
              <a:rPr lang="fr-FR" dirty="0"/>
              <a:t>., art. L. 2323-8). </a:t>
            </a:r>
          </a:p>
          <a:p>
            <a:pPr lvl="1"/>
            <a:r>
              <a:rPr lang="fr-FR" dirty="0"/>
              <a:t>La situation </a:t>
            </a:r>
            <a:r>
              <a:rPr lang="fr-FR" dirty="0" smtClean="0"/>
              <a:t>comparée </a:t>
            </a:r>
            <a:r>
              <a:rPr lang="fr-FR" dirty="0"/>
              <a:t>portera </a:t>
            </a:r>
            <a:r>
              <a:rPr lang="fr-FR" dirty="0" smtClean="0"/>
              <a:t>désormais également </a:t>
            </a:r>
            <a:r>
              <a:rPr lang="fr-FR" dirty="0"/>
              <a:t>sur la part des femmes et des hommes dans le conseil d’administration. </a:t>
            </a:r>
          </a:p>
          <a:p>
            <a:pPr lvl="1"/>
            <a:r>
              <a:rPr lang="fr-FR" dirty="0" smtClean="0"/>
              <a:t>L’</a:t>
            </a:r>
            <a:r>
              <a:rPr lang="fr-FR" dirty="0"/>
              <a:t>é</a:t>
            </a:r>
            <a:r>
              <a:rPr lang="fr-FR" dirty="0" smtClean="0"/>
              <a:t>tude </a:t>
            </a:r>
            <a:r>
              <a:rPr lang="fr-FR" dirty="0"/>
              <a:t>de l’articulation entre </a:t>
            </a:r>
            <a:r>
              <a:rPr lang="fr-FR" dirty="0" smtClean="0"/>
              <a:t>l’activité </a:t>
            </a:r>
            <a:r>
              <a:rPr lang="fr-FR" dirty="0"/>
              <a:t>professionnelle et la vie personnelle </a:t>
            </a:r>
            <a:r>
              <a:rPr lang="fr-FR" dirty="0" smtClean="0"/>
              <a:t>s’</a:t>
            </a:r>
            <a:r>
              <a:rPr lang="fr-FR" dirty="0"/>
              <a:t>é</a:t>
            </a:r>
            <a:r>
              <a:rPr lang="fr-FR" dirty="0" smtClean="0"/>
              <a:t>tend désormais </a:t>
            </a:r>
            <a:r>
              <a:rPr lang="fr-FR" dirty="0"/>
              <a:t>à la vie familiale. </a:t>
            </a:r>
            <a:endParaRPr lang="fr-FR" dirty="0" smtClean="0"/>
          </a:p>
          <a:p>
            <a:pPr marL="365760" lvl="1" indent="0">
              <a:buNone/>
            </a:pPr>
            <a:endParaRPr lang="fr-FR" dirty="0"/>
          </a:p>
          <a:p>
            <a:r>
              <a:rPr lang="fr-FR" u="sng" dirty="0" smtClean="0">
                <a:solidFill>
                  <a:srgbClr val="C66951"/>
                </a:solidFill>
              </a:rPr>
              <a:t>1.6 :  Organisation des consultations entre CCE et CE, et CHSCT et ICCHSCT (art 18)</a:t>
            </a:r>
          </a:p>
          <a:p>
            <a:pPr lvl="1"/>
            <a:r>
              <a:rPr lang="fr-FR" dirty="0" smtClean="0"/>
              <a:t>Lorsqu’il y a lieu de consulter à la fois le comité central d’entreprise (CCE) et un pu plusieurs CE, un accord peut définir l’ordre et les délias dans lequel le CCE et le/les CE rendent et transmettent leur avis </a:t>
            </a:r>
          </a:p>
          <a:p>
            <a:pPr lvl="1"/>
            <a:r>
              <a:rPr lang="fr-FR" dirty="0" smtClean="0"/>
              <a:t>Un accord peut peut définir l’ordre et les délia dans lesquels l’instance de coordination ou le/les CHSCT rendent et transmettent leur avis.</a:t>
            </a:r>
            <a:endParaRPr lang="fr-FR" dirty="0"/>
          </a:p>
        </p:txBody>
      </p:sp>
    </p:spTree>
    <p:extLst>
      <p:ext uri="{BB962C8B-B14F-4D97-AF65-F5344CB8AC3E}">
        <p14:creationId xmlns:p14="http://schemas.microsoft.com/office/powerpoint/2010/main" val="1743402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smtClean="0">
                <a:solidFill>
                  <a:srgbClr val="C66951"/>
                </a:solidFill>
              </a:rPr>
              <a:t>1.7: Instance conventionnelle de regroupement </a:t>
            </a:r>
          </a:p>
          <a:p>
            <a:pPr lvl="1" algn="just"/>
            <a:r>
              <a:rPr lang="fr-FR" dirty="0"/>
              <a:t>Par </a:t>
            </a:r>
            <a:r>
              <a:rPr lang="fr-FR" dirty="0" smtClean="0"/>
              <a:t>dérogation </a:t>
            </a:r>
            <a:r>
              <a:rPr lang="fr-FR" dirty="0"/>
              <a:t>aux dispositions </a:t>
            </a:r>
            <a:r>
              <a:rPr lang="fr-FR" dirty="0" smtClean="0"/>
              <a:t>prévoyant </a:t>
            </a:r>
            <a:r>
              <a:rPr lang="fr-FR" dirty="0"/>
              <a:t>la </a:t>
            </a:r>
            <a:r>
              <a:rPr lang="fr-FR" dirty="0" smtClean="0"/>
              <a:t>répartition </a:t>
            </a:r>
            <a:r>
              <a:rPr lang="fr-FR" dirty="0"/>
              <a:t>en </a:t>
            </a:r>
            <a:r>
              <a:rPr lang="fr-FR" dirty="0" smtClean="0"/>
              <a:t>établissements </a:t>
            </a:r>
            <a:r>
              <a:rPr lang="fr-FR" dirty="0"/>
              <a:t>distincts pour les CE et DP dans le protocole d’accord </a:t>
            </a:r>
            <a:r>
              <a:rPr lang="fr-FR" dirty="0" smtClean="0"/>
              <a:t>préélectoral, </a:t>
            </a:r>
            <a:r>
              <a:rPr lang="fr-FR" dirty="0"/>
              <a:t>l’accord de l’instance conventionnelle de regroupement peut </a:t>
            </a:r>
            <a:r>
              <a:rPr lang="fr-FR" dirty="0" smtClean="0"/>
              <a:t>déterminer </a:t>
            </a:r>
            <a:r>
              <a:rPr lang="fr-FR" dirty="0"/>
              <a:t>le nombre et le </a:t>
            </a:r>
            <a:r>
              <a:rPr lang="fr-FR" dirty="0" smtClean="0"/>
              <a:t>périmètre </a:t>
            </a:r>
            <a:r>
              <a:rPr lang="fr-FR" dirty="0"/>
              <a:t>du ou des </a:t>
            </a:r>
            <a:r>
              <a:rPr lang="fr-FR" dirty="0" smtClean="0"/>
              <a:t>établissements </a:t>
            </a:r>
            <a:r>
              <a:rPr lang="fr-FR" dirty="0"/>
              <a:t>distincts pour les </a:t>
            </a:r>
            <a:r>
              <a:rPr lang="fr-FR" dirty="0" smtClean="0"/>
              <a:t>élections </a:t>
            </a:r>
            <a:r>
              <a:rPr lang="fr-FR" dirty="0"/>
              <a:t>de la ou des instances </a:t>
            </a:r>
            <a:r>
              <a:rPr lang="fr-FR" dirty="0" smtClean="0"/>
              <a:t>regroupées </a:t>
            </a:r>
            <a:r>
              <a:rPr lang="fr-FR" dirty="0"/>
              <a:t>(C. </a:t>
            </a:r>
            <a:r>
              <a:rPr lang="fr-FR" dirty="0" err="1"/>
              <a:t>trav</a:t>
            </a:r>
            <a:r>
              <a:rPr lang="fr-FR" dirty="0"/>
              <a:t>., art. L. 2392-4). </a:t>
            </a:r>
          </a:p>
          <a:p>
            <a:r>
              <a:rPr lang="fr-FR" u="sng" dirty="0" smtClean="0">
                <a:solidFill>
                  <a:srgbClr val="C66951"/>
                </a:solidFill>
              </a:rPr>
              <a:t>1.8: Contestation de l’expertise CHSCT (art 31)</a:t>
            </a:r>
          </a:p>
          <a:p>
            <a:pPr lvl="1" algn="just"/>
            <a:r>
              <a:rPr lang="fr-FR" dirty="0"/>
              <a:t>L’employeur qui entend contester la </a:t>
            </a:r>
            <a:r>
              <a:rPr lang="fr-FR" dirty="0" smtClean="0"/>
              <a:t>nécessité </a:t>
            </a:r>
            <a:r>
              <a:rPr lang="fr-FR" dirty="0"/>
              <a:t>de l’expertise, la </a:t>
            </a:r>
            <a:r>
              <a:rPr lang="fr-FR" dirty="0" smtClean="0"/>
              <a:t>désignation </a:t>
            </a:r>
            <a:r>
              <a:rPr lang="fr-FR" dirty="0"/>
              <a:t>de l’expert, le </a:t>
            </a:r>
            <a:r>
              <a:rPr lang="fr-FR" dirty="0" smtClean="0"/>
              <a:t>coût prévisionnel </a:t>
            </a:r>
            <a:r>
              <a:rPr lang="fr-FR" dirty="0"/>
              <a:t>de l’expertise tel qu’il ressort, </a:t>
            </a:r>
            <a:r>
              <a:rPr lang="fr-FR" dirty="0" smtClean="0"/>
              <a:t>le </a:t>
            </a:r>
            <a:r>
              <a:rPr lang="fr-FR" dirty="0"/>
              <a:t>devis, </a:t>
            </a:r>
            <a:r>
              <a:rPr lang="fr-FR" dirty="0" smtClean="0"/>
              <a:t>l’</a:t>
            </a:r>
            <a:r>
              <a:rPr lang="fr-FR" dirty="0"/>
              <a:t>é</a:t>
            </a:r>
            <a:r>
              <a:rPr lang="fr-FR" dirty="0" smtClean="0"/>
              <a:t>tendue </a:t>
            </a:r>
            <a:r>
              <a:rPr lang="fr-FR" dirty="0"/>
              <a:t>ou le </a:t>
            </a:r>
            <a:r>
              <a:rPr lang="fr-FR" dirty="0" smtClean="0"/>
              <a:t>délai </a:t>
            </a:r>
            <a:r>
              <a:rPr lang="fr-FR" dirty="0"/>
              <a:t>de l’expertise saisit le juge judiciaire dans un </a:t>
            </a:r>
            <a:r>
              <a:rPr lang="fr-FR" dirty="0" smtClean="0"/>
              <a:t>délai </a:t>
            </a:r>
            <a:r>
              <a:rPr lang="fr-FR" dirty="0"/>
              <a:t>de quinze jours à compter de la </a:t>
            </a:r>
            <a:r>
              <a:rPr lang="fr-FR" dirty="0" smtClean="0"/>
              <a:t>délibération </a:t>
            </a:r>
            <a:r>
              <a:rPr lang="fr-FR" dirty="0"/>
              <a:t>du comité ou de l’instance de coordination. Le juge statue, en la forme des </a:t>
            </a:r>
            <a:r>
              <a:rPr lang="fr-FR" dirty="0" smtClean="0"/>
              <a:t>référés</a:t>
            </a:r>
            <a:r>
              <a:rPr lang="fr-FR" dirty="0"/>
              <a:t>, en premier et dernier ressort dans les dix jours suivant sa saisine. </a:t>
            </a:r>
            <a:endParaRPr lang="fr-FR" dirty="0" smtClean="0"/>
          </a:p>
          <a:p>
            <a:pPr lvl="1"/>
            <a:r>
              <a:rPr lang="fr-FR" dirty="0" smtClean="0"/>
              <a:t>Cette </a:t>
            </a:r>
            <a:r>
              <a:rPr lang="fr-FR" dirty="0"/>
              <a:t>saisine suspend </a:t>
            </a:r>
            <a:r>
              <a:rPr lang="fr-FR" dirty="0" smtClean="0"/>
              <a:t>l’exécution </a:t>
            </a:r>
            <a:r>
              <a:rPr lang="fr-FR" dirty="0"/>
              <a:t>de la </a:t>
            </a:r>
            <a:r>
              <a:rPr lang="fr-FR" dirty="0" smtClean="0"/>
              <a:t>décision </a:t>
            </a:r>
            <a:r>
              <a:rPr lang="fr-FR" dirty="0"/>
              <a:t>du comité ou de l’instance de coordination, ainsi que les </a:t>
            </a:r>
            <a:r>
              <a:rPr lang="fr-FR" dirty="0" smtClean="0"/>
              <a:t>délais </a:t>
            </a:r>
            <a:r>
              <a:rPr lang="fr-FR" dirty="0"/>
              <a:t>dans lesquels ils sont </a:t>
            </a:r>
            <a:r>
              <a:rPr lang="fr-FR" dirty="0" smtClean="0"/>
              <a:t>consultés, </a:t>
            </a:r>
            <a:r>
              <a:rPr lang="fr-FR" dirty="0"/>
              <a:t>jusqu’à la </a:t>
            </a:r>
            <a:r>
              <a:rPr lang="fr-FR" dirty="0" smtClean="0"/>
              <a:t>notification </a:t>
            </a:r>
            <a:r>
              <a:rPr lang="fr-FR" dirty="0"/>
              <a:t>du jugement. Lorsque le CHSCT ou l’instance de coordination ainsi que le comité d’entreprise sont </a:t>
            </a:r>
            <a:r>
              <a:rPr lang="fr-FR" dirty="0" smtClean="0"/>
              <a:t>consultés </a:t>
            </a:r>
            <a:r>
              <a:rPr lang="fr-FR" dirty="0"/>
              <a:t>sur un </a:t>
            </a:r>
            <a:r>
              <a:rPr lang="fr-FR" dirty="0" smtClean="0"/>
              <a:t>même </a:t>
            </a:r>
            <a:r>
              <a:rPr lang="fr-FR" dirty="0"/>
              <a:t>projet, cette saisine suspend </a:t>
            </a:r>
            <a:r>
              <a:rPr lang="fr-FR" dirty="0" smtClean="0"/>
              <a:t>également, </a:t>
            </a:r>
            <a:r>
              <a:rPr lang="fr-FR" dirty="0"/>
              <a:t>jusqu’à la </a:t>
            </a:r>
            <a:r>
              <a:rPr lang="fr-FR" dirty="0" smtClean="0"/>
              <a:t>notification </a:t>
            </a:r>
            <a:r>
              <a:rPr lang="fr-FR" dirty="0"/>
              <a:t>du jugement, les </a:t>
            </a:r>
            <a:r>
              <a:rPr lang="fr-FR" dirty="0" smtClean="0"/>
              <a:t>délais </a:t>
            </a:r>
            <a:r>
              <a:rPr lang="fr-FR" dirty="0"/>
              <a:t>dans lesquels le comité d’entreprise est consulté. </a:t>
            </a:r>
          </a:p>
          <a:p>
            <a:pPr lvl="1" algn="just"/>
            <a:endParaRPr lang="fr-FR" dirty="0"/>
          </a:p>
          <a:p>
            <a:pPr lvl="1"/>
            <a:endParaRPr lang="fr-FR" u="sng" dirty="0">
              <a:solidFill>
                <a:srgbClr val="C66951"/>
              </a:solidFill>
            </a:endParaRPr>
          </a:p>
          <a:p>
            <a:endParaRPr lang="fr-FR" dirty="0"/>
          </a:p>
        </p:txBody>
      </p:sp>
    </p:spTree>
    <p:extLst>
      <p:ext uri="{BB962C8B-B14F-4D97-AF65-F5344CB8AC3E}">
        <p14:creationId xmlns:p14="http://schemas.microsoft.com/office/powerpoint/2010/main" val="3166903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r>
              <a:rPr lang="fr-FR" dirty="0" smtClean="0"/>
              <a:t>Les </a:t>
            </a:r>
            <a:r>
              <a:rPr lang="fr-FR" dirty="0"/>
              <a:t>frais d’expertise sont à la charge de l’employeur. Toutefois, en cas d’annulation </a:t>
            </a:r>
            <a:r>
              <a:rPr lang="fr-FR" dirty="0" smtClean="0"/>
              <a:t>définitive </a:t>
            </a:r>
            <a:r>
              <a:rPr lang="fr-FR" dirty="0"/>
              <a:t>par le juge de la </a:t>
            </a:r>
            <a:r>
              <a:rPr lang="fr-FR" dirty="0" smtClean="0"/>
              <a:t>décision </a:t>
            </a:r>
            <a:r>
              <a:rPr lang="fr-FR" dirty="0"/>
              <a:t>du comité ou de l’instance de coordination, les sommes </a:t>
            </a:r>
            <a:r>
              <a:rPr lang="fr-FR" dirty="0" smtClean="0"/>
              <a:t>perçues </a:t>
            </a:r>
            <a:r>
              <a:rPr lang="fr-FR" dirty="0"/>
              <a:t>par l’expert sont </a:t>
            </a:r>
            <a:r>
              <a:rPr lang="fr-FR" dirty="0" smtClean="0"/>
              <a:t>remboursées </a:t>
            </a:r>
            <a:r>
              <a:rPr lang="fr-FR" dirty="0"/>
              <a:t>par ce dernier à l’employeur. Le comité d’entreprise peut, à tout moment, </a:t>
            </a:r>
            <a:r>
              <a:rPr lang="fr-FR" dirty="0" smtClean="0"/>
              <a:t>décider </a:t>
            </a:r>
            <a:r>
              <a:rPr lang="fr-FR" dirty="0"/>
              <a:t>de les prendre en charge sur son budget de fonctionnement (</a:t>
            </a:r>
            <a:r>
              <a:rPr lang="fr-FR" sz="1600" i="1" dirty="0"/>
              <a:t>C. </a:t>
            </a:r>
            <a:r>
              <a:rPr lang="fr-FR" sz="1600" i="1" dirty="0" err="1"/>
              <a:t>trav</a:t>
            </a:r>
            <a:r>
              <a:rPr lang="fr-FR" sz="1600" i="1" dirty="0"/>
              <a:t>., art. L. 4614-13</a:t>
            </a:r>
            <a:r>
              <a:rPr lang="fr-FR" dirty="0"/>
              <a:t>). </a:t>
            </a:r>
          </a:p>
          <a:p>
            <a:pPr lvl="1"/>
            <a:r>
              <a:rPr lang="fr-FR" dirty="0"/>
              <a:t>L’employeur peut contester le </a:t>
            </a:r>
            <a:r>
              <a:rPr lang="fr-FR" dirty="0" smtClean="0"/>
              <a:t>coût final </a:t>
            </a:r>
            <a:r>
              <a:rPr lang="fr-FR" dirty="0"/>
              <a:t>de l’expertise devant le juge judiciaire, dans un </a:t>
            </a:r>
            <a:r>
              <a:rPr lang="fr-FR" dirty="0" smtClean="0"/>
              <a:t>délai </a:t>
            </a:r>
            <a:r>
              <a:rPr lang="fr-FR" dirty="0"/>
              <a:t>de quinze jours à compter de la date à laquelle l’employeur a é</a:t>
            </a:r>
            <a:r>
              <a:rPr lang="fr-FR" dirty="0" smtClean="0"/>
              <a:t>té </a:t>
            </a:r>
            <a:r>
              <a:rPr lang="fr-FR" dirty="0"/>
              <a:t>informé de ce </a:t>
            </a:r>
            <a:r>
              <a:rPr lang="fr-FR" dirty="0" smtClean="0"/>
              <a:t>coût </a:t>
            </a:r>
            <a:r>
              <a:rPr lang="fr-FR" dirty="0"/>
              <a:t>(</a:t>
            </a:r>
            <a:r>
              <a:rPr lang="fr-FR" sz="1600" i="1" dirty="0"/>
              <a:t>C. </a:t>
            </a:r>
            <a:r>
              <a:rPr lang="fr-FR" sz="1600" i="1" dirty="0" err="1"/>
              <a:t>trav</a:t>
            </a:r>
            <a:r>
              <a:rPr lang="fr-FR" sz="1600" i="1" dirty="0"/>
              <a:t>., art. L. 4614-13-1</a:t>
            </a:r>
            <a:r>
              <a:rPr lang="fr-FR" dirty="0"/>
              <a:t>). </a:t>
            </a:r>
            <a:endParaRPr lang="fr-FR" dirty="0" smtClean="0"/>
          </a:p>
          <a:p>
            <a:r>
              <a:rPr lang="fr-FR" u="sng" dirty="0" smtClean="0">
                <a:solidFill>
                  <a:srgbClr val="C66951"/>
                </a:solidFill>
              </a:rPr>
              <a:t>1.9: Mission du CHSCT (art 32)</a:t>
            </a:r>
            <a:endParaRPr lang="fr-FR" u="sng" dirty="0">
              <a:solidFill>
                <a:srgbClr val="C66951"/>
              </a:solidFill>
            </a:endParaRPr>
          </a:p>
          <a:p>
            <a:pPr lvl="1" algn="just"/>
            <a:r>
              <a:rPr lang="fr-FR" dirty="0" smtClean="0"/>
              <a:t>Missions actuelles + mission de contribuer à l’adaptation et aménagement des postes de travail afin de faciliter l’accès des personnes handicapées à tous les emplois et de favoriser leur maintien en emploi au cours de leur vie professionnelle</a:t>
            </a:r>
            <a:endParaRPr lang="fr-FR" dirty="0"/>
          </a:p>
          <a:p>
            <a:pPr lvl="1"/>
            <a:endParaRPr lang="fr-FR" u="sng" dirty="0">
              <a:solidFill>
                <a:srgbClr val="C66951"/>
              </a:solidFill>
            </a:endParaRPr>
          </a:p>
          <a:p>
            <a:r>
              <a:rPr lang="fr-FR" u="sng" dirty="0" smtClean="0">
                <a:solidFill>
                  <a:srgbClr val="C66951"/>
                </a:solidFill>
              </a:rPr>
              <a:t>1.10:Protection des délégués syndicaux (art 28)</a:t>
            </a:r>
          </a:p>
          <a:p>
            <a:pPr lvl="1"/>
            <a:r>
              <a:rPr lang="fr-FR" dirty="0" smtClean="0"/>
              <a:t>Possibilité pour le délégué syndical de recourir à ses heures de délégations afin de participer à des négociations ou des concertations à d’autres niveaux que celui de l’entreprise OU aux réunions d’instance organisées dans l’intérêt des salariés de l’entreprise ou de la branche.</a:t>
            </a:r>
          </a:p>
          <a:p>
            <a:pPr lvl="1"/>
            <a:r>
              <a:rPr lang="fr-FR" u="sng" dirty="0" smtClean="0"/>
              <a:t>Le nouveau texte leur octroi explicitement la couverture du risque accident  du travail et maladie prof dans le cadre de ces activités</a:t>
            </a:r>
            <a:r>
              <a:rPr lang="fr-FR" dirty="0" smtClean="0"/>
              <a:t>. </a:t>
            </a:r>
          </a:p>
          <a:p>
            <a:pPr lvl="1"/>
            <a:endParaRPr lang="fr-FR" dirty="0"/>
          </a:p>
        </p:txBody>
      </p:sp>
    </p:spTree>
    <p:extLst>
      <p:ext uri="{BB962C8B-B14F-4D97-AF65-F5344CB8AC3E}">
        <p14:creationId xmlns:p14="http://schemas.microsoft.com/office/powerpoint/2010/main" val="2146724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smtClean="0">
                <a:solidFill>
                  <a:srgbClr val="C66951"/>
                </a:solidFill>
              </a:rPr>
              <a:t>1.12: contribution de l’employeur aux ASC (art 34)</a:t>
            </a:r>
          </a:p>
          <a:p>
            <a:pPr lvl="1"/>
            <a:r>
              <a:rPr lang="fr-FR" dirty="0"/>
              <a:t>Dans les entreprises comportant plusieurs </a:t>
            </a:r>
            <a:r>
              <a:rPr lang="fr-FR" dirty="0" smtClean="0"/>
              <a:t>comités d’</a:t>
            </a:r>
            <a:r>
              <a:rPr lang="fr-FR" dirty="0"/>
              <a:t>é</a:t>
            </a:r>
            <a:r>
              <a:rPr lang="fr-FR" dirty="0" smtClean="0"/>
              <a:t>tablissement</a:t>
            </a:r>
            <a:r>
              <a:rPr lang="fr-FR" dirty="0"/>
              <a:t>, la </a:t>
            </a:r>
            <a:r>
              <a:rPr lang="fr-FR" dirty="0" smtClean="0"/>
              <a:t>détermination </a:t>
            </a:r>
            <a:r>
              <a:rPr lang="fr-FR" dirty="0"/>
              <a:t>du montant global de la contribution patronale </a:t>
            </a:r>
            <a:r>
              <a:rPr lang="fr-FR" dirty="0" smtClean="0"/>
              <a:t>versée </a:t>
            </a:r>
            <a:r>
              <a:rPr lang="fr-FR" dirty="0"/>
              <a:t>pour </a:t>
            </a:r>
            <a:r>
              <a:rPr lang="fr-FR" dirty="0" smtClean="0"/>
              <a:t>financer </a:t>
            </a:r>
            <a:r>
              <a:rPr lang="fr-FR" dirty="0"/>
              <a:t>les </a:t>
            </a:r>
            <a:r>
              <a:rPr lang="fr-FR" dirty="0" smtClean="0"/>
              <a:t>activités </a:t>
            </a:r>
            <a:r>
              <a:rPr lang="fr-FR" dirty="0"/>
              <a:t>sociales et culturelles du comité d’entreprise est </a:t>
            </a:r>
            <a:r>
              <a:rPr lang="fr-FR" dirty="0" smtClean="0"/>
              <a:t>effectuée </a:t>
            </a:r>
            <a:r>
              <a:rPr lang="fr-FR" dirty="0"/>
              <a:t>au niveau de l’entreprise. </a:t>
            </a:r>
          </a:p>
          <a:p>
            <a:pPr lvl="1"/>
            <a:r>
              <a:rPr lang="fr-FR" dirty="0"/>
              <a:t>La </a:t>
            </a:r>
            <a:r>
              <a:rPr lang="fr-FR" dirty="0" smtClean="0"/>
              <a:t>répartition </a:t>
            </a:r>
            <a:r>
              <a:rPr lang="fr-FR" dirty="0"/>
              <a:t>de la contribution entre les </a:t>
            </a:r>
            <a:r>
              <a:rPr lang="fr-FR" dirty="0" smtClean="0"/>
              <a:t>comités d’</a:t>
            </a:r>
            <a:r>
              <a:rPr lang="fr-FR" dirty="0"/>
              <a:t>é</a:t>
            </a:r>
            <a:r>
              <a:rPr lang="fr-FR" dirty="0" smtClean="0"/>
              <a:t>tablissement </a:t>
            </a:r>
            <a:r>
              <a:rPr lang="fr-FR" dirty="0"/>
              <a:t>peut </a:t>
            </a:r>
            <a:r>
              <a:rPr lang="fr-FR" dirty="0" smtClean="0"/>
              <a:t>être fixée </a:t>
            </a:r>
            <a:r>
              <a:rPr lang="fr-FR" dirty="0"/>
              <a:t>par un accord d’entreprise, au prorata des effectifs des </a:t>
            </a:r>
            <a:r>
              <a:rPr lang="fr-FR" dirty="0" smtClean="0"/>
              <a:t>établissements </a:t>
            </a:r>
            <a:r>
              <a:rPr lang="fr-FR" dirty="0"/>
              <a:t>ou de leur masse salariale ou de ces deux </a:t>
            </a:r>
            <a:r>
              <a:rPr lang="fr-FR" dirty="0" smtClean="0"/>
              <a:t>critères combinés. </a:t>
            </a:r>
            <a:endParaRPr lang="fr-FR" dirty="0"/>
          </a:p>
          <a:p>
            <a:pPr lvl="1"/>
            <a:r>
              <a:rPr lang="fr-FR" dirty="0"/>
              <a:t>À </a:t>
            </a:r>
            <a:r>
              <a:rPr lang="fr-FR" dirty="0" smtClean="0"/>
              <a:t>défaut </a:t>
            </a:r>
            <a:r>
              <a:rPr lang="fr-FR" dirty="0"/>
              <a:t>d’accord, cette </a:t>
            </a:r>
            <a:r>
              <a:rPr lang="fr-FR" dirty="0" smtClean="0"/>
              <a:t>répartition </a:t>
            </a:r>
            <a:r>
              <a:rPr lang="fr-FR" dirty="0"/>
              <a:t>est </a:t>
            </a:r>
            <a:r>
              <a:rPr lang="fr-FR" dirty="0" smtClean="0"/>
              <a:t>effectuée </a:t>
            </a:r>
            <a:r>
              <a:rPr lang="fr-FR" dirty="0"/>
              <a:t>au prorata de la masse salariale de chaque </a:t>
            </a:r>
            <a:r>
              <a:rPr lang="fr-FR" dirty="0" smtClean="0"/>
              <a:t>établissement </a:t>
            </a:r>
            <a:r>
              <a:rPr lang="fr-FR" dirty="0"/>
              <a:t>(C. </a:t>
            </a:r>
            <a:r>
              <a:rPr lang="fr-FR" dirty="0" err="1"/>
              <a:t>trav</a:t>
            </a:r>
            <a:r>
              <a:rPr lang="fr-FR" dirty="0"/>
              <a:t>., art. L. 2323-86-1). </a:t>
            </a:r>
            <a:endParaRPr lang="fr-FR" dirty="0" smtClean="0"/>
          </a:p>
          <a:p>
            <a:pPr lvl="1"/>
            <a:endParaRPr lang="fr-FR" dirty="0"/>
          </a:p>
          <a:p>
            <a:r>
              <a:rPr lang="fr-FR" u="sng" dirty="0" smtClean="0">
                <a:solidFill>
                  <a:srgbClr val="C66951"/>
                </a:solidFill>
              </a:rPr>
              <a:t>1.13 : Augmentation des heures de délégation du DS (art 28)</a:t>
            </a:r>
          </a:p>
          <a:p>
            <a:pPr lvl="1"/>
            <a:r>
              <a:rPr lang="fr-FR" dirty="0"/>
              <a:t>Les heures de </a:t>
            </a:r>
            <a:r>
              <a:rPr lang="fr-FR" dirty="0" smtClean="0"/>
              <a:t>délégation </a:t>
            </a:r>
            <a:r>
              <a:rPr lang="fr-FR" dirty="0"/>
              <a:t>sont </a:t>
            </a:r>
            <a:r>
              <a:rPr lang="fr-FR" dirty="0" smtClean="0"/>
              <a:t>portées </a:t>
            </a:r>
            <a:r>
              <a:rPr lang="fr-FR" dirty="0"/>
              <a:t>de : </a:t>
            </a:r>
          </a:p>
          <a:p>
            <a:pPr lvl="2"/>
            <a:r>
              <a:rPr lang="fr-FR" sz="1400" dirty="0"/>
              <a:t> 10 heures à 12 heures par mois dans les entreprises ou </a:t>
            </a:r>
            <a:r>
              <a:rPr lang="fr-FR" sz="1400" dirty="0" smtClean="0"/>
              <a:t>établissements </a:t>
            </a:r>
            <a:r>
              <a:rPr lang="fr-FR" sz="1400" dirty="0"/>
              <a:t>de </a:t>
            </a:r>
            <a:r>
              <a:rPr lang="fr-FR" sz="1400" dirty="0" smtClean="0"/>
              <a:t>50 à 150 salariés </a:t>
            </a:r>
            <a:r>
              <a:rPr lang="fr-FR" sz="1400" dirty="0"/>
              <a:t>; </a:t>
            </a:r>
          </a:p>
          <a:p>
            <a:pPr lvl="2"/>
            <a:r>
              <a:rPr lang="fr-FR" sz="1400" dirty="0" smtClean="0"/>
              <a:t>15 </a:t>
            </a:r>
            <a:r>
              <a:rPr lang="fr-FR" sz="1400" dirty="0"/>
              <a:t>heures à 18h par mois dans les entreprises ou </a:t>
            </a:r>
            <a:r>
              <a:rPr lang="fr-FR" sz="1400" dirty="0" smtClean="0"/>
              <a:t>établissements </a:t>
            </a:r>
            <a:r>
              <a:rPr lang="fr-FR" sz="1400" dirty="0"/>
              <a:t>de </a:t>
            </a:r>
            <a:r>
              <a:rPr lang="fr-FR" sz="1400" dirty="0" smtClean="0"/>
              <a:t>151 </a:t>
            </a:r>
            <a:r>
              <a:rPr lang="fr-FR" sz="1400" dirty="0"/>
              <a:t>à </a:t>
            </a:r>
            <a:r>
              <a:rPr lang="fr-FR" sz="1400" dirty="0" smtClean="0"/>
              <a:t>499 salariés </a:t>
            </a:r>
            <a:r>
              <a:rPr lang="fr-FR" sz="1400" dirty="0"/>
              <a:t>; </a:t>
            </a:r>
          </a:p>
          <a:p>
            <a:pPr lvl="2"/>
            <a:r>
              <a:rPr lang="fr-FR" sz="1400" dirty="0" smtClean="0"/>
              <a:t>20 </a:t>
            </a:r>
            <a:r>
              <a:rPr lang="fr-FR" sz="1400" dirty="0"/>
              <a:t>heures à 24h par mois dans les entreprises ou </a:t>
            </a:r>
            <a:r>
              <a:rPr lang="fr-FR" sz="1400" dirty="0" smtClean="0"/>
              <a:t>établissements </a:t>
            </a:r>
            <a:r>
              <a:rPr lang="fr-FR" sz="1400" dirty="0"/>
              <a:t>d’au moins </a:t>
            </a:r>
            <a:r>
              <a:rPr lang="fr-FR" sz="1400" dirty="0" smtClean="0"/>
              <a:t>500 salariés</a:t>
            </a:r>
          </a:p>
          <a:p>
            <a:pPr lvl="2"/>
            <a:r>
              <a:rPr lang="fr-FR" dirty="0"/>
              <a:t>Elles sont aussi portées de 20h à 24h pour le DSC et de 10h à 12h pour la négociation collective (15h à 18h dans les entreprises d’au moins 1000 salariés). </a:t>
            </a:r>
          </a:p>
          <a:p>
            <a:pPr lvl="1"/>
            <a:endParaRPr lang="fr-FR" u="sng" dirty="0" smtClean="0">
              <a:solidFill>
                <a:srgbClr val="C66951"/>
              </a:solidFill>
            </a:endParaRPr>
          </a:p>
          <a:p>
            <a:pPr lvl="1"/>
            <a:endParaRPr lang="fr-FR" u="sng" dirty="0" smtClean="0">
              <a:solidFill>
                <a:srgbClr val="C66951"/>
              </a:solidFill>
            </a:endParaRPr>
          </a:p>
          <a:p>
            <a:pPr lvl="1" algn="just"/>
            <a:endParaRPr lang="fr-FR" dirty="0"/>
          </a:p>
          <a:p>
            <a:pPr lvl="1"/>
            <a:endParaRPr lang="fr-FR" u="sng" dirty="0">
              <a:solidFill>
                <a:srgbClr val="C66951"/>
              </a:solidFill>
            </a:endParaRPr>
          </a:p>
          <a:p>
            <a:endParaRPr lang="fr-FR" dirty="0"/>
          </a:p>
        </p:txBody>
      </p:sp>
    </p:spTree>
    <p:extLst>
      <p:ext uri="{BB962C8B-B14F-4D97-AF65-F5344CB8AC3E}">
        <p14:creationId xmlns:p14="http://schemas.microsoft.com/office/powerpoint/2010/main" val="603563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smtClean="0">
                <a:solidFill>
                  <a:srgbClr val="C66951"/>
                </a:solidFill>
              </a:rPr>
              <a:t>1.14: Formation des DP et DS financée par le CE (art 33)</a:t>
            </a:r>
            <a:endParaRPr lang="fr-FR" u="sng" dirty="0">
              <a:solidFill>
                <a:srgbClr val="C66951"/>
              </a:solidFill>
            </a:endParaRPr>
          </a:p>
          <a:p>
            <a:pPr lvl="1" algn="just"/>
            <a:r>
              <a:rPr lang="fr-FR" dirty="0"/>
              <a:t>Le texte permet que le comité d’entreprise </a:t>
            </a:r>
            <a:r>
              <a:rPr lang="fr-FR" dirty="0" smtClean="0"/>
              <a:t>décide </a:t>
            </a:r>
            <a:r>
              <a:rPr lang="fr-FR" sz="1600" i="1" dirty="0"/>
              <a:t>(ce qui </a:t>
            </a:r>
            <a:r>
              <a:rPr lang="fr-FR" sz="1600" i="1" dirty="0" smtClean="0"/>
              <a:t>était antérieurement </a:t>
            </a:r>
            <a:r>
              <a:rPr lang="fr-FR" sz="1600" i="1" dirty="0"/>
              <a:t>impossible : </a:t>
            </a:r>
            <a:r>
              <a:rPr lang="fr-FR" sz="1600" i="1" dirty="0" err="1"/>
              <a:t>Cass</a:t>
            </a:r>
            <a:r>
              <a:rPr lang="fr-FR" sz="1600" i="1" dirty="0"/>
              <a:t>. soc., 27 mars 2012, n°11-10.825)</a:t>
            </a:r>
            <a:r>
              <a:rPr lang="fr-FR" dirty="0"/>
              <a:t>, par une </a:t>
            </a:r>
            <a:r>
              <a:rPr lang="fr-FR" dirty="0" smtClean="0"/>
              <a:t>délibération, </a:t>
            </a:r>
            <a:r>
              <a:rPr lang="fr-FR" dirty="0"/>
              <a:t>de consacrer une partie de son budget de fonctionnement au </a:t>
            </a:r>
            <a:r>
              <a:rPr lang="fr-FR" dirty="0" smtClean="0"/>
              <a:t>financement </a:t>
            </a:r>
            <a:r>
              <a:rPr lang="fr-FR" dirty="0"/>
              <a:t>de la formation des </a:t>
            </a:r>
            <a:r>
              <a:rPr lang="fr-FR" dirty="0" smtClean="0"/>
              <a:t>délègues </a:t>
            </a:r>
            <a:r>
              <a:rPr lang="fr-FR" dirty="0"/>
              <a:t>du personnel et des </a:t>
            </a:r>
            <a:r>
              <a:rPr lang="fr-FR" dirty="0" smtClean="0"/>
              <a:t>délégués </a:t>
            </a:r>
            <a:r>
              <a:rPr lang="fr-FR" dirty="0"/>
              <a:t>syndicaux de l’entreprise. </a:t>
            </a:r>
          </a:p>
          <a:p>
            <a:pPr lvl="1" algn="just"/>
            <a:endParaRPr lang="fr-FR" dirty="0"/>
          </a:p>
          <a:p>
            <a:pPr lvl="1"/>
            <a:endParaRPr lang="fr-FR" u="sng" dirty="0">
              <a:solidFill>
                <a:srgbClr val="C66951"/>
              </a:solidFill>
            </a:endParaRPr>
          </a:p>
          <a:p>
            <a:endParaRPr lang="fr-FR" dirty="0"/>
          </a:p>
        </p:txBody>
      </p:sp>
    </p:spTree>
    <p:extLst>
      <p:ext uri="{BB962C8B-B14F-4D97-AF65-F5344CB8AC3E}">
        <p14:creationId xmlns:p14="http://schemas.microsoft.com/office/powerpoint/2010/main" val="3094625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92500" lnSpcReduction="10000"/>
          </a:bodyPr>
          <a:lstStyle/>
          <a:p>
            <a:r>
              <a:rPr lang="fr-FR" dirty="0"/>
              <a:t>Dans les </a:t>
            </a:r>
            <a:r>
              <a:rPr lang="fr-FR" dirty="0" smtClean="0"/>
              <a:t>réseaux </a:t>
            </a:r>
            <a:r>
              <a:rPr lang="fr-FR" dirty="0"/>
              <a:t>d’exploitants d’au moins </a:t>
            </a:r>
            <a:r>
              <a:rPr lang="fr-FR" dirty="0" smtClean="0"/>
              <a:t>300 salariés </a:t>
            </a:r>
            <a:r>
              <a:rPr lang="fr-FR" dirty="0"/>
              <a:t>en France, </a:t>
            </a:r>
            <a:r>
              <a:rPr lang="fr-FR" dirty="0" smtClean="0"/>
              <a:t>liés </a:t>
            </a:r>
            <a:r>
              <a:rPr lang="fr-FR" dirty="0"/>
              <a:t>par un contrat de franchise </a:t>
            </a:r>
            <a:r>
              <a:rPr lang="fr-FR" dirty="0" smtClean="0"/>
              <a:t>qui </a:t>
            </a:r>
            <a:r>
              <a:rPr lang="fr-FR" dirty="0"/>
              <a:t>contient des clauses ayant un effet sur l’organisation du travail et les conditions de travail dans les entreprises </a:t>
            </a:r>
            <a:r>
              <a:rPr lang="fr-FR" dirty="0" smtClean="0"/>
              <a:t>franchisées :</a:t>
            </a:r>
          </a:p>
          <a:p>
            <a:pPr lvl="1"/>
            <a:r>
              <a:rPr lang="fr-FR" dirty="0" smtClean="0"/>
              <a:t>lorsqu’une </a:t>
            </a:r>
            <a:r>
              <a:rPr lang="fr-FR" dirty="0"/>
              <a:t>organisation syndicale </a:t>
            </a:r>
            <a:r>
              <a:rPr lang="fr-FR" dirty="0" smtClean="0"/>
              <a:t>représentative </a:t>
            </a:r>
            <a:r>
              <a:rPr lang="fr-FR" dirty="0"/>
              <a:t>au sein de la branche ou de l’une des branches dont </a:t>
            </a:r>
            <a:r>
              <a:rPr lang="fr-FR" dirty="0" smtClean="0"/>
              <a:t>relèvent </a:t>
            </a:r>
            <a:r>
              <a:rPr lang="fr-FR" dirty="0"/>
              <a:t>les entreprises du </a:t>
            </a:r>
            <a:r>
              <a:rPr lang="fr-FR" dirty="0" smtClean="0"/>
              <a:t>réseau </a:t>
            </a:r>
            <a:r>
              <a:rPr lang="fr-FR" dirty="0"/>
              <a:t>ou ayant constitué une section syndicale au sein d’une entreprise du </a:t>
            </a:r>
            <a:r>
              <a:rPr lang="fr-FR" dirty="0" smtClean="0"/>
              <a:t>réseau </a:t>
            </a:r>
            <a:r>
              <a:rPr lang="fr-FR" dirty="0"/>
              <a:t>le demande, </a:t>
            </a:r>
            <a:r>
              <a:rPr lang="fr-FR" b="1" u="sng" dirty="0">
                <a:solidFill>
                  <a:schemeClr val="accent1"/>
                </a:solidFill>
              </a:rPr>
              <a:t>le franchiseur engage une </a:t>
            </a:r>
            <a:r>
              <a:rPr lang="fr-FR" b="1" u="sng" dirty="0" smtClean="0">
                <a:solidFill>
                  <a:schemeClr val="accent1"/>
                </a:solidFill>
              </a:rPr>
              <a:t>négociation </a:t>
            </a:r>
            <a:r>
              <a:rPr lang="fr-FR" b="1" u="sng" dirty="0">
                <a:solidFill>
                  <a:schemeClr val="accent1"/>
                </a:solidFill>
              </a:rPr>
              <a:t>visant à mettre en place une instance de dialogue social commune à l’ensemble du </a:t>
            </a:r>
            <a:r>
              <a:rPr lang="fr-FR" b="1" u="sng" dirty="0" smtClean="0">
                <a:solidFill>
                  <a:schemeClr val="accent1"/>
                </a:solidFill>
              </a:rPr>
              <a:t>réseau</a:t>
            </a:r>
            <a:r>
              <a:rPr lang="fr-FR" dirty="0" smtClean="0"/>
              <a:t>, </a:t>
            </a:r>
            <a:r>
              <a:rPr lang="fr-FR" dirty="0"/>
              <a:t>comprenant des </a:t>
            </a:r>
            <a:r>
              <a:rPr lang="fr-FR" dirty="0" smtClean="0"/>
              <a:t>représentants </a:t>
            </a:r>
            <a:r>
              <a:rPr lang="fr-FR" dirty="0"/>
              <a:t>des </a:t>
            </a:r>
            <a:r>
              <a:rPr lang="fr-FR" dirty="0" smtClean="0"/>
              <a:t>salariés </a:t>
            </a:r>
            <a:r>
              <a:rPr lang="fr-FR" dirty="0"/>
              <a:t>et des </a:t>
            </a:r>
            <a:r>
              <a:rPr lang="fr-FR" dirty="0" smtClean="0"/>
              <a:t>franchisés </a:t>
            </a:r>
            <a:r>
              <a:rPr lang="fr-FR" dirty="0"/>
              <a:t>et </a:t>
            </a:r>
            <a:r>
              <a:rPr lang="fr-FR" dirty="0" smtClean="0"/>
              <a:t>présidée </a:t>
            </a:r>
            <a:r>
              <a:rPr lang="fr-FR" dirty="0"/>
              <a:t>par le franchiseur. </a:t>
            </a:r>
          </a:p>
          <a:p>
            <a:pPr lvl="1"/>
            <a:endParaRPr lang="fr-FR" dirty="0" smtClean="0"/>
          </a:p>
          <a:p>
            <a:r>
              <a:rPr lang="fr-FR" dirty="0" smtClean="0"/>
              <a:t>L’accord </a:t>
            </a:r>
            <a:r>
              <a:rPr lang="fr-FR" dirty="0"/>
              <a:t>mettant en place cette instance </a:t>
            </a:r>
            <a:r>
              <a:rPr lang="fr-FR" dirty="0" smtClean="0"/>
              <a:t>prévoit </a:t>
            </a:r>
            <a:r>
              <a:rPr lang="fr-FR" dirty="0"/>
              <a:t>sa composition, le mode de </a:t>
            </a:r>
            <a:r>
              <a:rPr lang="fr-FR" dirty="0" smtClean="0"/>
              <a:t>désignation </a:t>
            </a:r>
            <a:r>
              <a:rPr lang="fr-FR" dirty="0"/>
              <a:t>de ses membres, la </a:t>
            </a:r>
            <a:r>
              <a:rPr lang="fr-FR" dirty="0" smtClean="0"/>
              <a:t>durée </a:t>
            </a:r>
            <a:r>
              <a:rPr lang="fr-FR" dirty="0"/>
              <a:t>de leur mandat, la </a:t>
            </a:r>
            <a:r>
              <a:rPr lang="fr-FR" dirty="0" smtClean="0"/>
              <a:t>fréquence </a:t>
            </a:r>
            <a:r>
              <a:rPr lang="fr-FR" dirty="0"/>
              <a:t>des </a:t>
            </a:r>
            <a:r>
              <a:rPr lang="fr-FR" dirty="0" smtClean="0"/>
              <a:t>réunions, </a:t>
            </a:r>
            <a:r>
              <a:rPr lang="fr-FR" dirty="0"/>
              <a:t>les heures de </a:t>
            </a:r>
            <a:r>
              <a:rPr lang="fr-FR" dirty="0" smtClean="0"/>
              <a:t>délégation octroyées </a:t>
            </a:r>
            <a:r>
              <a:rPr lang="fr-FR" dirty="0"/>
              <a:t>pour participer à cette instance et leurs </a:t>
            </a:r>
            <a:r>
              <a:rPr lang="fr-FR" dirty="0" smtClean="0"/>
              <a:t>modalités </a:t>
            </a:r>
            <a:r>
              <a:rPr lang="fr-FR" dirty="0"/>
              <a:t>d’utilisation. </a:t>
            </a:r>
          </a:p>
          <a:p>
            <a:pPr lvl="1"/>
            <a:r>
              <a:rPr lang="fr-FR" dirty="0"/>
              <a:t>À </a:t>
            </a:r>
            <a:r>
              <a:rPr lang="fr-FR" dirty="0" smtClean="0"/>
              <a:t>défaut </a:t>
            </a:r>
            <a:r>
              <a:rPr lang="fr-FR" dirty="0"/>
              <a:t>d’accord :</a:t>
            </a:r>
            <a:br>
              <a:rPr lang="fr-FR" dirty="0"/>
            </a:br>
            <a:r>
              <a:rPr lang="fr-FR" dirty="0"/>
              <a:t>1° Le nombre de </a:t>
            </a:r>
            <a:r>
              <a:rPr lang="fr-FR" dirty="0" smtClean="0"/>
              <a:t>réunions </a:t>
            </a:r>
            <a:r>
              <a:rPr lang="fr-FR" dirty="0"/>
              <a:t>de l’instance est </a:t>
            </a:r>
            <a:r>
              <a:rPr lang="fr-FR" dirty="0" smtClean="0"/>
              <a:t>fixée </a:t>
            </a:r>
            <a:r>
              <a:rPr lang="fr-FR" dirty="0"/>
              <a:t>à deux par an ;</a:t>
            </a:r>
            <a:br>
              <a:rPr lang="fr-FR" dirty="0"/>
            </a:br>
            <a:r>
              <a:rPr lang="fr-FR" dirty="0"/>
              <a:t>2° Un </a:t>
            </a:r>
            <a:r>
              <a:rPr lang="fr-FR" dirty="0" smtClean="0"/>
              <a:t>décret </a:t>
            </a:r>
            <a:r>
              <a:rPr lang="fr-FR" dirty="0"/>
              <a:t>en Conseil </a:t>
            </a:r>
            <a:r>
              <a:rPr lang="fr-FR" dirty="0" smtClean="0"/>
              <a:t>d’Etat détermine </a:t>
            </a:r>
            <a:r>
              <a:rPr lang="fr-FR" dirty="0"/>
              <a:t>les autres </a:t>
            </a:r>
            <a:r>
              <a:rPr lang="fr-FR" dirty="0" smtClean="0"/>
              <a:t>caractéristiques mentionnées </a:t>
            </a:r>
            <a:r>
              <a:rPr lang="fr-FR" dirty="0"/>
              <a:t>ci</a:t>
            </a:r>
            <a:r>
              <a:rPr lang="fr-FR" dirty="0" smtClean="0"/>
              <a:t>-dessus</a:t>
            </a:r>
            <a:r>
              <a:rPr lang="fr-FR" dirty="0"/>
              <a:t>. </a:t>
            </a:r>
          </a:p>
          <a:p>
            <a:endParaRPr lang="fr-FR" dirty="0"/>
          </a:p>
          <a:p>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a:t>2</a:t>
            </a:r>
            <a:r>
              <a:rPr lang="fr-FR" sz="2400" u="sng" dirty="0" smtClean="0"/>
              <a:t>/</a:t>
            </a:r>
            <a:br>
              <a:rPr lang="fr-FR" sz="2400" u="sng" dirty="0" smtClean="0"/>
            </a:br>
            <a:r>
              <a:rPr lang="fr-FR" sz="2400" u="sng" dirty="0" smtClean="0"/>
              <a:t>CREATION D’UNE INSTANCE DE DIALOGUE DU RESEAU DE FRANCHISE</a:t>
            </a:r>
            <a:endParaRPr lang="fr-FR" sz="2400" dirty="0"/>
          </a:p>
        </p:txBody>
      </p:sp>
    </p:spTree>
    <p:extLst>
      <p:ext uri="{BB962C8B-B14F-4D97-AF65-F5344CB8AC3E}">
        <p14:creationId xmlns:p14="http://schemas.microsoft.com/office/powerpoint/2010/main" val="5164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a:t>
            </a:r>
            <a:r>
              <a:rPr lang="fr-FR" u="sng" dirty="0"/>
              <a:t>1</a:t>
            </a:r>
            <a:r>
              <a:rPr lang="fr-FR" u="sng" dirty="0" smtClean="0"/>
              <a:t>:</a:t>
            </a:r>
            <a:r>
              <a:rPr lang="fr-FR" u="sng" dirty="0"/>
              <a:t/>
            </a:r>
            <a:br>
              <a:rPr lang="fr-FR" u="sng" dirty="0"/>
            </a:br>
            <a:r>
              <a:rPr lang="fr-FR" sz="4400" dirty="0" smtClean="0"/>
              <a:t>nouvelle architecture des règles en matière de durée du travail et de congés </a:t>
            </a:r>
            <a:br>
              <a:rPr lang="fr-FR" sz="4400" dirty="0" smtClean="0"/>
            </a:br>
            <a:r>
              <a:rPr lang="fr-FR" sz="3600" dirty="0" smtClean="0"/>
              <a:t>(art 8 à 14)</a:t>
            </a:r>
            <a:endParaRPr lang="fr-FR" sz="3600" dirty="0"/>
          </a:p>
        </p:txBody>
      </p:sp>
      <p:pic>
        <p:nvPicPr>
          <p:cNvPr id="4" name="Image 3"/>
          <p:cNvPicPr>
            <a:picLocks noChangeAspect="1"/>
          </p:cNvPicPr>
          <p:nvPr/>
        </p:nvPicPr>
        <p:blipFill rotWithShape="1">
          <a:blip r:embed="rId2"/>
          <a:srcRect l="11500" r="17105"/>
          <a:stretch/>
        </p:blipFill>
        <p:spPr>
          <a:xfrm>
            <a:off x="7253853" y="3149963"/>
            <a:ext cx="1506735" cy="1187109"/>
          </a:xfrm>
          <a:prstGeom prst="rect">
            <a:avLst/>
          </a:prstGeom>
        </p:spPr>
      </p:pic>
    </p:spTree>
    <p:extLst>
      <p:ext uri="{BB962C8B-B14F-4D97-AF65-F5344CB8AC3E}">
        <p14:creationId xmlns:p14="http://schemas.microsoft.com/office/powerpoint/2010/main" val="106464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fr-FR" dirty="0"/>
              <a:t>Les membres de l’instance sont </a:t>
            </a:r>
            <a:r>
              <a:rPr lang="fr-FR" dirty="0" smtClean="0"/>
              <a:t>dotés </a:t>
            </a:r>
            <a:r>
              <a:rPr lang="fr-FR" dirty="0"/>
              <a:t>de moyens </a:t>
            </a:r>
            <a:r>
              <a:rPr lang="fr-FR" dirty="0" smtClean="0"/>
              <a:t>matériels </a:t>
            </a:r>
            <a:r>
              <a:rPr lang="fr-FR" dirty="0"/>
              <a:t>ou </a:t>
            </a:r>
            <a:r>
              <a:rPr lang="fr-FR" dirty="0" smtClean="0"/>
              <a:t>financiers nécessaires </a:t>
            </a:r>
            <a:r>
              <a:rPr lang="fr-FR" dirty="0"/>
              <a:t>à l’accomplissement de leurs missions. Les </a:t>
            </a:r>
            <a:r>
              <a:rPr lang="fr-FR" dirty="0" smtClean="0"/>
              <a:t>dépenses </a:t>
            </a:r>
            <a:r>
              <a:rPr lang="fr-FR" dirty="0"/>
              <a:t>de fonctionnement de l’instance et d’organisation des </a:t>
            </a:r>
            <a:r>
              <a:rPr lang="fr-FR" dirty="0" smtClean="0"/>
              <a:t>réunions </a:t>
            </a:r>
            <a:r>
              <a:rPr lang="fr-FR" dirty="0"/>
              <a:t>ainsi que les frais de </a:t>
            </a:r>
            <a:r>
              <a:rPr lang="fr-FR" dirty="0" smtClean="0"/>
              <a:t>séjour </a:t>
            </a:r>
            <a:r>
              <a:rPr lang="fr-FR" dirty="0"/>
              <a:t>et de </a:t>
            </a:r>
            <a:r>
              <a:rPr lang="fr-FR" dirty="0" smtClean="0"/>
              <a:t>déplacement </a:t>
            </a:r>
            <a:r>
              <a:rPr lang="fr-FR" dirty="0"/>
              <a:t>sont pris en charge selon des </a:t>
            </a:r>
            <a:r>
              <a:rPr lang="fr-FR" dirty="0" smtClean="0"/>
              <a:t>modalités fixées </a:t>
            </a:r>
            <a:r>
              <a:rPr lang="fr-FR" dirty="0"/>
              <a:t>par l’accord. </a:t>
            </a:r>
          </a:p>
          <a:p>
            <a:pPr algn="just"/>
            <a:r>
              <a:rPr lang="fr-FR" dirty="0"/>
              <a:t>Lors de sa </a:t>
            </a:r>
            <a:r>
              <a:rPr lang="fr-FR" dirty="0" smtClean="0"/>
              <a:t>première réunion, </a:t>
            </a:r>
            <a:r>
              <a:rPr lang="fr-FR" dirty="0"/>
              <a:t>l’instance adopte un </a:t>
            </a:r>
            <a:r>
              <a:rPr lang="fr-FR" dirty="0" smtClean="0"/>
              <a:t>règlement intérieur déterminant </a:t>
            </a:r>
            <a:r>
              <a:rPr lang="fr-FR" dirty="0"/>
              <a:t>ses </a:t>
            </a:r>
            <a:r>
              <a:rPr lang="fr-FR" dirty="0" smtClean="0"/>
              <a:t>modalités </a:t>
            </a:r>
            <a:r>
              <a:rPr lang="fr-FR" dirty="0"/>
              <a:t>de fonctionnement. </a:t>
            </a:r>
          </a:p>
          <a:p>
            <a:pPr algn="just"/>
            <a:r>
              <a:rPr lang="fr-FR" dirty="0"/>
              <a:t>Lors des </a:t>
            </a:r>
            <a:r>
              <a:rPr lang="fr-FR" dirty="0" smtClean="0"/>
              <a:t>réunions, </a:t>
            </a:r>
            <a:r>
              <a:rPr lang="fr-FR" dirty="0"/>
              <a:t>l’instance est </a:t>
            </a:r>
            <a:r>
              <a:rPr lang="fr-FR" dirty="0" smtClean="0"/>
              <a:t>informée </a:t>
            </a:r>
            <a:r>
              <a:rPr lang="fr-FR" dirty="0"/>
              <a:t>des </a:t>
            </a:r>
            <a:r>
              <a:rPr lang="fr-FR" dirty="0" smtClean="0"/>
              <a:t>décisions </a:t>
            </a:r>
            <a:r>
              <a:rPr lang="fr-FR" dirty="0"/>
              <a:t>du franchiseur de nature à affecter le volume ou la structure des effectifs, la </a:t>
            </a:r>
            <a:r>
              <a:rPr lang="fr-FR" dirty="0" smtClean="0"/>
              <a:t>durée </a:t>
            </a:r>
            <a:r>
              <a:rPr lang="fr-FR" dirty="0"/>
              <a:t>du travail ou les conditions d’emploi, de travail et de formation professionnelle des </a:t>
            </a:r>
            <a:r>
              <a:rPr lang="fr-FR" dirty="0" smtClean="0"/>
              <a:t>salariés </a:t>
            </a:r>
            <a:r>
              <a:rPr lang="fr-FR" dirty="0"/>
              <a:t>des </a:t>
            </a:r>
            <a:r>
              <a:rPr lang="fr-FR" dirty="0" smtClean="0"/>
              <a:t>franchisés. </a:t>
            </a:r>
            <a:endParaRPr lang="fr-FR" dirty="0"/>
          </a:p>
          <a:p>
            <a:pPr algn="just"/>
            <a:r>
              <a:rPr lang="fr-FR" dirty="0"/>
              <a:t>Elle est </a:t>
            </a:r>
            <a:r>
              <a:rPr lang="fr-FR" dirty="0" smtClean="0"/>
              <a:t>informée </a:t>
            </a:r>
            <a:r>
              <a:rPr lang="fr-FR" dirty="0"/>
              <a:t>des entreprises </a:t>
            </a:r>
            <a:r>
              <a:rPr lang="fr-FR" dirty="0" smtClean="0"/>
              <a:t>entrées </a:t>
            </a:r>
            <a:r>
              <a:rPr lang="fr-FR" dirty="0"/>
              <a:t>dans le </a:t>
            </a:r>
            <a:r>
              <a:rPr lang="fr-FR" dirty="0" smtClean="0"/>
              <a:t>réseau </a:t>
            </a:r>
            <a:r>
              <a:rPr lang="fr-FR" dirty="0"/>
              <a:t>ou l’ayant quitté. </a:t>
            </a:r>
          </a:p>
          <a:p>
            <a:pPr lvl="1" algn="just"/>
            <a:endParaRPr lang="fr-FR" dirty="0"/>
          </a:p>
          <a:p>
            <a:pPr lvl="1"/>
            <a:endParaRPr lang="fr-FR" u="sng" dirty="0">
              <a:solidFill>
                <a:srgbClr val="C66951"/>
              </a:solidFill>
            </a:endParaRPr>
          </a:p>
          <a:p>
            <a:endParaRPr lang="fr-FR" dirty="0"/>
          </a:p>
        </p:txBody>
      </p:sp>
    </p:spTree>
    <p:extLst>
      <p:ext uri="{BB962C8B-B14F-4D97-AF65-F5344CB8AC3E}">
        <p14:creationId xmlns:p14="http://schemas.microsoft.com/office/powerpoint/2010/main" val="238610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L’instance formule, à son initiative, et examine, à la demande du franchiseur ou de </a:t>
            </a:r>
            <a:r>
              <a:rPr lang="fr-FR" dirty="0" smtClean="0"/>
              <a:t>représentants </a:t>
            </a:r>
            <a:r>
              <a:rPr lang="fr-FR" dirty="0"/>
              <a:t>des </a:t>
            </a:r>
            <a:r>
              <a:rPr lang="fr-FR" dirty="0" smtClean="0"/>
              <a:t>franchisés, </a:t>
            </a:r>
            <a:r>
              <a:rPr lang="fr-FR" dirty="0"/>
              <a:t>toute proposition de nature à </a:t>
            </a:r>
            <a:r>
              <a:rPr lang="fr-FR" dirty="0" smtClean="0"/>
              <a:t>améliorer </a:t>
            </a:r>
            <a:r>
              <a:rPr lang="fr-FR" dirty="0"/>
              <a:t>les conditions de travail, d’emploi et de formation professionnelle des </a:t>
            </a:r>
            <a:r>
              <a:rPr lang="fr-FR" dirty="0" smtClean="0"/>
              <a:t>salariés </a:t>
            </a:r>
            <a:r>
              <a:rPr lang="fr-FR" dirty="0"/>
              <a:t>dans l’ensemble du </a:t>
            </a:r>
            <a:r>
              <a:rPr lang="fr-FR" dirty="0" smtClean="0"/>
              <a:t>réseau </a:t>
            </a:r>
            <a:r>
              <a:rPr lang="fr-FR" dirty="0"/>
              <a:t>ainsi que les conditions dans lesquelles ils </a:t>
            </a:r>
            <a:r>
              <a:rPr lang="fr-FR" dirty="0" smtClean="0"/>
              <a:t>bénéficient </a:t>
            </a:r>
            <a:r>
              <a:rPr lang="fr-FR" dirty="0"/>
              <a:t>de garanties collectives </a:t>
            </a:r>
            <a:r>
              <a:rPr lang="fr-FR" dirty="0" smtClean="0"/>
              <a:t>complémentaires mentionnées </a:t>
            </a:r>
            <a:r>
              <a:rPr lang="fr-FR" dirty="0"/>
              <a:t>à l’article L. 911-2 du code de la </a:t>
            </a:r>
            <a:r>
              <a:rPr lang="fr-FR" dirty="0" err="1" smtClean="0"/>
              <a:t>sécurité</a:t>
            </a:r>
            <a:r>
              <a:rPr lang="fr-FR" dirty="0" smtClean="0"/>
              <a:t> </a:t>
            </a:r>
            <a:r>
              <a:rPr lang="fr-FR" dirty="0"/>
              <a:t>sociale</a:t>
            </a:r>
            <a:r>
              <a:rPr lang="fr-FR" dirty="0" smtClean="0"/>
              <a:t>.</a:t>
            </a:r>
          </a:p>
          <a:p>
            <a:pPr marL="45720" indent="0">
              <a:buNone/>
            </a:pPr>
            <a:endParaRPr lang="fr-FR" dirty="0" smtClean="0"/>
          </a:p>
          <a:p>
            <a:pPr marL="45720" indent="0">
              <a:buNone/>
            </a:pPr>
            <a:endParaRPr lang="fr-FR" dirty="0"/>
          </a:p>
          <a:p>
            <a:pPr algn="just"/>
            <a:r>
              <a:rPr lang="fr-FR" b="1" u="sng" dirty="0" smtClean="0">
                <a:solidFill>
                  <a:srgbClr val="C66951"/>
                </a:solidFill>
              </a:rPr>
              <a:t>Décision </a:t>
            </a:r>
            <a:r>
              <a:rPr lang="fr-FR" b="1" u="sng" dirty="0">
                <a:solidFill>
                  <a:srgbClr val="C66951"/>
                </a:solidFill>
              </a:rPr>
              <a:t>du conseil constitutionnel </a:t>
            </a:r>
          </a:p>
          <a:p>
            <a:pPr lvl="1" algn="just"/>
            <a:r>
              <a:rPr lang="fr-FR" dirty="0"/>
              <a:t>Dans sa </a:t>
            </a:r>
            <a:r>
              <a:rPr lang="fr-FR" dirty="0" smtClean="0"/>
              <a:t>décision </a:t>
            </a:r>
            <a:r>
              <a:rPr lang="fr-FR" dirty="0"/>
              <a:t>du 4 </a:t>
            </a:r>
            <a:r>
              <a:rPr lang="fr-FR" dirty="0" smtClean="0"/>
              <a:t>août, </a:t>
            </a:r>
            <a:r>
              <a:rPr lang="fr-FR" dirty="0"/>
              <a:t>le Conseil constitutionnel a </a:t>
            </a:r>
            <a:r>
              <a:rPr lang="fr-FR" dirty="0" smtClean="0"/>
              <a:t>décidé </a:t>
            </a:r>
            <a:r>
              <a:rPr lang="fr-FR" dirty="0"/>
              <a:t>que la mise en place de cette instance pouvait </a:t>
            </a:r>
            <a:r>
              <a:rPr lang="fr-FR" dirty="0" smtClean="0"/>
              <a:t>être prévue </a:t>
            </a:r>
            <a:r>
              <a:rPr lang="fr-FR" dirty="0"/>
              <a:t>par le </a:t>
            </a:r>
            <a:r>
              <a:rPr lang="fr-FR" dirty="0" smtClean="0"/>
              <a:t>législateur </a:t>
            </a:r>
            <a:r>
              <a:rPr lang="fr-FR" dirty="0"/>
              <a:t>tout en formulant deux </a:t>
            </a:r>
            <a:r>
              <a:rPr lang="fr-FR" dirty="0" smtClean="0"/>
              <a:t>réserves d’interprétation </a:t>
            </a:r>
            <a:r>
              <a:rPr lang="fr-FR" dirty="0"/>
              <a:t>et en </a:t>
            </a:r>
            <a:r>
              <a:rPr lang="fr-FR" dirty="0" smtClean="0"/>
              <a:t>prononçant </a:t>
            </a:r>
            <a:r>
              <a:rPr lang="fr-FR" dirty="0"/>
              <a:t>une censure </a:t>
            </a:r>
            <a:r>
              <a:rPr lang="fr-FR" dirty="0" smtClean="0"/>
              <a:t>partielle.</a:t>
            </a:r>
          </a:p>
          <a:p>
            <a:pPr lvl="1" algn="just"/>
            <a:r>
              <a:rPr lang="fr-FR" dirty="0" smtClean="0"/>
              <a:t>Pour </a:t>
            </a:r>
            <a:r>
              <a:rPr lang="fr-FR" dirty="0"/>
              <a:t>le Conseil, les employeurs </a:t>
            </a:r>
            <a:r>
              <a:rPr lang="fr-FR" dirty="0" smtClean="0"/>
              <a:t>franchisés </a:t>
            </a:r>
            <a:r>
              <a:rPr lang="fr-FR" dirty="0"/>
              <a:t>devront participer à la </a:t>
            </a:r>
            <a:r>
              <a:rPr lang="fr-FR" dirty="0" smtClean="0"/>
              <a:t>négociation </a:t>
            </a:r>
            <a:r>
              <a:rPr lang="fr-FR" dirty="0"/>
              <a:t>de mise en place de l’instance de dialogue social (</a:t>
            </a:r>
            <a:r>
              <a:rPr lang="fr-FR" dirty="0" smtClean="0"/>
              <a:t>1</a:t>
            </a:r>
            <a:r>
              <a:rPr lang="fr-FR" baseline="30000" dirty="0" smtClean="0"/>
              <a:t>e</a:t>
            </a:r>
            <a:r>
              <a:rPr lang="fr-FR" dirty="0" smtClean="0"/>
              <a:t> réserve)</a:t>
            </a:r>
            <a:r>
              <a:rPr lang="fr-FR" dirty="0"/>
              <a:t>, et le </a:t>
            </a:r>
            <a:r>
              <a:rPr lang="fr-FR" dirty="0" smtClean="0"/>
              <a:t>décret </a:t>
            </a:r>
            <a:r>
              <a:rPr lang="fr-FR" dirty="0"/>
              <a:t>en Conseil </a:t>
            </a:r>
            <a:r>
              <a:rPr lang="fr-FR" dirty="0" smtClean="0"/>
              <a:t>d’Etat prévu </a:t>
            </a:r>
            <a:r>
              <a:rPr lang="fr-FR" dirty="0"/>
              <a:t>par la loi ne pourra pas ajouter des heures de </a:t>
            </a:r>
            <a:r>
              <a:rPr lang="fr-FR" dirty="0" smtClean="0"/>
              <a:t>délégations supplémentaires </a:t>
            </a:r>
            <a:r>
              <a:rPr lang="fr-FR" dirty="0"/>
              <a:t>à celles qui sont </a:t>
            </a:r>
            <a:r>
              <a:rPr lang="fr-FR" dirty="0" smtClean="0"/>
              <a:t>prévues </a:t>
            </a:r>
            <a:r>
              <a:rPr lang="fr-FR" dirty="0"/>
              <a:t>par le droit commun (</a:t>
            </a:r>
            <a:r>
              <a:rPr lang="fr-FR" dirty="0" smtClean="0"/>
              <a:t>2</a:t>
            </a:r>
            <a:r>
              <a:rPr lang="fr-FR" baseline="30000" dirty="0" smtClean="0"/>
              <a:t>nd</a:t>
            </a:r>
            <a:r>
              <a:rPr lang="fr-FR" dirty="0" smtClean="0"/>
              <a:t> réserve)</a:t>
            </a:r>
            <a:r>
              <a:rPr lang="fr-FR" dirty="0"/>
              <a:t>. </a:t>
            </a:r>
          </a:p>
          <a:p>
            <a:pPr marL="45720" indent="0">
              <a:buNone/>
            </a:pPr>
            <a:r>
              <a:rPr lang="fr-FR" dirty="0" smtClean="0"/>
              <a:t> </a:t>
            </a:r>
            <a:endParaRPr lang="fr-FR" dirty="0"/>
          </a:p>
          <a:p>
            <a:pPr lvl="1"/>
            <a:endParaRPr lang="fr-FR" u="sng" dirty="0">
              <a:solidFill>
                <a:srgbClr val="C66951"/>
              </a:solidFill>
            </a:endParaRPr>
          </a:p>
          <a:p>
            <a:endParaRPr lang="fr-FR" dirty="0"/>
          </a:p>
        </p:txBody>
      </p:sp>
      <p:sp>
        <p:nvSpPr>
          <p:cNvPr id="3" name="Rectangle 2"/>
          <p:cNvSpPr/>
          <p:nvPr/>
        </p:nvSpPr>
        <p:spPr>
          <a:xfrm>
            <a:off x="204850" y="2884180"/>
            <a:ext cx="8814038" cy="3314655"/>
          </a:xfrm>
          <a:prstGeom prst="rect">
            <a:avLst/>
          </a:prstGeom>
          <a:noFill/>
          <a:ln w="38100" cmpd="sng">
            <a:solidFill>
              <a:srgbClr val="C6695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687342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a:t>
            </a:r>
            <a:r>
              <a:rPr lang="fr-FR" u="sng" dirty="0" smtClean="0"/>
              <a:t>4:</a:t>
            </a:r>
            <a:r>
              <a:rPr lang="fr-FR" u="sng" dirty="0"/>
              <a:t/>
            </a:r>
            <a:br>
              <a:rPr lang="fr-FR" u="sng" dirty="0"/>
            </a:br>
            <a:r>
              <a:rPr lang="fr-FR" sz="4400" dirty="0" smtClean="0"/>
              <a:t>adaptation du droit du travail à l’ère du numérique</a:t>
            </a:r>
            <a:endParaRPr lang="fr-FR" sz="3600" dirty="0"/>
          </a:p>
        </p:txBody>
      </p:sp>
      <p:pic>
        <p:nvPicPr>
          <p:cNvPr id="5" name="Image 4"/>
          <p:cNvPicPr>
            <a:picLocks noChangeAspect="1"/>
          </p:cNvPicPr>
          <p:nvPr/>
        </p:nvPicPr>
        <p:blipFill rotWithShape="1">
          <a:blip r:embed="rId2"/>
          <a:srcRect l="20096" r="7733"/>
          <a:stretch/>
        </p:blipFill>
        <p:spPr>
          <a:xfrm>
            <a:off x="7307666" y="3144764"/>
            <a:ext cx="1506736" cy="1393433"/>
          </a:xfrm>
          <a:prstGeom prst="rect">
            <a:avLst/>
          </a:prstGeom>
        </p:spPr>
      </p:pic>
    </p:spTree>
    <p:extLst>
      <p:ext uri="{BB962C8B-B14F-4D97-AF65-F5344CB8AC3E}">
        <p14:creationId xmlns:p14="http://schemas.microsoft.com/office/powerpoint/2010/main" val="1758328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a:t>Sauf opposition du salarié, l’employeur peut </a:t>
            </a:r>
            <a:r>
              <a:rPr lang="fr-FR" dirty="0" smtClean="0"/>
              <a:t>procéder </a:t>
            </a:r>
            <a:r>
              <a:rPr lang="fr-FR" dirty="0"/>
              <a:t>à la remise du bulletin de paie sous forme </a:t>
            </a:r>
            <a:r>
              <a:rPr lang="fr-FR" dirty="0" smtClean="0"/>
              <a:t>électronique, </a:t>
            </a:r>
            <a:r>
              <a:rPr lang="fr-FR" dirty="0"/>
              <a:t>dans des conditions de nature à garantir </a:t>
            </a:r>
            <a:r>
              <a:rPr lang="fr-FR" dirty="0" smtClean="0"/>
              <a:t>l’intégrité, </a:t>
            </a:r>
            <a:r>
              <a:rPr lang="fr-FR" dirty="0"/>
              <a:t>la </a:t>
            </a:r>
            <a:r>
              <a:rPr lang="fr-FR" dirty="0" smtClean="0"/>
              <a:t>disponibilité </a:t>
            </a:r>
            <a:r>
              <a:rPr lang="fr-FR" dirty="0"/>
              <a:t>et </a:t>
            </a:r>
            <a:r>
              <a:rPr lang="fr-FR" dirty="0" smtClean="0"/>
              <a:t>la confidentialité </a:t>
            </a:r>
            <a:r>
              <a:rPr lang="fr-FR" dirty="0"/>
              <a:t>des </a:t>
            </a:r>
            <a:r>
              <a:rPr lang="fr-FR" dirty="0" smtClean="0"/>
              <a:t>données </a:t>
            </a:r>
            <a:r>
              <a:rPr lang="fr-FR" sz="1600" i="1" dirty="0"/>
              <a:t>(C. </a:t>
            </a:r>
            <a:r>
              <a:rPr lang="fr-FR" sz="1600" i="1" dirty="0" err="1"/>
              <a:t>trav</a:t>
            </a:r>
            <a:r>
              <a:rPr lang="fr-FR" sz="1600" i="1" dirty="0"/>
              <a:t>., art. L. 3243-2)</a:t>
            </a:r>
            <a:r>
              <a:rPr lang="fr-FR" dirty="0"/>
              <a:t>. </a:t>
            </a:r>
          </a:p>
          <a:p>
            <a:r>
              <a:rPr lang="fr-FR" dirty="0" smtClean="0"/>
              <a:t>Entrée en </a:t>
            </a:r>
            <a:r>
              <a:rPr lang="fr-FR" dirty="0"/>
              <a:t>vigueur le </a:t>
            </a:r>
            <a:r>
              <a:rPr lang="fr-FR" dirty="0" smtClean="0"/>
              <a:t>1</a:t>
            </a:r>
            <a:r>
              <a:rPr lang="fr-FR" baseline="30000" dirty="0" smtClean="0"/>
              <a:t>er</a:t>
            </a:r>
            <a:r>
              <a:rPr lang="fr-FR" dirty="0" smtClean="0"/>
              <a:t> </a:t>
            </a:r>
            <a:r>
              <a:rPr lang="fr-FR" dirty="0"/>
              <a:t>janvier 2017. </a:t>
            </a:r>
          </a:p>
          <a:p>
            <a:pPr marL="45720" indent="0">
              <a:buNone/>
            </a:pPr>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1/</a:t>
            </a:r>
            <a:br>
              <a:rPr lang="fr-FR" sz="2400" u="sng" dirty="0" smtClean="0"/>
            </a:br>
            <a:r>
              <a:rPr lang="fr-FR" sz="2400" u="sng" dirty="0" smtClean="0"/>
              <a:t>Bulletin de paie électronique par principe </a:t>
            </a:r>
            <a:br>
              <a:rPr lang="fr-FR" sz="2400" u="sng" dirty="0" smtClean="0"/>
            </a:br>
            <a:r>
              <a:rPr lang="fr-FR" sz="2400" u="sng" dirty="0" smtClean="0"/>
              <a:t>(art 54)</a:t>
            </a:r>
            <a:endParaRPr lang="fr-FR" sz="2400" dirty="0"/>
          </a:p>
        </p:txBody>
      </p:sp>
    </p:spTree>
    <p:extLst>
      <p:ext uri="{BB962C8B-B14F-4D97-AF65-F5344CB8AC3E}">
        <p14:creationId xmlns:p14="http://schemas.microsoft.com/office/powerpoint/2010/main" val="3235873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La négociation </a:t>
            </a:r>
            <a:r>
              <a:rPr lang="fr-FR" dirty="0"/>
              <a:t>annuelle sur </a:t>
            </a:r>
            <a:r>
              <a:rPr lang="fr-FR" dirty="0" smtClean="0"/>
              <a:t>l’égalité </a:t>
            </a:r>
            <a:r>
              <a:rPr lang="fr-FR" dirty="0"/>
              <a:t>professionnelle entre les femmes et les hommes et la </a:t>
            </a:r>
            <a:r>
              <a:rPr lang="fr-FR" dirty="0" smtClean="0"/>
              <a:t>qualité </a:t>
            </a:r>
            <a:r>
              <a:rPr lang="fr-FR" dirty="0"/>
              <a:t>de vie au travail porte </a:t>
            </a:r>
            <a:r>
              <a:rPr lang="fr-FR" dirty="0" smtClean="0"/>
              <a:t>également </a:t>
            </a:r>
            <a:r>
              <a:rPr lang="fr-FR" dirty="0"/>
              <a:t>sur les </a:t>
            </a:r>
            <a:r>
              <a:rPr lang="fr-FR" dirty="0" smtClean="0"/>
              <a:t>modalités </a:t>
            </a:r>
            <a:r>
              <a:rPr lang="fr-FR" dirty="0"/>
              <a:t>du plein exercice par le salarié de son droit à la </a:t>
            </a:r>
            <a:r>
              <a:rPr lang="fr-FR" dirty="0" smtClean="0"/>
              <a:t>déconnexion </a:t>
            </a:r>
            <a:r>
              <a:rPr lang="fr-FR" dirty="0"/>
              <a:t>et la </a:t>
            </a:r>
            <a:r>
              <a:rPr lang="fr-FR" u="sng" dirty="0"/>
              <a:t>mise en place par l’entreprise de dispositifs de </a:t>
            </a:r>
            <a:r>
              <a:rPr lang="fr-FR" u="sng" dirty="0" smtClean="0"/>
              <a:t>régulation</a:t>
            </a:r>
            <a:r>
              <a:rPr lang="fr-FR" dirty="0" smtClean="0"/>
              <a:t> </a:t>
            </a:r>
            <a:r>
              <a:rPr lang="fr-FR" dirty="0"/>
              <a:t>dans l’utilisation des outils </a:t>
            </a:r>
            <a:r>
              <a:rPr lang="fr-FR" dirty="0" smtClean="0"/>
              <a:t>numériques, </a:t>
            </a:r>
            <a:r>
              <a:rPr lang="fr-FR" dirty="0"/>
              <a:t>en vue d’assurer le </a:t>
            </a:r>
            <a:r>
              <a:rPr lang="fr-FR" dirty="0">
                <a:solidFill>
                  <a:srgbClr val="C66951"/>
                </a:solidFill>
              </a:rPr>
              <a:t>respect des temps de repos </a:t>
            </a:r>
            <a:r>
              <a:rPr lang="fr-FR" dirty="0"/>
              <a:t>et </a:t>
            </a:r>
            <a:r>
              <a:rPr lang="fr-FR" dirty="0">
                <a:solidFill>
                  <a:srgbClr val="C66951"/>
                </a:solidFill>
              </a:rPr>
              <a:t>de congé </a:t>
            </a:r>
            <a:r>
              <a:rPr lang="fr-FR" dirty="0"/>
              <a:t>ainsi que de la </a:t>
            </a:r>
            <a:r>
              <a:rPr lang="fr-FR" dirty="0">
                <a:solidFill>
                  <a:srgbClr val="C66951"/>
                </a:solidFill>
              </a:rPr>
              <a:t>vie personnelle et </a:t>
            </a:r>
            <a:r>
              <a:rPr lang="fr-FR" dirty="0" smtClean="0">
                <a:solidFill>
                  <a:srgbClr val="C66951"/>
                </a:solidFill>
              </a:rPr>
              <a:t>familiale</a:t>
            </a:r>
            <a:r>
              <a:rPr lang="fr-FR" dirty="0" smtClean="0"/>
              <a:t>.</a:t>
            </a:r>
          </a:p>
          <a:p>
            <a:r>
              <a:rPr lang="fr-FR" dirty="0" smtClean="0"/>
              <a:t>À défaut </a:t>
            </a:r>
            <a:r>
              <a:rPr lang="fr-FR" dirty="0"/>
              <a:t>d’accord, l’employeur </a:t>
            </a:r>
            <a:r>
              <a:rPr lang="fr-FR" dirty="0" smtClean="0"/>
              <a:t>élabore </a:t>
            </a:r>
            <a:r>
              <a:rPr lang="fr-FR" dirty="0"/>
              <a:t>une charte, </a:t>
            </a:r>
            <a:r>
              <a:rPr lang="fr-FR" dirty="0" smtClean="0"/>
              <a:t>après </a:t>
            </a:r>
            <a:r>
              <a:rPr lang="fr-FR" dirty="0"/>
              <a:t>avis du comité d’entreprise ou, à </a:t>
            </a:r>
            <a:r>
              <a:rPr lang="fr-FR" dirty="0" smtClean="0"/>
              <a:t>défaut, </a:t>
            </a:r>
            <a:r>
              <a:rPr lang="fr-FR" dirty="0"/>
              <a:t>des </a:t>
            </a:r>
            <a:r>
              <a:rPr lang="fr-FR" dirty="0" smtClean="0"/>
              <a:t>délègues </a:t>
            </a:r>
            <a:r>
              <a:rPr lang="fr-FR" dirty="0"/>
              <a:t>du personnel. Cette charte </a:t>
            </a:r>
            <a:r>
              <a:rPr lang="fr-FR" dirty="0" smtClean="0"/>
              <a:t>définit </a:t>
            </a:r>
            <a:r>
              <a:rPr lang="fr-FR" dirty="0"/>
              <a:t>ces </a:t>
            </a:r>
            <a:r>
              <a:rPr lang="fr-FR" dirty="0" smtClean="0"/>
              <a:t>modalités </a:t>
            </a:r>
            <a:r>
              <a:rPr lang="fr-FR" dirty="0"/>
              <a:t>de l’exercice du droit à la </a:t>
            </a:r>
            <a:r>
              <a:rPr lang="fr-FR" dirty="0" smtClean="0"/>
              <a:t>déconnexion </a:t>
            </a:r>
            <a:r>
              <a:rPr lang="fr-FR" dirty="0"/>
              <a:t>et </a:t>
            </a:r>
            <a:r>
              <a:rPr lang="fr-FR" dirty="0" smtClean="0"/>
              <a:t>prévoit </a:t>
            </a:r>
            <a:r>
              <a:rPr lang="fr-FR" dirty="0"/>
              <a:t>en outre la mise en œuvre, à destination des </a:t>
            </a:r>
            <a:r>
              <a:rPr lang="fr-FR" dirty="0" smtClean="0"/>
              <a:t>salariés </a:t>
            </a:r>
            <a:r>
              <a:rPr lang="fr-FR" dirty="0"/>
              <a:t>et du personnel d’encadrement et de direction, d’actions de formation et de sensibilisation à un usage raisonnable des outils </a:t>
            </a:r>
            <a:r>
              <a:rPr lang="fr-FR" dirty="0" smtClean="0"/>
              <a:t>numériques </a:t>
            </a:r>
            <a:r>
              <a:rPr lang="fr-FR" sz="1800" i="1" dirty="0"/>
              <a:t>(C. </a:t>
            </a:r>
            <a:r>
              <a:rPr lang="fr-FR" sz="1800" i="1" dirty="0" err="1"/>
              <a:t>trav</a:t>
            </a:r>
            <a:r>
              <a:rPr lang="fr-FR" sz="1800" i="1" dirty="0"/>
              <a:t>., art. L. 2242-8)</a:t>
            </a:r>
            <a:r>
              <a:rPr lang="fr-FR" dirty="0"/>
              <a:t>. </a:t>
            </a:r>
          </a:p>
          <a:p>
            <a:r>
              <a:rPr lang="fr-FR" dirty="0" smtClean="0"/>
              <a:t>Entrée en </a:t>
            </a:r>
            <a:r>
              <a:rPr lang="fr-FR" dirty="0"/>
              <a:t>vigueur le </a:t>
            </a:r>
            <a:r>
              <a:rPr lang="fr-FR" u="sng" dirty="0" smtClean="0"/>
              <a:t>1</a:t>
            </a:r>
            <a:r>
              <a:rPr lang="fr-FR" u="sng" baseline="30000" dirty="0" smtClean="0"/>
              <a:t>er</a:t>
            </a:r>
            <a:r>
              <a:rPr lang="fr-FR" u="sng" dirty="0" smtClean="0"/>
              <a:t> </a:t>
            </a:r>
            <a:r>
              <a:rPr lang="fr-FR" u="sng" dirty="0"/>
              <a:t>janvier 2017. </a:t>
            </a:r>
          </a:p>
          <a:p>
            <a:pPr marL="45720" indent="0">
              <a:buNone/>
            </a:pPr>
            <a:endParaRPr lang="fr-FR" dirty="0"/>
          </a:p>
          <a:p>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2/</a:t>
            </a:r>
            <a:br>
              <a:rPr lang="fr-FR" sz="2400" u="sng" dirty="0" smtClean="0"/>
            </a:br>
            <a:r>
              <a:rPr lang="fr-FR" sz="2400" u="sng" dirty="0" smtClean="0"/>
              <a:t>affirmation du principe de la déconnexion</a:t>
            </a:r>
            <a:br>
              <a:rPr lang="fr-FR" sz="2400" u="sng" dirty="0" smtClean="0"/>
            </a:br>
            <a:r>
              <a:rPr lang="fr-FR" sz="2400" u="sng" dirty="0" smtClean="0"/>
              <a:t>(art 55)</a:t>
            </a:r>
            <a:endParaRPr lang="fr-FR" sz="2400" dirty="0"/>
          </a:p>
        </p:txBody>
      </p:sp>
    </p:spTree>
    <p:extLst>
      <p:ext uri="{BB962C8B-B14F-4D97-AF65-F5344CB8AC3E}">
        <p14:creationId xmlns:p14="http://schemas.microsoft.com/office/powerpoint/2010/main" val="2198211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5"/>
            <a:ext cx="8889738" cy="6597024"/>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lgn="just"/>
            <a:endParaRPr lang="fr-FR" dirty="0" smtClean="0"/>
          </a:p>
          <a:p>
            <a:pPr lvl="1" algn="just"/>
            <a:r>
              <a:rPr lang="fr-FR" dirty="0" smtClean="0"/>
              <a:t>REMARQUES: </a:t>
            </a:r>
          </a:p>
          <a:p>
            <a:pPr lvl="2" algn="just"/>
            <a:r>
              <a:rPr lang="fr-FR" dirty="0"/>
              <a:t>Il est </a:t>
            </a:r>
            <a:r>
              <a:rPr lang="fr-FR" dirty="0" smtClean="0"/>
              <a:t>précisé </a:t>
            </a:r>
            <a:r>
              <a:rPr lang="fr-FR" dirty="0"/>
              <a:t>par ailleurs, pour les </a:t>
            </a:r>
            <a:r>
              <a:rPr lang="fr-FR" b="1" u="sng" dirty="0" smtClean="0">
                <a:solidFill>
                  <a:srgbClr val="C66951"/>
                </a:solidFill>
              </a:rPr>
              <a:t>salariés </a:t>
            </a:r>
            <a:r>
              <a:rPr lang="fr-FR" b="1" u="sng" dirty="0">
                <a:solidFill>
                  <a:srgbClr val="C66951"/>
                </a:solidFill>
              </a:rPr>
              <a:t>en forfait jours</a:t>
            </a:r>
            <a:r>
              <a:rPr lang="fr-FR" dirty="0"/>
              <a:t>, qu’à </a:t>
            </a:r>
            <a:r>
              <a:rPr lang="fr-FR" dirty="0" smtClean="0"/>
              <a:t>défaut </a:t>
            </a:r>
            <a:r>
              <a:rPr lang="fr-FR" dirty="0"/>
              <a:t>de stipulations conventionnelles, les </a:t>
            </a:r>
            <a:r>
              <a:rPr lang="fr-FR" dirty="0" smtClean="0"/>
              <a:t>modalités </a:t>
            </a:r>
            <a:r>
              <a:rPr lang="fr-FR" dirty="0"/>
              <a:t>d’exercice par le salarié de son droit à la </a:t>
            </a:r>
            <a:r>
              <a:rPr lang="fr-FR" dirty="0" smtClean="0"/>
              <a:t>déconnexion </a:t>
            </a:r>
            <a:r>
              <a:rPr lang="fr-FR" dirty="0"/>
              <a:t>sont </a:t>
            </a:r>
            <a:r>
              <a:rPr lang="fr-FR" dirty="0" smtClean="0"/>
              <a:t>définies </a:t>
            </a:r>
            <a:r>
              <a:rPr lang="fr-FR" dirty="0"/>
              <a:t>par l’employeur et </a:t>
            </a:r>
            <a:r>
              <a:rPr lang="fr-FR" dirty="0" smtClean="0"/>
              <a:t>communiquées </a:t>
            </a:r>
            <a:r>
              <a:rPr lang="fr-FR" dirty="0"/>
              <a:t>par tout moyen aux </a:t>
            </a:r>
            <a:r>
              <a:rPr lang="fr-FR" dirty="0" smtClean="0"/>
              <a:t>salariés concernés. </a:t>
            </a:r>
            <a:r>
              <a:rPr lang="fr-FR" dirty="0"/>
              <a:t>Dans les entreprises d’au moins cinquante </a:t>
            </a:r>
            <a:r>
              <a:rPr lang="fr-FR" dirty="0" smtClean="0"/>
              <a:t>salariés, </a:t>
            </a:r>
            <a:r>
              <a:rPr lang="fr-FR" dirty="0"/>
              <a:t>ces </a:t>
            </a:r>
            <a:r>
              <a:rPr lang="fr-FR" dirty="0" smtClean="0"/>
              <a:t>modalités </a:t>
            </a:r>
            <a:r>
              <a:rPr lang="fr-FR" dirty="0"/>
              <a:t>sont conformes à la charte </a:t>
            </a:r>
            <a:r>
              <a:rPr lang="fr-FR" dirty="0" smtClean="0"/>
              <a:t>précitée </a:t>
            </a:r>
            <a:r>
              <a:rPr lang="fr-FR" dirty="0"/>
              <a:t>(art. 8). </a:t>
            </a:r>
          </a:p>
          <a:p>
            <a:pPr lvl="2" algn="just"/>
            <a:endParaRPr lang="fr-FR" dirty="0"/>
          </a:p>
          <a:p>
            <a:pPr lvl="2" algn="just"/>
            <a:endParaRPr lang="fr-FR" dirty="0"/>
          </a:p>
          <a:p>
            <a:pPr lvl="1"/>
            <a:endParaRPr lang="fr-FR" u="sng" dirty="0">
              <a:solidFill>
                <a:srgbClr val="C66951"/>
              </a:solidFill>
            </a:endParaRPr>
          </a:p>
          <a:p>
            <a:endParaRPr lang="fr-FR" dirty="0"/>
          </a:p>
        </p:txBody>
      </p:sp>
    </p:spTree>
    <p:extLst>
      <p:ext uri="{BB962C8B-B14F-4D97-AF65-F5344CB8AC3E}">
        <p14:creationId xmlns:p14="http://schemas.microsoft.com/office/powerpoint/2010/main" val="3956380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fontScale="92500" lnSpcReduction="20000"/>
          </a:bodyPr>
          <a:lstStyle/>
          <a:p>
            <a:r>
              <a:rPr lang="fr-FR" dirty="0"/>
              <a:t>Un accord d’entreprise peut </a:t>
            </a:r>
            <a:r>
              <a:rPr lang="fr-FR" dirty="0" smtClean="0"/>
              <a:t>définir </a:t>
            </a:r>
            <a:r>
              <a:rPr lang="fr-FR" dirty="0"/>
              <a:t>les conditions et les </a:t>
            </a:r>
            <a:r>
              <a:rPr lang="fr-FR" dirty="0" smtClean="0"/>
              <a:t>modalités </a:t>
            </a:r>
            <a:r>
              <a:rPr lang="fr-FR" dirty="0"/>
              <a:t>de diffusion des informations syndicales au moyen des outils </a:t>
            </a:r>
            <a:r>
              <a:rPr lang="fr-FR" dirty="0" smtClean="0"/>
              <a:t>numériques </a:t>
            </a:r>
            <a:r>
              <a:rPr lang="fr-FR" dirty="0"/>
              <a:t>disponibles dans l’entreprise. </a:t>
            </a:r>
          </a:p>
          <a:p>
            <a:r>
              <a:rPr lang="fr-FR" dirty="0"/>
              <a:t>À </a:t>
            </a:r>
            <a:r>
              <a:rPr lang="fr-FR" dirty="0" smtClean="0"/>
              <a:t>défaut </a:t>
            </a:r>
            <a:r>
              <a:rPr lang="fr-FR" dirty="0"/>
              <a:t>d’accord, les organisations syndicales </a:t>
            </a:r>
            <a:r>
              <a:rPr lang="fr-FR" dirty="0" smtClean="0"/>
              <a:t>présentes </a:t>
            </a:r>
            <a:r>
              <a:rPr lang="fr-FR" dirty="0"/>
              <a:t>dans l’entreprise et satisfaisant aux </a:t>
            </a:r>
            <a:r>
              <a:rPr lang="fr-FR" dirty="0" smtClean="0"/>
              <a:t>critères </a:t>
            </a:r>
            <a:r>
              <a:rPr lang="fr-FR" dirty="0"/>
              <a:t>de respect des valeurs </a:t>
            </a:r>
            <a:r>
              <a:rPr lang="fr-FR" dirty="0" smtClean="0"/>
              <a:t>républicaines </a:t>
            </a:r>
            <a:r>
              <a:rPr lang="fr-FR" dirty="0"/>
              <a:t>et </a:t>
            </a:r>
            <a:r>
              <a:rPr lang="fr-FR" dirty="0" smtClean="0"/>
              <a:t>d’indépendance</a:t>
            </a:r>
            <a:r>
              <a:rPr lang="fr-FR" dirty="0"/>
              <a:t>, </a:t>
            </a:r>
            <a:r>
              <a:rPr lang="fr-FR" dirty="0" smtClean="0"/>
              <a:t>légalement constituées </a:t>
            </a:r>
            <a:r>
              <a:rPr lang="fr-FR" dirty="0"/>
              <a:t>depuis au moins deux ans peuvent mettre à disposition des publications et tracts sur un site syndical accessible à partir de l’intranet de l’entreprise, lorsqu’il existe. </a:t>
            </a:r>
          </a:p>
          <a:p>
            <a:r>
              <a:rPr lang="fr-FR" dirty="0"/>
              <a:t>L’utilisation par les organisations syndicales des outils </a:t>
            </a:r>
            <a:r>
              <a:rPr lang="fr-FR" dirty="0" smtClean="0"/>
              <a:t>numériques </a:t>
            </a:r>
            <a:r>
              <a:rPr lang="fr-FR" dirty="0"/>
              <a:t>mis à leur disposition doit satisfaire l’ensemble des conditions suivantes : </a:t>
            </a:r>
          </a:p>
          <a:p>
            <a:pPr lvl="1"/>
            <a:r>
              <a:rPr lang="fr-FR" dirty="0"/>
              <a:t>1° </a:t>
            </a:r>
            <a:r>
              <a:rPr lang="fr-FR" dirty="0" smtClean="0"/>
              <a:t>Être </a:t>
            </a:r>
            <a:r>
              <a:rPr lang="fr-FR" dirty="0"/>
              <a:t>compatible avec les exigences de bon fonctionnement et de </a:t>
            </a:r>
            <a:r>
              <a:rPr lang="fr-FR" dirty="0" smtClean="0"/>
              <a:t>sécurité </a:t>
            </a:r>
            <a:r>
              <a:rPr lang="fr-FR" dirty="0"/>
              <a:t>du </a:t>
            </a:r>
            <a:r>
              <a:rPr lang="fr-FR" dirty="0" smtClean="0"/>
              <a:t>réseau </a:t>
            </a:r>
            <a:r>
              <a:rPr lang="fr-FR" dirty="0"/>
              <a:t>informatique de l’entreprise ; </a:t>
            </a:r>
          </a:p>
          <a:p>
            <a:pPr lvl="1"/>
            <a:r>
              <a:rPr lang="fr-FR" dirty="0"/>
              <a:t>2° Ne pas avoir des </a:t>
            </a:r>
            <a:r>
              <a:rPr lang="fr-FR" dirty="0" smtClean="0"/>
              <a:t>conséquences préjudiciables </a:t>
            </a:r>
            <a:r>
              <a:rPr lang="fr-FR" dirty="0"/>
              <a:t>à la bonne marche de l’entreprise ; </a:t>
            </a:r>
          </a:p>
          <a:p>
            <a:pPr lvl="1"/>
            <a:r>
              <a:rPr lang="fr-FR" dirty="0"/>
              <a:t>3° </a:t>
            </a:r>
            <a:r>
              <a:rPr lang="fr-FR" dirty="0" smtClean="0"/>
              <a:t>Préserver </a:t>
            </a:r>
            <a:r>
              <a:rPr lang="fr-FR" dirty="0"/>
              <a:t>la </a:t>
            </a:r>
            <a:r>
              <a:rPr lang="fr-FR" dirty="0" smtClean="0"/>
              <a:t>liberté </a:t>
            </a:r>
            <a:r>
              <a:rPr lang="fr-FR" dirty="0"/>
              <a:t>de choix des </a:t>
            </a:r>
            <a:r>
              <a:rPr lang="fr-FR" dirty="0" smtClean="0"/>
              <a:t>salariés </a:t>
            </a:r>
            <a:r>
              <a:rPr lang="fr-FR" dirty="0"/>
              <a:t>d’accepter ou de refuser un message. </a:t>
            </a:r>
            <a:endParaRPr lang="fr-FR" dirty="0" smtClean="0"/>
          </a:p>
          <a:p>
            <a:pPr marL="365760" lvl="1" indent="0">
              <a:buNone/>
            </a:pPr>
            <a:endParaRPr lang="fr-FR" dirty="0" smtClean="0"/>
          </a:p>
          <a:p>
            <a:r>
              <a:rPr lang="fr-FR" dirty="0" smtClean="0"/>
              <a:t>Entrée en </a:t>
            </a:r>
            <a:r>
              <a:rPr lang="fr-FR" dirty="0"/>
              <a:t>vigueur le </a:t>
            </a:r>
            <a:r>
              <a:rPr lang="fr-FR" u="sng" dirty="0" smtClean="0"/>
              <a:t>1</a:t>
            </a:r>
            <a:r>
              <a:rPr lang="fr-FR" u="sng" baseline="30000" dirty="0" smtClean="0"/>
              <a:t>er</a:t>
            </a:r>
            <a:r>
              <a:rPr lang="fr-FR" u="sng" dirty="0" smtClean="0"/>
              <a:t> </a:t>
            </a:r>
            <a:r>
              <a:rPr lang="fr-FR" u="sng" dirty="0"/>
              <a:t>janvier 2017</a:t>
            </a:r>
            <a:r>
              <a:rPr lang="fr-FR" dirty="0"/>
              <a:t>. </a:t>
            </a:r>
          </a:p>
          <a:p>
            <a:endParaRPr lang="fr-FR" dirty="0"/>
          </a:p>
          <a:p>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a:t>3</a:t>
            </a:r>
            <a:r>
              <a:rPr lang="fr-FR" sz="2400" u="sng" dirty="0" smtClean="0"/>
              <a:t>/</a:t>
            </a:r>
            <a:br>
              <a:rPr lang="fr-FR" sz="2400" u="sng" dirty="0" smtClean="0"/>
            </a:br>
            <a:r>
              <a:rPr lang="fr-FR" sz="2400" u="sng" dirty="0" smtClean="0"/>
              <a:t>utilisation possible des outils numériques pour les informations syndicales</a:t>
            </a:r>
            <a:br>
              <a:rPr lang="fr-FR" sz="2400" u="sng" dirty="0" smtClean="0"/>
            </a:br>
            <a:r>
              <a:rPr lang="fr-FR" sz="2400" u="sng" dirty="0" smtClean="0"/>
              <a:t>(art 58)</a:t>
            </a:r>
            <a:endParaRPr lang="fr-FR" sz="2400" dirty="0"/>
          </a:p>
        </p:txBody>
      </p:sp>
    </p:spTree>
    <p:extLst>
      <p:ext uri="{BB962C8B-B14F-4D97-AF65-F5344CB8AC3E}">
        <p14:creationId xmlns:p14="http://schemas.microsoft.com/office/powerpoint/2010/main" val="1189624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A défaut d’accord, l’employeur peut décider unilatéralement du vote électronique </a:t>
            </a:r>
            <a:r>
              <a:rPr lang="fr-FR" sz="1800" i="1" dirty="0" smtClean="0"/>
              <a:t>(art L 2314-21 et L 2324-19 </a:t>
            </a:r>
            <a:r>
              <a:rPr lang="fr-FR" sz="1800" i="1" dirty="0" err="1" smtClean="0"/>
              <a:t>c.trav</a:t>
            </a:r>
            <a:r>
              <a:rPr lang="fr-FR" sz="1800" i="1" dirty="0" smtClean="0"/>
              <a:t>)</a:t>
            </a:r>
            <a:endParaRPr lang="fr-FR" sz="1800" i="1" dirty="0"/>
          </a:p>
          <a:p>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4/</a:t>
            </a:r>
            <a:br>
              <a:rPr lang="fr-FR" sz="2400" u="sng" dirty="0" smtClean="0"/>
            </a:br>
            <a:r>
              <a:rPr lang="fr-FR" sz="2400" u="sng" dirty="0" smtClean="0"/>
              <a:t>vote électronique possible même sans l’accord collectif </a:t>
            </a:r>
            <a:endParaRPr lang="fr-FR" sz="2400" dirty="0"/>
          </a:p>
        </p:txBody>
      </p:sp>
      <p:pic>
        <p:nvPicPr>
          <p:cNvPr id="4" name="Image 3"/>
          <p:cNvPicPr>
            <a:picLocks noChangeAspect="1"/>
          </p:cNvPicPr>
          <p:nvPr/>
        </p:nvPicPr>
        <p:blipFill>
          <a:blip r:embed="rId2"/>
          <a:stretch>
            <a:fillRect/>
          </a:stretch>
        </p:blipFill>
        <p:spPr>
          <a:xfrm>
            <a:off x="2087903" y="3995920"/>
            <a:ext cx="5029505" cy="2194693"/>
          </a:xfrm>
          <a:prstGeom prst="rect">
            <a:avLst/>
          </a:prstGeom>
          <a:ln>
            <a:noFill/>
          </a:ln>
          <a:effectLst>
            <a:softEdge rad="112500"/>
          </a:effectLst>
        </p:spPr>
      </p:pic>
    </p:spTree>
    <p:extLst>
      <p:ext uri="{BB962C8B-B14F-4D97-AF65-F5344CB8AC3E}">
        <p14:creationId xmlns:p14="http://schemas.microsoft.com/office/powerpoint/2010/main" val="3553032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a:t>Le texte </a:t>
            </a:r>
            <a:r>
              <a:rPr lang="fr-FR" dirty="0" smtClean="0"/>
              <a:t>prévoit </a:t>
            </a:r>
            <a:r>
              <a:rPr lang="fr-FR" dirty="0"/>
              <a:t>un </a:t>
            </a:r>
            <a:r>
              <a:rPr lang="fr-FR" dirty="0" smtClean="0"/>
              <a:t>régime </a:t>
            </a:r>
            <a:r>
              <a:rPr lang="fr-FR" dirty="0"/>
              <a:t>applicable aux travailleurs </a:t>
            </a:r>
            <a:r>
              <a:rPr lang="fr-FR" dirty="0" smtClean="0"/>
              <a:t>indépendants </a:t>
            </a:r>
            <a:r>
              <a:rPr lang="fr-FR" dirty="0"/>
              <a:t>recourant, pour l’exercice de leur </a:t>
            </a:r>
            <a:r>
              <a:rPr lang="fr-FR" dirty="0" smtClean="0"/>
              <a:t>activité </a:t>
            </a:r>
            <a:r>
              <a:rPr lang="fr-FR" dirty="0"/>
              <a:t>professionnelle, à une ou plusieurs plateformes de mise en relation par voie </a:t>
            </a:r>
            <a:r>
              <a:rPr lang="fr-FR" dirty="0" smtClean="0"/>
              <a:t>électronique. </a:t>
            </a:r>
            <a:endParaRPr lang="fr-FR" dirty="0"/>
          </a:p>
          <a:p>
            <a:r>
              <a:rPr lang="fr-FR" dirty="0"/>
              <a:t>Lorsque la plateforme </a:t>
            </a:r>
            <a:r>
              <a:rPr lang="fr-FR" dirty="0" smtClean="0"/>
              <a:t>détermine </a:t>
            </a:r>
            <a:r>
              <a:rPr lang="fr-FR" dirty="0"/>
              <a:t>les </a:t>
            </a:r>
            <a:r>
              <a:rPr lang="fr-FR" dirty="0" smtClean="0"/>
              <a:t>caractéristiques </a:t>
            </a:r>
            <a:r>
              <a:rPr lang="fr-FR" dirty="0"/>
              <a:t>de la prestation de service fournie ou du bien vendu et </a:t>
            </a:r>
            <a:r>
              <a:rPr lang="fr-FR" dirty="0" smtClean="0"/>
              <a:t>fixe </a:t>
            </a:r>
            <a:r>
              <a:rPr lang="fr-FR" dirty="0"/>
              <a:t>son prix, elle a, à </a:t>
            </a:r>
            <a:r>
              <a:rPr lang="fr-FR" dirty="0" smtClean="0"/>
              <a:t>l’</a:t>
            </a:r>
            <a:r>
              <a:rPr lang="fr-FR" dirty="0"/>
              <a:t>é</a:t>
            </a:r>
            <a:r>
              <a:rPr lang="fr-FR" dirty="0" smtClean="0"/>
              <a:t>gard </a:t>
            </a:r>
            <a:r>
              <a:rPr lang="fr-FR" dirty="0"/>
              <a:t>des travailleurs </a:t>
            </a:r>
            <a:r>
              <a:rPr lang="fr-FR" dirty="0" smtClean="0"/>
              <a:t>concernés, </a:t>
            </a:r>
            <a:r>
              <a:rPr lang="fr-FR" dirty="0"/>
              <a:t>une </a:t>
            </a:r>
            <a:r>
              <a:rPr lang="fr-FR" dirty="0" smtClean="0"/>
              <a:t>responsabilité sociale</a:t>
            </a:r>
            <a:r>
              <a:rPr lang="fr-FR" dirty="0"/>
              <a:t>. </a:t>
            </a:r>
          </a:p>
          <a:p>
            <a:r>
              <a:rPr lang="fr-FR" dirty="0"/>
              <a:t>Lorsque le travailleur souscrit une assurance couvrant le risque d’accidents du travail ou </a:t>
            </a:r>
            <a:r>
              <a:rPr lang="fr-FR" dirty="0" smtClean="0"/>
              <a:t>adhère </a:t>
            </a:r>
            <a:r>
              <a:rPr lang="fr-FR" dirty="0"/>
              <a:t>à l’assurance volontaire en </a:t>
            </a:r>
            <a:r>
              <a:rPr lang="fr-FR" dirty="0" smtClean="0"/>
              <a:t>matière </a:t>
            </a:r>
            <a:r>
              <a:rPr lang="fr-FR" dirty="0"/>
              <a:t>d’accidents du travail la plateforme prend en charge sa cotisation, dans la limite d’un plafond </a:t>
            </a:r>
            <a:r>
              <a:rPr lang="fr-FR" dirty="0" smtClean="0"/>
              <a:t>fixé </a:t>
            </a:r>
            <a:r>
              <a:rPr lang="fr-FR" dirty="0"/>
              <a:t>par </a:t>
            </a:r>
            <a:r>
              <a:rPr lang="fr-FR" dirty="0" smtClean="0"/>
              <a:t>décret. </a:t>
            </a:r>
            <a:endParaRPr lang="fr-FR" dirty="0"/>
          </a:p>
          <a:p>
            <a:pPr marL="45720" indent="0">
              <a:buNone/>
            </a:pPr>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a:t>5</a:t>
            </a:r>
            <a:r>
              <a:rPr lang="fr-FR" sz="2400" u="sng" dirty="0" smtClean="0"/>
              <a:t>/</a:t>
            </a:r>
            <a:br>
              <a:rPr lang="fr-FR" sz="2400" u="sng" dirty="0" smtClean="0"/>
            </a:br>
            <a:r>
              <a:rPr lang="fr-FR" sz="2400" u="sng" dirty="0" smtClean="0"/>
              <a:t>organisation du statut des travailleurs utilisant une plateforme de mise en relation par voie électronique </a:t>
            </a:r>
            <a:endParaRPr lang="fr-FR" sz="2400" dirty="0"/>
          </a:p>
        </p:txBody>
      </p:sp>
    </p:spTree>
    <p:extLst>
      <p:ext uri="{BB962C8B-B14F-4D97-AF65-F5344CB8AC3E}">
        <p14:creationId xmlns:p14="http://schemas.microsoft.com/office/powerpoint/2010/main" val="2063089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fr-FR" dirty="0" smtClean="0"/>
              <a:t>REMARQUE: </a:t>
            </a:r>
          </a:p>
          <a:p>
            <a:pPr lvl="1"/>
            <a:r>
              <a:rPr lang="fr-FR" dirty="0" smtClean="0"/>
              <a:t>Les </a:t>
            </a:r>
            <a:r>
              <a:rPr lang="fr-FR" dirty="0"/>
              <a:t>dispositions relatives à la couverture AT et au droit à la formation professionnelle continue ne sont pas applicables lorsque le chiffre d’affaires </a:t>
            </a:r>
            <a:r>
              <a:rPr lang="fr-FR" dirty="0" smtClean="0"/>
              <a:t>réalisé </a:t>
            </a:r>
            <a:r>
              <a:rPr lang="fr-FR" dirty="0"/>
              <a:t>par le travailleur sur la plateforme est </a:t>
            </a:r>
            <a:r>
              <a:rPr lang="fr-FR" dirty="0" smtClean="0"/>
              <a:t>inférieur </a:t>
            </a:r>
            <a:r>
              <a:rPr lang="fr-FR" dirty="0"/>
              <a:t>à un seuil </a:t>
            </a:r>
            <a:r>
              <a:rPr lang="fr-FR" dirty="0" smtClean="0"/>
              <a:t>fixé </a:t>
            </a:r>
            <a:r>
              <a:rPr lang="fr-FR" dirty="0"/>
              <a:t>par </a:t>
            </a:r>
            <a:r>
              <a:rPr lang="fr-FR" dirty="0" smtClean="0"/>
              <a:t>décret. </a:t>
            </a:r>
            <a:r>
              <a:rPr lang="fr-FR" dirty="0"/>
              <a:t>Par ailleurs, pour le calcul de la cotisation </a:t>
            </a:r>
            <a:r>
              <a:rPr lang="fr-FR" dirty="0" smtClean="0"/>
              <a:t>afférente </a:t>
            </a:r>
            <a:r>
              <a:rPr lang="fr-FR" dirty="0"/>
              <a:t>aux accidents du travail et de la contribution à la formation professionnelle, seul est pris en compte le chiffre d’affaires </a:t>
            </a:r>
            <a:r>
              <a:rPr lang="fr-FR" dirty="0" smtClean="0"/>
              <a:t>réalisé </a:t>
            </a:r>
            <a:r>
              <a:rPr lang="fr-FR" dirty="0"/>
              <a:t>par le travailleur sur la plateforme. </a:t>
            </a:r>
            <a:endParaRPr lang="fr-FR" dirty="0" smtClean="0"/>
          </a:p>
          <a:p>
            <a:pPr marL="365760" lvl="1" indent="0">
              <a:buNone/>
            </a:pPr>
            <a:endParaRPr lang="fr-FR" dirty="0"/>
          </a:p>
          <a:p>
            <a:pPr lvl="1"/>
            <a:r>
              <a:rPr lang="fr-FR" dirty="0"/>
              <a:t>Les mouvements de refus concerté de fournir leurs services </a:t>
            </a:r>
            <a:r>
              <a:rPr lang="fr-FR" dirty="0" smtClean="0"/>
              <a:t>organisés </a:t>
            </a:r>
            <a:r>
              <a:rPr lang="fr-FR" dirty="0"/>
              <a:t>par les travailleurs en vue de </a:t>
            </a:r>
            <a:r>
              <a:rPr lang="fr-FR" dirty="0" smtClean="0"/>
              <a:t>défendre </a:t>
            </a:r>
            <a:r>
              <a:rPr lang="fr-FR" dirty="0"/>
              <a:t>leurs revendications professionnelles ne peuvent, sauf abus, ni engager leur </a:t>
            </a:r>
            <a:r>
              <a:rPr lang="fr-FR" dirty="0" smtClean="0"/>
              <a:t>responsabilité </a:t>
            </a:r>
            <a:r>
              <a:rPr lang="fr-FR" dirty="0"/>
              <a:t>contractuelle, ni constituer un motif de rupture de leurs relations avec les plateformes ou de toute mesure les </a:t>
            </a:r>
            <a:r>
              <a:rPr lang="fr-FR" dirty="0" smtClean="0"/>
              <a:t>pénalisant </a:t>
            </a:r>
            <a:r>
              <a:rPr lang="fr-FR" dirty="0"/>
              <a:t>dans l’exercice de leur </a:t>
            </a:r>
            <a:r>
              <a:rPr lang="fr-FR" dirty="0" smtClean="0"/>
              <a:t>activité. </a:t>
            </a:r>
            <a:r>
              <a:rPr lang="fr-FR" dirty="0"/>
              <a:t>Les travailleurs </a:t>
            </a:r>
            <a:r>
              <a:rPr lang="fr-FR" dirty="0" smtClean="0"/>
              <a:t>bénéficient </a:t>
            </a:r>
            <a:r>
              <a:rPr lang="fr-FR" dirty="0"/>
              <a:t>du droit de constituer un syndicat, d’y </a:t>
            </a:r>
            <a:r>
              <a:rPr lang="fr-FR" dirty="0" smtClean="0"/>
              <a:t>adhérer </a:t>
            </a:r>
            <a:r>
              <a:rPr lang="fr-FR" dirty="0"/>
              <a:t>et de faire valoir par son </a:t>
            </a:r>
            <a:r>
              <a:rPr lang="fr-FR" dirty="0" smtClean="0"/>
              <a:t>intermédiaire </a:t>
            </a:r>
            <a:r>
              <a:rPr lang="fr-FR" dirty="0"/>
              <a:t>leurs </a:t>
            </a:r>
            <a:r>
              <a:rPr lang="fr-FR" dirty="0" smtClean="0"/>
              <a:t>intérêts </a:t>
            </a:r>
            <a:r>
              <a:rPr lang="fr-FR" dirty="0"/>
              <a:t>collectifs. </a:t>
            </a:r>
          </a:p>
          <a:p>
            <a:pPr lvl="1" algn="just"/>
            <a:endParaRPr lang="fr-FR" dirty="0"/>
          </a:p>
          <a:p>
            <a:pPr lvl="1"/>
            <a:endParaRPr lang="fr-FR" u="sng" dirty="0">
              <a:solidFill>
                <a:srgbClr val="C66951"/>
              </a:solidFill>
            </a:endParaRPr>
          </a:p>
          <a:p>
            <a:endParaRPr lang="fr-FR" dirty="0"/>
          </a:p>
        </p:txBody>
      </p:sp>
    </p:spTree>
    <p:extLst>
      <p:ext uri="{BB962C8B-B14F-4D97-AF65-F5344CB8AC3E}">
        <p14:creationId xmlns:p14="http://schemas.microsoft.com/office/powerpoint/2010/main" val="428495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Triptyque : </a:t>
            </a:r>
          </a:p>
          <a:p>
            <a:pPr lvl="1"/>
            <a:r>
              <a:rPr lang="fr-FR" dirty="0" smtClean="0"/>
              <a:t>Ordre publique </a:t>
            </a:r>
          </a:p>
          <a:p>
            <a:pPr lvl="1"/>
            <a:r>
              <a:rPr lang="fr-FR" dirty="0" smtClean="0"/>
              <a:t>Champ de la négociation collective</a:t>
            </a:r>
          </a:p>
          <a:p>
            <a:pPr lvl="1"/>
            <a:r>
              <a:rPr lang="fr-FR" dirty="0" smtClean="0"/>
              <a:t>Dispositions supplétives</a:t>
            </a:r>
          </a:p>
          <a:p>
            <a:pPr lvl="1"/>
            <a:endParaRPr lang="fr-FR" dirty="0"/>
          </a:p>
          <a:p>
            <a:r>
              <a:rPr lang="fr-FR" dirty="0" smtClean="0"/>
              <a:t>Sont concernées </a:t>
            </a:r>
            <a:r>
              <a:rPr lang="fr-FR" dirty="0"/>
              <a:t>les dispositions suivantes : </a:t>
            </a:r>
          </a:p>
          <a:p>
            <a:pPr lvl="2"/>
            <a:r>
              <a:rPr lang="fr-FR" dirty="0"/>
              <a:t>-  le travail effectif, les astreintes et le </a:t>
            </a:r>
            <a:r>
              <a:rPr lang="fr-FR" dirty="0" smtClean="0"/>
              <a:t>régime </a:t>
            </a:r>
            <a:r>
              <a:rPr lang="fr-FR" dirty="0"/>
              <a:t>des </a:t>
            </a:r>
            <a:r>
              <a:rPr lang="fr-FR" dirty="0" smtClean="0"/>
              <a:t>équivalences </a:t>
            </a:r>
            <a:r>
              <a:rPr lang="fr-FR" dirty="0"/>
              <a:t>; </a:t>
            </a:r>
          </a:p>
          <a:p>
            <a:pPr lvl="2"/>
            <a:r>
              <a:rPr lang="fr-FR" dirty="0"/>
              <a:t>-  la </a:t>
            </a:r>
            <a:r>
              <a:rPr lang="fr-FR" dirty="0" smtClean="0"/>
              <a:t>durée légale </a:t>
            </a:r>
            <a:r>
              <a:rPr lang="fr-FR" dirty="0"/>
              <a:t>et les heures </a:t>
            </a:r>
            <a:r>
              <a:rPr lang="fr-FR" dirty="0" smtClean="0"/>
              <a:t>supplémentaires </a:t>
            </a:r>
            <a:r>
              <a:rPr lang="fr-FR" dirty="0"/>
              <a:t>; </a:t>
            </a:r>
          </a:p>
          <a:p>
            <a:pPr lvl="2"/>
            <a:r>
              <a:rPr lang="fr-FR" dirty="0"/>
              <a:t>-  les </a:t>
            </a:r>
            <a:r>
              <a:rPr lang="fr-FR" dirty="0" smtClean="0"/>
              <a:t>règles fixant </a:t>
            </a:r>
            <a:r>
              <a:rPr lang="fr-FR" dirty="0"/>
              <a:t>les </a:t>
            </a:r>
            <a:r>
              <a:rPr lang="fr-FR" dirty="0" smtClean="0"/>
              <a:t>durées </a:t>
            </a:r>
            <a:r>
              <a:rPr lang="fr-FR" dirty="0"/>
              <a:t>maximales du travail ; </a:t>
            </a:r>
          </a:p>
          <a:p>
            <a:pPr lvl="2"/>
            <a:r>
              <a:rPr lang="fr-FR" dirty="0"/>
              <a:t>-  les conventions de forfait ; </a:t>
            </a:r>
          </a:p>
          <a:p>
            <a:pPr lvl="2"/>
            <a:r>
              <a:rPr lang="fr-FR" dirty="0"/>
              <a:t>-  les mesures de </a:t>
            </a:r>
            <a:r>
              <a:rPr lang="fr-FR" dirty="0" smtClean="0"/>
              <a:t>répartition </a:t>
            </a:r>
            <a:r>
              <a:rPr lang="fr-FR" dirty="0"/>
              <a:t>et </a:t>
            </a:r>
            <a:r>
              <a:rPr lang="fr-FR" dirty="0" smtClean="0"/>
              <a:t>d’aménagement </a:t>
            </a:r>
            <a:r>
              <a:rPr lang="fr-FR" dirty="0"/>
              <a:t>des horaires et les </a:t>
            </a:r>
            <a:r>
              <a:rPr lang="fr-FR" dirty="0" smtClean="0"/>
              <a:t>règles </a:t>
            </a:r>
            <a:r>
              <a:rPr lang="fr-FR" dirty="0"/>
              <a:t>relatives au </a:t>
            </a:r>
            <a:r>
              <a:rPr lang="fr-FR" dirty="0" smtClean="0"/>
              <a:t>travail </a:t>
            </a:r>
            <a:r>
              <a:rPr lang="fr-FR" dirty="0"/>
              <a:t>de nuit ; </a:t>
            </a:r>
          </a:p>
          <a:p>
            <a:pPr lvl="2"/>
            <a:r>
              <a:rPr lang="fr-FR" dirty="0"/>
              <a:t>-  les </a:t>
            </a:r>
            <a:r>
              <a:rPr lang="fr-FR" dirty="0" smtClean="0"/>
              <a:t>règles </a:t>
            </a:r>
            <a:r>
              <a:rPr lang="fr-FR" dirty="0"/>
              <a:t>relatives au travail à temps partiel et au travail intermittent ; </a:t>
            </a:r>
          </a:p>
          <a:p>
            <a:pPr lvl="2"/>
            <a:r>
              <a:rPr lang="fr-FR" dirty="0"/>
              <a:t>-  les dispositions sur le repos quotidien et les jours </a:t>
            </a:r>
            <a:r>
              <a:rPr lang="fr-FR" dirty="0" smtClean="0"/>
              <a:t>féries </a:t>
            </a:r>
            <a:r>
              <a:rPr lang="fr-FR" dirty="0"/>
              <a:t>; </a:t>
            </a:r>
          </a:p>
          <a:p>
            <a:pPr lvl="2"/>
            <a:r>
              <a:rPr lang="fr-FR" dirty="0"/>
              <a:t>-  les </a:t>
            </a:r>
            <a:r>
              <a:rPr lang="fr-FR" dirty="0" smtClean="0"/>
              <a:t>règles </a:t>
            </a:r>
            <a:r>
              <a:rPr lang="fr-FR" dirty="0"/>
              <a:t>relatives aux </a:t>
            </a:r>
            <a:r>
              <a:rPr lang="fr-FR" dirty="0" smtClean="0"/>
              <a:t>congés payés. </a:t>
            </a:r>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smtClean="0"/>
              <a:t>1/</a:t>
            </a:r>
            <a:br>
              <a:rPr lang="fr-FR" sz="2800" u="sng" dirty="0" smtClean="0"/>
            </a:br>
            <a:r>
              <a:rPr lang="fr-FR" sz="2800" dirty="0" smtClean="0"/>
              <a:t>principes généraux </a:t>
            </a:r>
            <a:endParaRPr lang="fr-FR" sz="2800" dirty="0"/>
          </a:p>
        </p:txBody>
      </p:sp>
    </p:spTree>
    <p:extLst>
      <p:ext uri="{BB962C8B-B14F-4D97-AF65-F5344CB8AC3E}">
        <p14:creationId xmlns:p14="http://schemas.microsoft.com/office/powerpoint/2010/main" val="661437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Avant le 1</a:t>
            </a:r>
            <a:r>
              <a:rPr lang="fr-FR" baseline="30000" dirty="0" smtClean="0"/>
              <a:t>er</a:t>
            </a:r>
            <a:r>
              <a:rPr lang="fr-FR" dirty="0" smtClean="0"/>
              <a:t> octobre 2016: concertation engagée sur le développement du télétravail et du travail à distance avec les organisations professionnelles d’employeurs et les organisations syndicales de salariés représentatives </a:t>
            </a:r>
            <a:r>
              <a:rPr lang="fr-FR" dirty="0"/>
              <a:t>au niveau national et interprofessionnel, qui, si elles le souhaitent, ouvrent une </a:t>
            </a:r>
            <a:r>
              <a:rPr lang="fr-FR" dirty="0" smtClean="0"/>
              <a:t>négociation </a:t>
            </a:r>
            <a:r>
              <a:rPr lang="fr-FR" dirty="0"/>
              <a:t>à ce sujet. </a:t>
            </a:r>
            <a:endParaRPr lang="fr-FR" dirty="0" smtClean="0"/>
          </a:p>
          <a:p>
            <a:r>
              <a:rPr lang="fr-FR" dirty="0" smtClean="0"/>
              <a:t>+ concertation sur l’évaluation </a:t>
            </a:r>
            <a:r>
              <a:rPr lang="fr-FR" dirty="0"/>
              <a:t>de la charge de travail des </a:t>
            </a:r>
            <a:r>
              <a:rPr lang="fr-FR" dirty="0" smtClean="0"/>
              <a:t>salariés </a:t>
            </a:r>
            <a:r>
              <a:rPr lang="fr-FR" dirty="0"/>
              <a:t>en forfait en jours, sur la prise en compte des pratiques </a:t>
            </a:r>
            <a:r>
              <a:rPr lang="fr-FR" dirty="0" smtClean="0"/>
              <a:t>liées </a:t>
            </a:r>
            <a:r>
              <a:rPr lang="fr-FR" dirty="0"/>
              <a:t>aux outils </a:t>
            </a:r>
            <a:r>
              <a:rPr lang="fr-FR" dirty="0" smtClean="0"/>
              <a:t>numériques </a:t>
            </a:r>
            <a:r>
              <a:rPr lang="fr-FR" dirty="0"/>
              <a:t>permettant de mieux articuler la vie personnelle et la vie professionnelle, ainsi que sur </a:t>
            </a:r>
            <a:r>
              <a:rPr lang="fr-FR" dirty="0" smtClean="0"/>
              <a:t>l’opportunité </a:t>
            </a:r>
            <a:r>
              <a:rPr lang="fr-FR" dirty="0"/>
              <a:t>et, le cas </a:t>
            </a:r>
            <a:r>
              <a:rPr lang="fr-FR" dirty="0" smtClean="0"/>
              <a:t>échéant, </a:t>
            </a:r>
            <a:r>
              <a:rPr lang="fr-FR" dirty="0"/>
              <a:t>les </a:t>
            </a:r>
            <a:r>
              <a:rPr lang="fr-FR" dirty="0" smtClean="0"/>
              <a:t>modalités </a:t>
            </a:r>
            <a:r>
              <a:rPr lang="fr-FR" dirty="0"/>
              <a:t>du fractionnement du repos quotidien ou hebdomadaire de ces </a:t>
            </a:r>
            <a:r>
              <a:rPr lang="fr-FR" dirty="0" smtClean="0"/>
              <a:t>salariés. </a:t>
            </a:r>
            <a:endParaRPr lang="fr-FR" dirty="0"/>
          </a:p>
          <a:p>
            <a:r>
              <a:rPr lang="fr-FR" dirty="0"/>
              <a:t>À l’issue de la concertation, un guide des bonnes pratiques est </a:t>
            </a:r>
            <a:r>
              <a:rPr lang="fr-FR" dirty="0" smtClean="0"/>
              <a:t>élaboré </a:t>
            </a:r>
            <a:r>
              <a:rPr lang="fr-FR" dirty="0"/>
              <a:t>et sert de document de </a:t>
            </a:r>
            <a:r>
              <a:rPr lang="fr-FR" dirty="0" smtClean="0"/>
              <a:t>référence </a:t>
            </a:r>
            <a:r>
              <a:rPr lang="fr-FR" dirty="0"/>
              <a:t>lors de la </a:t>
            </a:r>
            <a:r>
              <a:rPr lang="fr-FR" dirty="0" smtClean="0"/>
              <a:t>négociation </a:t>
            </a:r>
            <a:r>
              <a:rPr lang="fr-FR" dirty="0"/>
              <a:t>d’une convention ou d’un accord d’entreprise. </a:t>
            </a:r>
          </a:p>
          <a:p>
            <a:endParaRPr lang="fr-FR" dirty="0"/>
          </a:p>
          <a:p>
            <a:endParaRPr lang="fr-FR" dirty="0"/>
          </a:p>
          <a:p>
            <a:pPr marL="45720" indent="0">
              <a:buNone/>
            </a:pPr>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6/ </a:t>
            </a:r>
            <a:br>
              <a:rPr lang="fr-FR" sz="2400" u="sng" dirty="0" smtClean="0"/>
            </a:br>
            <a:r>
              <a:rPr lang="fr-FR" sz="2400" u="sng" dirty="0" smtClean="0"/>
              <a:t>ORGANSISATION D’UNE CONCERTATION SUR LE TRAVAIL A DISTANCE</a:t>
            </a:r>
            <a:endParaRPr lang="fr-FR" sz="2400" dirty="0"/>
          </a:p>
        </p:txBody>
      </p:sp>
    </p:spTree>
    <p:extLst>
      <p:ext uri="{BB962C8B-B14F-4D97-AF65-F5344CB8AC3E}">
        <p14:creationId xmlns:p14="http://schemas.microsoft.com/office/powerpoint/2010/main" val="36882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5</a:t>
            </a:r>
            <a:r>
              <a:rPr lang="fr-FR" u="sng" dirty="0" smtClean="0"/>
              <a:t>:</a:t>
            </a:r>
            <a:r>
              <a:rPr lang="fr-FR" u="sng" dirty="0"/>
              <a:t/>
            </a:r>
            <a:br>
              <a:rPr lang="fr-FR" u="sng" dirty="0"/>
            </a:br>
            <a:r>
              <a:rPr lang="fr-FR" sz="4400" dirty="0" smtClean="0"/>
              <a:t>Droits et libertés de la personne au travail</a:t>
            </a:r>
            <a:endParaRPr lang="fr-FR" sz="3600" dirty="0"/>
          </a:p>
        </p:txBody>
      </p:sp>
    </p:spTree>
    <p:extLst>
      <p:ext uri="{BB962C8B-B14F-4D97-AF65-F5344CB8AC3E}">
        <p14:creationId xmlns:p14="http://schemas.microsoft.com/office/powerpoint/2010/main" val="1545472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a:t>nouvel article </a:t>
            </a:r>
            <a:r>
              <a:rPr lang="fr-FR" dirty="0" smtClean="0"/>
              <a:t>: le </a:t>
            </a:r>
            <a:r>
              <a:rPr lang="fr-FR" b="1" u="sng" dirty="0" smtClean="0">
                <a:solidFill>
                  <a:srgbClr val="C66951"/>
                </a:solidFill>
              </a:rPr>
              <a:t>règlement intérieur </a:t>
            </a:r>
            <a:r>
              <a:rPr lang="fr-FR" dirty="0"/>
              <a:t>peut contenir des dispositions inscrivant le </a:t>
            </a:r>
            <a:r>
              <a:rPr lang="fr-FR" b="1" u="sng" dirty="0">
                <a:solidFill>
                  <a:schemeClr val="accent1"/>
                </a:solidFill>
              </a:rPr>
              <a:t>principe de </a:t>
            </a:r>
            <a:r>
              <a:rPr lang="fr-FR" b="1" u="sng" dirty="0" smtClean="0">
                <a:solidFill>
                  <a:schemeClr val="accent1"/>
                </a:solidFill>
              </a:rPr>
              <a:t>neutralité</a:t>
            </a:r>
            <a:r>
              <a:rPr lang="fr-FR" dirty="0" smtClean="0"/>
              <a:t> </a:t>
            </a:r>
            <a:r>
              <a:rPr lang="fr-FR" dirty="0"/>
              <a:t>et restreignant la manifestation des convictions des </a:t>
            </a:r>
            <a:r>
              <a:rPr lang="fr-FR" dirty="0" smtClean="0"/>
              <a:t>salariés </a:t>
            </a:r>
            <a:r>
              <a:rPr lang="fr-FR" dirty="0"/>
              <a:t>si ces restrictions sont </a:t>
            </a:r>
            <a:r>
              <a:rPr lang="fr-FR" dirty="0" smtClean="0"/>
              <a:t>justifiées </a:t>
            </a:r>
            <a:r>
              <a:rPr lang="fr-FR" dirty="0"/>
              <a:t>par </a:t>
            </a:r>
            <a:r>
              <a:rPr lang="fr-FR" u="sng" dirty="0">
                <a:solidFill>
                  <a:schemeClr val="accent6"/>
                </a:solidFill>
              </a:rPr>
              <a:t>l’exercice d’autres </a:t>
            </a:r>
            <a:r>
              <a:rPr lang="fr-FR" u="sng" dirty="0" smtClean="0">
                <a:solidFill>
                  <a:schemeClr val="accent6"/>
                </a:solidFill>
              </a:rPr>
              <a:t>libertés </a:t>
            </a:r>
            <a:r>
              <a:rPr lang="fr-FR" u="sng" dirty="0">
                <a:solidFill>
                  <a:schemeClr val="accent6"/>
                </a:solidFill>
              </a:rPr>
              <a:t>et droits fondamentaux </a:t>
            </a:r>
            <a:r>
              <a:rPr lang="fr-FR" dirty="0"/>
              <a:t>ou par les </a:t>
            </a:r>
            <a:r>
              <a:rPr lang="fr-FR" u="sng" dirty="0" smtClean="0">
                <a:solidFill>
                  <a:srgbClr val="6F777D"/>
                </a:solidFill>
              </a:rPr>
              <a:t>nécessités </a:t>
            </a:r>
            <a:r>
              <a:rPr lang="fr-FR" u="sng" dirty="0">
                <a:solidFill>
                  <a:srgbClr val="6F777D"/>
                </a:solidFill>
              </a:rPr>
              <a:t>du bon fonctionnement de l’entreprise </a:t>
            </a:r>
            <a:r>
              <a:rPr lang="fr-FR" dirty="0"/>
              <a:t>et si elles sont </a:t>
            </a:r>
            <a:r>
              <a:rPr lang="fr-FR" dirty="0" smtClean="0"/>
              <a:t>proportionnées </a:t>
            </a:r>
            <a:r>
              <a:rPr lang="fr-FR" dirty="0"/>
              <a:t>au but recherché (C. </a:t>
            </a:r>
            <a:r>
              <a:rPr lang="fr-FR" dirty="0" err="1"/>
              <a:t>trav</a:t>
            </a:r>
            <a:r>
              <a:rPr lang="fr-FR" dirty="0"/>
              <a:t>., art. L. 1321-2). </a:t>
            </a:r>
            <a:endParaRPr lang="fr-FR" dirty="0" smtClean="0"/>
          </a:p>
          <a:p>
            <a:endParaRPr lang="fr-FR" dirty="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1/</a:t>
            </a:r>
            <a:br>
              <a:rPr lang="fr-FR" sz="2400" u="sng" dirty="0" smtClean="0"/>
            </a:br>
            <a:r>
              <a:rPr lang="fr-FR" sz="2400" u="sng" dirty="0" smtClean="0"/>
              <a:t>FACULTE DE TRAITER LA QUESTION RELIGIEUSE DANS LE REGLEMENT INTERIEUR </a:t>
            </a:r>
            <a:endParaRPr lang="fr-FR" sz="2400" dirty="0"/>
          </a:p>
        </p:txBody>
      </p:sp>
    </p:spTree>
    <p:extLst>
      <p:ext uri="{BB962C8B-B14F-4D97-AF65-F5344CB8AC3E}">
        <p14:creationId xmlns:p14="http://schemas.microsoft.com/office/powerpoint/2010/main" val="2773575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smtClean="0"/>
              <a:t>ART L 1154-1 </a:t>
            </a:r>
            <a:r>
              <a:rPr lang="fr-FR" dirty="0" err="1" smtClean="0"/>
              <a:t>c.trav</a:t>
            </a:r>
            <a:r>
              <a:rPr lang="fr-FR" dirty="0" smtClean="0"/>
              <a:t> : « </a:t>
            </a:r>
            <a:r>
              <a:rPr lang="fr-FR" b="1" i="1" dirty="0" smtClean="0">
                <a:solidFill>
                  <a:srgbClr val="6F777D"/>
                </a:solidFill>
              </a:rPr>
              <a:t>Lorsque </a:t>
            </a:r>
            <a:r>
              <a:rPr lang="fr-FR" b="1" i="1" dirty="0">
                <a:solidFill>
                  <a:srgbClr val="6F777D"/>
                </a:solidFill>
              </a:rPr>
              <a:t>survient un litige (...), le candidat à un emploi, à un stage ou à une </a:t>
            </a:r>
            <a:r>
              <a:rPr lang="fr-FR" b="1" i="1" dirty="0" smtClean="0">
                <a:solidFill>
                  <a:srgbClr val="6F777D"/>
                </a:solidFill>
              </a:rPr>
              <a:t>période </a:t>
            </a:r>
            <a:r>
              <a:rPr lang="fr-FR" b="1" i="1" dirty="0">
                <a:solidFill>
                  <a:srgbClr val="6F777D"/>
                </a:solidFill>
              </a:rPr>
              <a:t>de formation en entreprise ou le salarié </a:t>
            </a:r>
            <a:r>
              <a:rPr lang="fr-FR" b="1" i="1" dirty="0" smtClean="0">
                <a:solidFill>
                  <a:srgbClr val="6F777D"/>
                </a:solidFill>
              </a:rPr>
              <a:t>établit </a:t>
            </a:r>
            <a:r>
              <a:rPr lang="fr-FR" b="1" i="1" dirty="0">
                <a:solidFill>
                  <a:srgbClr val="6F777D"/>
                </a:solidFill>
              </a:rPr>
              <a:t>des faits qui permettent de </a:t>
            </a:r>
            <a:r>
              <a:rPr lang="fr-FR" b="1" i="1" dirty="0" smtClean="0">
                <a:solidFill>
                  <a:srgbClr val="6F777D"/>
                </a:solidFill>
              </a:rPr>
              <a:t>présumer </a:t>
            </a:r>
            <a:r>
              <a:rPr lang="fr-FR" b="1" i="1" dirty="0">
                <a:solidFill>
                  <a:srgbClr val="6F777D"/>
                </a:solidFill>
              </a:rPr>
              <a:t>l’existence d’un </a:t>
            </a:r>
            <a:r>
              <a:rPr lang="fr-FR" b="1" i="1" dirty="0" smtClean="0">
                <a:solidFill>
                  <a:srgbClr val="6F777D"/>
                </a:solidFill>
              </a:rPr>
              <a:t>harcèlement </a:t>
            </a:r>
            <a:r>
              <a:rPr lang="fr-FR" dirty="0"/>
              <a:t>». </a:t>
            </a:r>
            <a:endParaRPr lang="fr-FR" dirty="0" smtClean="0"/>
          </a:p>
          <a:p>
            <a:r>
              <a:rPr lang="fr-FR" dirty="0" smtClean="0"/>
              <a:t>En </a:t>
            </a:r>
            <a:r>
              <a:rPr lang="fr-FR" dirty="0"/>
              <a:t>revanche, en </a:t>
            </a:r>
            <a:r>
              <a:rPr lang="fr-FR" dirty="0" smtClean="0"/>
              <a:t>matière </a:t>
            </a:r>
            <a:r>
              <a:rPr lang="fr-FR" dirty="0"/>
              <a:t>de discriminations, l’article L. 1134-1 </a:t>
            </a:r>
            <a:r>
              <a:rPr lang="fr-FR" dirty="0" smtClean="0"/>
              <a:t>prévoit </a:t>
            </a:r>
            <a:r>
              <a:rPr lang="fr-FR" dirty="0"/>
              <a:t>que le salarié « </a:t>
            </a:r>
            <a:r>
              <a:rPr lang="fr-FR" i="1" dirty="0" smtClean="0">
                <a:solidFill>
                  <a:srgbClr val="6F777D"/>
                </a:solidFill>
              </a:rPr>
              <a:t>présente </a:t>
            </a:r>
            <a:r>
              <a:rPr lang="fr-FR" i="1" dirty="0">
                <a:solidFill>
                  <a:srgbClr val="6F777D"/>
                </a:solidFill>
              </a:rPr>
              <a:t>des </a:t>
            </a:r>
            <a:r>
              <a:rPr lang="fr-FR" i="1" dirty="0" smtClean="0">
                <a:solidFill>
                  <a:srgbClr val="6F777D"/>
                </a:solidFill>
              </a:rPr>
              <a:t>éléments </a:t>
            </a:r>
            <a:r>
              <a:rPr lang="fr-FR" i="1" dirty="0">
                <a:solidFill>
                  <a:srgbClr val="6F777D"/>
                </a:solidFill>
              </a:rPr>
              <a:t>de fait laissant supposer l’existence</a:t>
            </a:r>
            <a:r>
              <a:rPr lang="fr-FR" dirty="0"/>
              <a:t> » d’un </a:t>
            </a:r>
            <a:r>
              <a:rPr lang="fr-FR" dirty="0" smtClean="0"/>
              <a:t>harcèlement. </a:t>
            </a:r>
            <a:endParaRPr lang="fr-FR" dirty="0"/>
          </a:p>
          <a:p>
            <a:pPr lvl="1"/>
            <a:r>
              <a:rPr lang="fr-FR" dirty="0" smtClean="0"/>
              <a:t>Régime donc différent entre le contentieux de la discrimination et celui du harcèlement: </a:t>
            </a:r>
          </a:p>
          <a:p>
            <a:pPr lvl="2"/>
            <a:r>
              <a:rPr lang="fr-FR" dirty="0" smtClean="0"/>
              <a:t>Discrimination </a:t>
            </a:r>
            <a:r>
              <a:rPr lang="fr-FR" dirty="0" smtClean="0">
                <a:sym typeface="Wingdings"/>
              </a:rPr>
              <a:t> la personne doit présenter les faits</a:t>
            </a:r>
          </a:p>
          <a:p>
            <a:pPr lvl="2"/>
            <a:r>
              <a:rPr lang="fr-FR" dirty="0" smtClean="0">
                <a:sym typeface="Wingdings"/>
              </a:rPr>
              <a:t>Harcèlement  la personne doit établir les faits </a:t>
            </a:r>
            <a:endParaRPr lang="fr-FR" dirty="0" smtClean="0"/>
          </a:p>
          <a:p>
            <a:endParaRPr lang="fr-FR" dirty="0" smtClean="0"/>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a:t>2</a:t>
            </a:r>
            <a:r>
              <a:rPr lang="fr-FR" sz="2400" u="sng" dirty="0" smtClean="0"/>
              <a:t>/</a:t>
            </a:r>
            <a:br>
              <a:rPr lang="fr-FR" sz="2400" u="sng" dirty="0" smtClean="0"/>
            </a:br>
            <a:r>
              <a:rPr lang="fr-FR" sz="2400" u="sng" dirty="0" smtClean="0"/>
              <a:t>MODIFICATION (MINEURE) DU REGIME DE LA PREUVE EN MATIERE DE HARCELEMENT </a:t>
            </a:r>
            <a:endParaRPr lang="fr-FR" sz="2400" dirty="0"/>
          </a:p>
        </p:txBody>
      </p:sp>
    </p:spTree>
    <p:extLst>
      <p:ext uri="{BB962C8B-B14F-4D97-AF65-F5344CB8AC3E}">
        <p14:creationId xmlns:p14="http://schemas.microsoft.com/office/powerpoint/2010/main" val="1343794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endParaRPr lang="fr-FR" dirty="0" smtClean="0"/>
          </a:p>
          <a:p>
            <a:pPr algn="just"/>
            <a:endParaRPr lang="fr-FR" dirty="0"/>
          </a:p>
          <a:p>
            <a:pPr algn="just"/>
            <a:r>
              <a:rPr lang="fr-FR" dirty="0" smtClean="0"/>
              <a:t>Le </a:t>
            </a:r>
            <a:r>
              <a:rPr lang="fr-FR" dirty="0"/>
              <a:t>texte vise donc à </a:t>
            </a:r>
            <a:r>
              <a:rPr lang="fr-FR" dirty="0" smtClean="0"/>
              <a:t>créer </a:t>
            </a:r>
            <a:r>
              <a:rPr lang="fr-FR" dirty="0"/>
              <a:t>un </a:t>
            </a:r>
            <a:r>
              <a:rPr lang="fr-FR" b="1" u="sng" dirty="0" smtClean="0"/>
              <a:t>régime </a:t>
            </a:r>
            <a:r>
              <a:rPr lang="fr-FR" b="1" u="sng" dirty="0"/>
              <a:t>commun </a:t>
            </a:r>
            <a:r>
              <a:rPr lang="fr-FR" dirty="0"/>
              <a:t>aux discriminations et aux </a:t>
            </a:r>
            <a:r>
              <a:rPr lang="fr-FR" dirty="0" smtClean="0"/>
              <a:t>harcèlements afin </a:t>
            </a:r>
            <a:r>
              <a:rPr lang="fr-FR" dirty="0"/>
              <a:t>de permettre aux plaignants d’apporter des </a:t>
            </a:r>
            <a:r>
              <a:rPr lang="fr-FR" b="1" u="sng" dirty="0" smtClean="0">
                <a:solidFill>
                  <a:srgbClr val="6F777D"/>
                </a:solidFill>
              </a:rPr>
              <a:t>éléments </a:t>
            </a:r>
            <a:r>
              <a:rPr lang="fr-FR" b="1" u="sng" dirty="0">
                <a:solidFill>
                  <a:srgbClr val="6F777D"/>
                </a:solidFill>
              </a:rPr>
              <a:t>de faits </a:t>
            </a:r>
            <a:r>
              <a:rPr lang="fr-FR" dirty="0"/>
              <a:t>constituant un </a:t>
            </a:r>
            <a:r>
              <a:rPr lang="fr-FR" u="sng" dirty="0">
                <a:solidFill>
                  <a:srgbClr val="6F777D"/>
                </a:solidFill>
              </a:rPr>
              <a:t>faisceau de </a:t>
            </a:r>
            <a:r>
              <a:rPr lang="fr-FR" u="sng" dirty="0" smtClean="0">
                <a:solidFill>
                  <a:srgbClr val="6F777D"/>
                </a:solidFill>
              </a:rPr>
              <a:t>présomptions</a:t>
            </a:r>
            <a:r>
              <a:rPr lang="fr-FR" dirty="0" smtClean="0"/>
              <a:t>, </a:t>
            </a:r>
            <a:r>
              <a:rPr lang="fr-FR" dirty="0"/>
              <a:t>en retenant le </a:t>
            </a:r>
            <a:r>
              <a:rPr lang="fr-FR" dirty="0" smtClean="0"/>
              <a:t>régime </a:t>
            </a:r>
            <a:r>
              <a:rPr lang="fr-FR" dirty="0"/>
              <a:t>applicable aux discriminations. </a:t>
            </a:r>
          </a:p>
          <a:p>
            <a:pPr lvl="1"/>
            <a:endParaRPr lang="fr-FR" u="sng" dirty="0">
              <a:solidFill>
                <a:srgbClr val="C66951"/>
              </a:solidFill>
            </a:endParaRPr>
          </a:p>
          <a:p>
            <a:endParaRPr lang="fr-FR" dirty="0"/>
          </a:p>
        </p:txBody>
      </p:sp>
      <p:pic>
        <p:nvPicPr>
          <p:cNvPr id="5" name="Image 4"/>
          <p:cNvPicPr>
            <a:picLocks noChangeAspect="1"/>
          </p:cNvPicPr>
          <p:nvPr/>
        </p:nvPicPr>
        <p:blipFill>
          <a:blip r:embed="rId2"/>
          <a:stretch>
            <a:fillRect/>
          </a:stretch>
        </p:blipFill>
        <p:spPr>
          <a:xfrm>
            <a:off x="3164143" y="3307997"/>
            <a:ext cx="3013254" cy="2169543"/>
          </a:xfrm>
          <a:prstGeom prst="rect">
            <a:avLst/>
          </a:prstGeom>
          <a:ln>
            <a:noFill/>
          </a:ln>
          <a:effectLst>
            <a:softEdge rad="112500"/>
          </a:effectLst>
        </p:spPr>
      </p:pic>
    </p:spTree>
    <p:extLst>
      <p:ext uri="{BB962C8B-B14F-4D97-AF65-F5344CB8AC3E}">
        <p14:creationId xmlns:p14="http://schemas.microsoft.com/office/powerpoint/2010/main" val="3632066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smtClean="0"/>
              <a:t>ART L 1321-2 : rappel obligatoire de l’interdiction de ces agissements dans le RI de l’entreprise. </a:t>
            </a:r>
          </a:p>
          <a:p>
            <a:endParaRPr lang="fr-FR" dirty="0"/>
          </a:p>
        </p:txBody>
      </p:sp>
      <p:sp>
        <p:nvSpPr>
          <p:cNvPr id="3" name="Titre 2"/>
          <p:cNvSpPr>
            <a:spLocks noGrp="1"/>
          </p:cNvSpPr>
          <p:nvPr>
            <p:ph type="title"/>
          </p:nvPr>
        </p:nvSpPr>
        <p:spPr>
          <a:xfrm>
            <a:off x="174123" y="174106"/>
            <a:ext cx="8767587" cy="1341643"/>
          </a:xfrm>
        </p:spPr>
        <p:txBody>
          <a:bodyPr/>
          <a:lstStyle/>
          <a:p>
            <a:r>
              <a:rPr lang="fr-FR" sz="2400" u="sng" dirty="0" smtClean="0"/>
              <a:t>3/ </a:t>
            </a:r>
            <a:br>
              <a:rPr lang="fr-FR" sz="2400" u="sng" dirty="0" smtClean="0"/>
            </a:br>
            <a:r>
              <a:rPr lang="fr-FR" sz="2400" u="sng" dirty="0" smtClean="0"/>
              <a:t>RAPPEL DE L’INTERDICTION DES AGISSEMENTS SEXISTES PAR LE REGLEMENT INTERIEUR</a:t>
            </a:r>
            <a:endParaRPr lang="fr-FR" sz="2400" dirty="0"/>
          </a:p>
        </p:txBody>
      </p:sp>
    </p:spTree>
    <p:extLst>
      <p:ext uri="{BB962C8B-B14F-4D97-AF65-F5344CB8AC3E}">
        <p14:creationId xmlns:p14="http://schemas.microsoft.com/office/powerpoint/2010/main" val="1333774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smtClean="0"/>
              <a:t>ART L 1235-3-1</a:t>
            </a:r>
          </a:p>
          <a:p>
            <a:r>
              <a:rPr lang="fr-FR" dirty="0"/>
              <a:t>Le texte </a:t>
            </a:r>
            <a:r>
              <a:rPr lang="fr-FR" dirty="0" smtClean="0"/>
              <a:t>entend </a:t>
            </a:r>
            <a:r>
              <a:rPr lang="fr-FR" dirty="0"/>
              <a:t>aux licenciements </a:t>
            </a:r>
            <a:r>
              <a:rPr lang="fr-FR" dirty="0" smtClean="0"/>
              <a:t>jugés </a:t>
            </a:r>
            <a:r>
              <a:rPr lang="fr-FR" dirty="0"/>
              <a:t>discriminatoires, </a:t>
            </a:r>
            <a:r>
              <a:rPr lang="fr-FR" dirty="0" smtClean="0"/>
              <a:t>liés </a:t>
            </a:r>
            <a:r>
              <a:rPr lang="fr-FR" dirty="0"/>
              <a:t>à des faits de </a:t>
            </a:r>
            <a:r>
              <a:rPr lang="fr-FR" dirty="0" smtClean="0"/>
              <a:t>harcèlement </a:t>
            </a:r>
            <a:r>
              <a:rPr lang="fr-FR" dirty="0"/>
              <a:t>sexuel ou à la </a:t>
            </a:r>
            <a:r>
              <a:rPr lang="fr-FR" dirty="0" smtClean="0"/>
              <a:t>maternité, </a:t>
            </a:r>
            <a:r>
              <a:rPr lang="fr-FR" dirty="0"/>
              <a:t>la </a:t>
            </a:r>
            <a:r>
              <a:rPr lang="fr-FR" dirty="0" smtClean="0"/>
              <a:t>possibilité </a:t>
            </a:r>
            <a:r>
              <a:rPr lang="fr-FR" dirty="0"/>
              <a:t>pour le juge d’ordonner la poursuite du contrat de travail ou d’octroyer au salarié une </a:t>
            </a:r>
            <a:r>
              <a:rPr lang="fr-FR" dirty="0" smtClean="0"/>
              <a:t>indemnité </a:t>
            </a:r>
            <a:r>
              <a:rPr lang="fr-FR" dirty="0"/>
              <a:t>minimale </a:t>
            </a:r>
            <a:r>
              <a:rPr lang="fr-FR" dirty="0" smtClean="0"/>
              <a:t>équivalente </a:t>
            </a:r>
            <a:r>
              <a:rPr lang="fr-FR" dirty="0"/>
              <a:t>à six mois de salaire. </a:t>
            </a:r>
          </a:p>
          <a:p>
            <a:pPr marL="45720" indent="0">
              <a:buNone/>
            </a:pPr>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1800" u="sng" dirty="0"/>
              <a:t>4</a:t>
            </a:r>
            <a:r>
              <a:rPr lang="fr-FR" sz="1800" u="sng" dirty="0" smtClean="0"/>
              <a:t>/ </a:t>
            </a:r>
            <a:br>
              <a:rPr lang="fr-FR" sz="1800" u="sng" dirty="0" smtClean="0"/>
            </a:br>
            <a:r>
              <a:rPr lang="fr-FR" sz="1800" u="sng" dirty="0" smtClean="0"/>
              <a:t>VERSEMENT D’UNE INDEMNITE QUI NE PEUT ÊTRE INFERIEURE A 6 MOIS EN CAS DE LICENCIEMENT Lié A UN TRAIEMENT DISCRIMINATOIRE OU EN RAIOSN DE FAITS DE HARCELEMENT SEXUEL </a:t>
            </a:r>
            <a:endParaRPr lang="fr-FR" sz="1800" dirty="0"/>
          </a:p>
        </p:txBody>
      </p:sp>
    </p:spTree>
    <p:extLst>
      <p:ext uri="{BB962C8B-B14F-4D97-AF65-F5344CB8AC3E}">
        <p14:creationId xmlns:p14="http://schemas.microsoft.com/office/powerpoint/2010/main" val="1494233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a:t>C. </a:t>
            </a:r>
            <a:r>
              <a:rPr lang="fr-FR" dirty="0" err="1"/>
              <a:t>trav</a:t>
            </a:r>
            <a:r>
              <a:rPr lang="fr-FR" dirty="0"/>
              <a:t>. L. 4121-2 </a:t>
            </a:r>
          </a:p>
          <a:p>
            <a:r>
              <a:rPr lang="fr-FR" dirty="0" smtClean="0"/>
              <a:t>Les </a:t>
            </a:r>
            <a:r>
              <a:rPr lang="fr-FR" dirty="0"/>
              <a:t>principes </a:t>
            </a:r>
            <a:r>
              <a:rPr lang="fr-FR" dirty="0" smtClean="0"/>
              <a:t>généraux </a:t>
            </a:r>
            <a:r>
              <a:rPr lang="fr-FR" dirty="0"/>
              <a:t>de </a:t>
            </a:r>
            <a:r>
              <a:rPr lang="fr-FR" dirty="0" smtClean="0"/>
              <a:t>prévention </a:t>
            </a:r>
            <a:r>
              <a:rPr lang="fr-FR" dirty="0"/>
              <a:t>doivent prendre en compte les risques </a:t>
            </a:r>
            <a:r>
              <a:rPr lang="fr-FR" dirty="0" smtClean="0"/>
              <a:t>liés </a:t>
            </a:r>
            <a:r>
              <a:rPr lang="fr-FR" dirty="0"/>
              <a:t>aux agissements </a:t>
            </a:r>
            <a:r>
              <a:rPr lang="fr-FR" dirty="0" smtClean="0"/>
              <a:t>sexistes</a:t>
            </a:r>
          </a:p>
          <a:p>
            <a:r>
              <a:rPr lang="fr-FR" dirty="0" smtClean="0"/>
              <a:t>A SAVOIR:</a:t>
            </a:r>
          </a:p>
          <a:p>
            <a:pPr lvl="1"/>
            <a:r>
              <a:rPr lang="fr-FR" dirty="0" smtClean="0"/>
              <a:t>Il appartient à l’employeur de prendre toutes dispositions nécessaires en vue de prévenir les faits de harcèlement sexuel, d’y mettre un terme et les sanctionner. </a:t>
            </a:r>
          </a:p>
          <a:p>
            <a:pPr lvl="1"/>
            <a:r>
              <a:rPr lang="fr-FR" dirty="0" smtClean="0"/>
              <a:t>Dans les lieux de travail ainsi que dans les locaux ou à la porte des locaux où se fait l’embauche, les salariés, personnes en formation ou en stage, candidat à un recrutement à un stage ou à une formation en entreprise sont informés par tout moyen du texte pénal (art 222-33 CP) définissant et sanctionnant le harcèlement sexuel</a:t>
            </a:r>
          </a:p>
          <a:p>
            <a:pPr lvl="1"/>
            <a:r>
              <a:rPr lang="fr-FR" dirty="0" smtClean="0"/>
              <a:t>Protection par le code du travail des personnes qui ont témoigné de ces faits de harcèlement ou les ont relatés</a:t>
            </a:r>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5/</a:t>
            </a:r>
            <a:br>
              <a:rPr lang="fr-FR" sz="2000" u="sng" dirty="0" smtClean="0"/>
            </a:br>
            <a:r>
              <a:rPr lang="fr-FR" sz="2000" u="sng" dirty="0" smtClean="0"/>
              <a:t>LES PRINCIPES GENERAUX DE PREVENTION ET AGISSEMENTS SEXISTES </a:t>
            </a:r>
            <a:br>
              <a:rPr lang="fr-FR" sz="2000" u="sng" dirty="0" smtClean="0"/>
            </a:br>
            <a:endParaRPr lang="fr-FR" sz="2000" dirty="0"/>
          </a:p>
        </p:txBody>
      </p:sp>
    </p:spTree>
    <p:extLst>
      <p:ext uri="{BB962C8B-B14F-4D97-AF65-F5344CB8AC3E}">
        <p14:creationId xmlns:p14="http://schemas.microsoft.com/office/powerpoint/2010/main" val="3295631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fr-FR" b="1" u="sng" dirty="0" smtClean="0">
                <a:solidFill>
                  <a:schemeClr val="accent1"/>
                </a:solidFill>
              </a:rPr>
              <a:t>RAPPEL</a:t>
            </a:r>
            <a:r>
              <a:rPr lang="fr-FR" dirty="0" smtClean="0"/>
              <a:t> : </a:t>
            </a:r>
            <a:endParaRPr lang="fr-FR" dirty="0" smtClean="0"/>
          </a:p>
          <a:p>
            <a:pPr lvl="1" algn="just"/>
            <a:r>
              <a:rPr lang="fr-FR" dirty="0" smtClean="0"/>
              <a:t>ARTICLE 222-33 du code pénal: </a:t>
            </a:r>
            <a:endParaRPr lang="fr-FR" dirty="0"/>
          </a:p>
          <a:p>
            <a:pPr lvl="2"/>
            <a:r>
              <a:rPr lang="fr-FR" dirty="0"/>
              <a:t>I. - Le harcèlement sexuel est le fait d'imposer à une personne, de façon répétée, des propos ou comportements à connotation sexuelle qui soit portent atteinte à sa dignité en raison de leur caractère dégradant ou humiliant, soit créent à son encontre une situation intimidante, hostile ou offensante.</a:t>
            </a:r>
          </a:p>
          <a:p>
            <a:pPr lvl="2"/>
            <a:r>
              <a:rPr lang="fr-FR" dirty="0"/>
              <a:t>II. - Est assimilé au harcèlement sexuel le fait, même non répété, d'user de toute forme de pression grave dans le but réel ou apparent d'obtenir un acte de nature sexuelle, que celui-ci soit recherché au profit de l'auteur des faits ou au profit d'un tiers.</a:t>
            </a:r>
          </a:p>
          <a:p>
            <a:pPr lvl="2"/>
            <a:r>
              <a:rPr lang="fr-FR" dirty="0"/>
              <a:t>III. - Les faits mentionnés aux I et II sont punis de deux ans d'emprisonnement et de 30 000 € d'amende.</a:t>
            </a:r>
          </a:p>
          <a:p>
            <a:pPr lvl="2"/>
            <a:r>
              <a:rPr lang="fr-FR" dirty="0"/>
              <a:t>Ces peines sont portées à trois ans d'emprisonnement et 45 000 € d'amende lorsque les faits sont commis :</a:t>
            </a:r>
          </a:p>
          <a:p>
            <a:pPr lvl="3"/>
            <a:r>
              <a:rPr lang="fr-FR" dirty="0"/>
              <a:t>1° Par une personne qui abuse de l'autorité que lui confèrent ses fonctions ;</a:t>
            </a:r>
          </a:p>
          <a:p>
            <a:pPr lvl="3"/>
            <a:r>
              <a:rPr lang="fr-FR" dirty="0"/>
              <a:t>2° Sur un mineur de quinze ans ;</a:t>
            </a:r>
          </a:p>
          <a:p>
            <a:pPr lvl="3"/>
            <a:r>
              <a:rPr lang="fr-FR" dirty="0"/>
              <a:t>3° Sur une personne dont la particulière vulnérabilité, due à son âge, à une maladie, à une infirmité, à une déficience physique ou psychique ou à un état de grossesse, est apparente ou connue de leur auteur ;</a:t>
            </a:r>
          </a:p>
          <a:p>
            <a:pPr lvl="3"/>
            <a:r>
              <a:rPr lang="fr-FR" dirty="0"/>
              <a:t>4° Sur une personne dont la particulière vulnérabilité ou dépendance résultant de la précarité de sa situation économique ou sociale est apparente ou connue de leur auteur ;</a:t>
            </a:r>
          </a:p>
          <a:p>
            <a:pPr lvl="3"/>
            <a:r>
              <a:rPr lang="fr-FR" dirty="0"/>
              <a:t>5° Par plusieurs personnes agissant en qualité d'auteur ou de complice.</a:t>
            </a:r>
          </a:p>
          <a:p>
            <a:pPr lvl="2"/>
            <a:endParaRPr lang="fr-FR" u="sng" dirty="0">
              <a:solidFill>
                <a:srgbClr val="C66951"/>
              </a:solidFill>
            </a:endParaRPr>
          </a:p>
          <a:p>
            <a:endParaRPr lang="fr-FR" dirty="0"/>
          </a:p>
        </p:txBody>
      </p:sp>
      <p:sp>
        <p:nvSpPr>
          <p:cNvPr id="3" name="Rectangle 2"/>
          <p:cNvSpPr/>
          <p:nvPr/>
        </p:nvSpPr>
        <p:spPr>
          <a:xfrm>
            <a:off x="204850" y="139904"/>
            <a:ext cx="8727437" cy="6209598"/>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0785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lgn="just"/>
            <a:r>
              <a:rPr lang="fr-FR" dirty="0" smtClean="0"/>
              <a:t>Si des faits de harcèlement sexuel ont été commis par un salarié </a:t>
            </a:r>
            <a:r>
              <a:rPr lang="fr-FR" dirty="0" smtClean="0">
                <a:sym typeface="Wingdings"/>
              </a:rPr>
              <a:t></a:t>
            </a:r>
            <a:r>
              <a:rPr lang="fr-FR" dirty="0" smtClean="0"/>
              <a:t> possibilité de sanction disciplinaire par l’employeur </a:t>
            </a:r>
          </a:p>
          <a:p>
            <a:pPr lvl="1" algn="just"/>
            <a:r>
              <a:rPr lang="fr-FR" dirty="0" smtClean="0"/>
              <a:t>Selon la Cour de cassation (</a:t>
            </a:r>
            <a:r>
              <a:rPr lang="fr-FR" dirty="0" err="1" smtClean="0"/>
              <a:t>Ch</a:t>
            </a:r>
            <a:r>
              <a:rPr lang="fr-FR" dirty="0" smtClean="0"/>
              <a:t> Sociale, 5 mars 2002): les faits de harcèlement sexuel commis par un salariés supérieur hiérarchique de la victime sont nécessairement constitutifs d’une faute grave. </a:t>
            </a:r>
          </a:p>
          <a:p>
            <a:pPr lvl="1" algn="just"/>
            <a:r>
              <a:rPr lang="fr-FR" dirty="0" smtClean="0"/>
              <a:t>Les faits de discriminations commis à la suite d’un harcèlement sexuel (ex: mutation d’un salarié parce qu’il a refusé les avances) sont punis par le code du travail (art L1155-2) d’1 an d’emprisonnement et de 3750 euros d’amende. </a:t>
            </a:r>
          </a:p>
          <a:p>
            <a:pPr lvl="2" algn="just"/>
            <a:r>
              <a:rPr lang="fr-FR" dirty="0" smtClean="0"/>
              <a:t>Ces faits de discriminations peuvent concerner à la fois les personnes qui ont été elles-mêmes les victimes de harcèlement sexuel, qu’elles aient subi ou refusé de subir ces faits et les personnes (sans être victimes de harcèlement) ont témoigné sur ces faits ou les ont relatés. </a:t>
            </a:r>
            <a:endParaRPr lang="fr-FR" dirty="0"/>
          </a:p>
          <a:p>
            <a:pPr lvl="2"/>
            <a:endParaRPr lang="fr-FR" dirty="0"/>
          </a:p>
          <a:p>
            <a:pPr lvl="1"/>
            <a:endParaRPr lang="fr-FR" u="sng" dirty="0">
              <a:solidFill>
                <a:srgbClr val="C66951"/>
              </a:solidFill>
            </a:endParaRPr>
          </a:p>
        </p:txBody>
      </p:sp>
    </p:spTree>
    <p:extLst>
      <p:ext uri="{BB962C8B-B14F-4D97-AF65-F5344CB8AC3E}">
        <p14:creationId xmlns:p14="http://schemas.microsoft.com/office/powerpoint/2010/main" val="133787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204850" y="235556"/>
            <a:ext cx="8727437" cy="6114207"/>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lvl="1" indent="0">
              <a:buNone/>
            </a:pPr>
            <a:endParaRPr lang="fr-FR" dirty="0"/>
          </a:p>
          <a:p>
            <a:pPr marL="274320" lvl="1" indent="-228600">
              <a:buClr>
                <a:schemeClr val="accent1"/>
              </a:buClr>
              <a:buFont typeface="Wingdings 2" pitchFamily="18" charset="2"/>
              <a:buChar char=""/>
            </a:pPr>
            <a:r>
              <a:rPr lang="fr-FR" b="1" u="sng" dirty="0" smtClean="0">
                <a:solidFill>
                  <a:srgbClr val="C66951"/>
                </a:solidFill>
              </a:rPr>
              <a:t>Dans la plupart des cas </a:t>
            </a:r>
            <a:r>
              <a:rPr lang="fr-FR" dirty="0" smtClean="0"/>
              <a:t>(un certain nombre d’exceptions existent):</a:t>
            </a:r>
          </a:p>
          <a:p>
            <a:pPr marL="822960" lvl="3" indent="-228600">
              <a:buClr>
                <a:schemeClr val="accent1"/>
              </a:buClr>
              <a:buFont typeface="Wingdings 2" pitchFamily="18" charset="2"/>
              <a:buChar char=""/>
            </a:pPr>
            <a:r>
              <a:rPr lang="fr-FR" dirty="0" smtClean="0"/>
              <a:t>L’accord d’entreprise ou d’établissement prime sur l’accord de branche</a:t>
            </a:r>
          </a:p>
          <a:p>
            <a:pPr marL="822960" lvl="3" indent="-228600">
              <a:buClr>
                <a:schemeClr val="accent1"/>
              </a:buClr>
              <a:buFont typeface="Wingdings 2" pitchFamily="18" charset="2"/>
              <a:buChar char=""/>
            </a:pPr>
            <a:r>
              <a:rPr lang="fr-FR" dirty="0" smtClean="0"/>
              <a:t>La réécriture se fait à droit constant </a:t>
            </a:r>
          </a:p>
          <a:p>
            <a:pPr marL="822960" lvl="3" indent="-228600">
              <a:buClr>
                <a:schemeClr val="accent1"/>
              </a:buClr>
              <a:buFont typeface="Wingdings 2" pitchFamily="18" charset="2"/>
              <a:buChar char=""/>
            </a:pPr>
            <a:endParaRPr lang="fr-FR" dirty="0"/>
          </a:p>
          <a:p>
            <a:pPr marL="822960" lvl="3" indent="-228600">
              <a:buClr>
                <a:schemeClr val="accent1"/>
              </a:buClr>
              <a:buFont typeface="Wingdings 2" pitchFamily="18" charset="2"/>
              <a:buChar char=""/>
            </a:pPr>
            <a:endParaRPr lang="fr-FR" dirty="0" smtClean="0"/>
          </a:p>
          <a:p>
            <a:pPr marL="0"/>
            <a:r>
              <a:rPr lang="fr-FR" b="1" u="sng" dirty="0" smtClean="0">
                <a:solidFill>
                  <a:srgbClr val="C66951"/>
                </a:solidFill>
              </a:rPr>
              <a:t>Remarques: </a:t>
            </a:r>
            <a:endParaRPr lang="fr-FR" dirty="0" smtClean="0"/>
          </a:p>
          <a:p>
            <a:pPr lvl="3"/>
            <a:r>
              <a:rPr lang="fr-FR" dirty="0"/>
              <a:t>Un accord de branche peut </a:t>
            </a:r>
            <a:r>
              <a:rPr lang="fr-FR" dirty="0" smtClean="0"/>
              <a:t>définir </a:t>
            </a:r>
            <a:r>
              <a:rPr lang="fr-FR" dirty="0"/>
              <a:t>(« ordre public conventionnel ») les </a:t>
            </a:r>
            <a:r>
              <a:rPr lang="fr-FR" dirty="0" smtClean="0"/>
              <a:t>thèmes </a:t>
            </a:r>
            <a:r>
              <a:rPr lang="fr-FR" dirty="0"/>
              <a:t>sur lesquels les conventions et accords d’entreprise ne peuvent </a:t>
            </a:r>
            <a:r>
              <a:rPr lang="fr-FR" dirty="0" smtClean="0"/>
              <a:t>être </a:t>
            </a:r>
            <a:r>
              <a:rPr lang="fr-FR" dirty="0"/>
              <a:t>moins favorables que les conventions et accords conclus au niveau de la branche, à l’exclusion des </a:t>
            </a:r>
            <a:r>
              <a:rPr lang="fr-FR" dirty="0" smtClean="0"/>
              <a:t>thèmes </a:t>
            </a:r>
            <a:r>
              <a:rPr lang="fr-FR" dirty="0"/>
              <a:t>pour lesquels la loi </a:t>
            </a:r>
            <a:r>
              <a:rPr lang="fr-FR" dirty="0" smtClean="0"/>
              <a:t>prévoit </a:t>
            </a:r>
            <a:r>
              <a:rPr lang="fr-FR" dirty="0"/>
              <a:t>la </a:t>
            </a:r>
            <a:r>
              <a:rPr lang="fr-FR" dirty="0" smtClean="0"/>
              <a:t>primauté </a:t>
            </a:r>
            <a:r>
              <a:rPr lang="fr-FR" dirty="0"/>
              <a:t>de la convention ou de l’accord d’entreprise (C. </a:t>
            </a:r>
            <a:r>
              <a:rPr lang="fr-FR" dirty="0" err="1"/>
              <a:t>trav</a:t>
            </a:r>
            <a:r>
              <a:rPr lang="fr-FR" dirty="0"/>
              <a:t>., art. L. 2232-5-1). </a:t>
            </a:r>
            <a:endParaRPr lang="fr-FR" dirty="0" smtClean="0"/>
          </a:p>
          <a:p>
            <a:pPr lvl="3"/>
            <a:r>
              <a:rPr lang="fr-FR" dirty="0"/>
              <a:t>En outre, l’article 45 de la loi n° 2004-391 du 4 mai 2004 </a:t>
            </a:r>
            <a:r>
              <a:rPr lang="fr-FR" dirty="0" smtClean="0"/>
              <a:t>prévoit </a:t>
            </a:r>
            <a:r>
              <a:rPr lang="fr-FR" dirty="0"/>
              <a:t>que </a:t>
            </a:r>
            <a:r>
              <a:rPr lang="fr-FR" i="1" dirty="0"/>
              <a:t>« la valeur </a:t>
            </a:r>
            <a:r>
              <a:rPr lang="fr-FR" i="1" dirty="0" smtClean="0"/>
              <a:t>hiérarchique accordée </a:t>
            </a:r>
            <a:r>
              <a:rPr lang="fr-FR" i="1" dirty="0"/>
              <a:t>par leurs signataires aux conventions et accords conclus avant </a:t>
            </a:r>
            <a:r>
              <a:rPr lang="fr-FR" i="1" dirty="0" smtClean="0"/>
              <a:t>l’entrée </a:t>
            </a:r>
            <a:r>
              <a:rPr lang="fr-FR" i="1" dirty="0"/>
              <a:t>en vigueur de la </a:t>
            </a:r>
            <a:r>
              <a:rPr lang="fr-FR" i="1" dirty="0" smtClean="0"/>
              <a:t>présente </a:t>
            </a:r>
            <a:r>
              <a:rPr lang="fr-FR" i="1" dirty="0"/>
              <a:t>loi demeure opposable aux accords de niveaux </a:t>
            </a:r>
            <a:r>
              <a:rPr lang="fr-FR" i="1" dirty="0" smtClean="0"/>
              <a:t>inférieurs </a:t>
            </a:r>
            <a:r>
              <a:rPr lang="fr-FR" i="1" dirty="0"/>
              <a:t>»</a:t>
            </a:r>
            <a:r>
              <a:rPr lang="fr-FR" dirty="0"/>
              <a:t>. </a:t>
            </a:r>
          </a:p>
          <a:p>
            <a:pPr lvl="3"/>
            <a:r>
              <a:rPr lang="fr-FR" dirty="0"/>
              <a:t>La loi (art. 8 XIV) </a:t>
            </a:r>
            <a:r>
              <a:rPr lang="fr-FR" dirty="0" smtClean="0"/>
              <a:t>prévoit </a:t>
            </a:r>
            <a:r>
              <a:rPr lang="fr-FR" dirty="0"/>
              <a:t>que cet article n’est pas applicable aux conventions et accords conclus en application des dispositions du livre Ier de la </a:t>
            </a:r>
            <a:r>
              <a:rPr lang="fr-FR" dirty="0" smtClean="0"/>
              <a:t>troisième </a:t>
            </a:r>
            <a:r>
              <a:rPr lang="fr-FR" dirty="0"/>
              <a:t>partie du code du travail qui </a:t>
            </a:r>
            <a:r>
              <a:rPr lang="fr-FR" dirty="0" smtClean="0"/>
              <a:t>prévoient </a:t>
            </a:r>
            <a:r>
              <a:rPr lang="fr-FR" dirty="0"/>
              <a:t>la conclusion d’un accord d’entreprise ou </a:t>
            </a:r>
            <a:r>
              <a:rPr lang="fr-FR" dirty="0" smtClean="0"/>
              <a:t>d’</a:t>
            </a:r>
            <a:r>
              <a:rPr lang="fr-FR" dirty="0"/>
              <a:t>é</a:t>
            </a:r>
            <a:r>
              <a:rPr lang="fr-FR" dirty="0" smtClean="0"/>
              <a:t>tablissement </a:t>
            </a:r>
            <a:r>
              <a:rPr lang="fr-FR" dirty="0"/>
              <a:t>ou, à </a:t>
            </a:r>
            <a:r>
              <a:rPr lang="fr-FR" dirty="0" smtClean="0"/>
              <a:t>défaut, </a:t>
            </a:r>
            <a:r>
              <a:rPr lang="fr-FR" dirty="0"/>
              <a:t>d’une convention ou d’un accord de branche. </a:t>
            </a:r>
          </a:p>
          <a:p>
            <a:pPr lvl="3"/>
            <a:endParaRPr lang="fr-FR" dirty="0"/>
          </a:p>
          <a:p>
            <a:pPr lvl="3"/>
            <a:endParaRPr lang="fr-FR" dirty="0"/>
          </a:p>
          <a:p>
            <a:pPr lvl="3"/>
            <a:endParaRPr lang="fr-FR" dirty="0"/>
          </a:p>
          <a:p>
            <a:pPr marL="822960" lvl="3" indent="-228600">
              <a:buClr>
                <a:schemeClr val="accent1"/>
              </a:buClr>
              <a:buFont typeface="Wingdings 2" pitchFamily="18" charset="2"/>
              <a:buChar char=""/>
            </a:pPr>
            <a:endParaRPr lang="fr-FR" dirty="0"/>
          </a:p>
        </p:txBody>
      </p:sp>
    </p:spTree>
    <p:extLst>
      <p:ext uri="{BB962C8B-B14F-4D97-AF65-F5344CB8AC3E}">
        <p14:creationId xmlns:p14="http://schemas.microsoft.com/office/powerpoint/2010/main" val="2721754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Les salariés victimes ou témoins de harcèlement sexuel peuvent demander conseil </a:t>
            </a:r>
            <a:r>
              <a:rPr lang="fr-FR" dirty="0" smtClean="0"/>
              <a:t>:</a:t>
            </a:r>
          </a:p>
          <a:p>
            <a:pPr lvl="1"/>
            <a:r>
              <a:rPr lang="fr-FR" dirty="0" smtClean="0"/>
              <a:t>aux </a:t>
            </a:r>
            <a:r>
              <a:rPr lang="fr-FR" dirty="0"/>
              <a:t>agents de contrôle de l’inspection du travail (ces derniers peuvent également constater le délit de harcèlement sexuel prévu par l’article 222-33 du code pénal), </a:t>
            </a:r>
            <a:endParaRPr lang="fr-FR" dirty="0" smtClean="0"/>
          </a:p>
          <a:p>
            <a:pPr lvl="1"/>
            <a:r>
              <a:rPr lang="fr-FR" dirty="0" smtClean="0"/>
              <a:t>au </a:t>
            </a:r>
            <a:r>
              <a:rPr lang="fr-FR" dirty="0"/>
              <a:t>médecin du travail, </a:t>
            </a:r>
            <a:endParaRPr lang="fr-FR" dirty="0" smtClean="0"/>
          </a:p>
          <a:p>
            <a:pPr lvl="1"/>
            <a:r>
              <a:rPr lang="fr-FR" dirty="0" smtClean="0"/>
              <a:t>aux </a:t>
            </a:r>
            <a:r>
              <a:rPr lang="fr-FR" dirty="0"/>
              <a:t>représentants du personnel dans l’entreprise, </a:t>
            </a:r>
            <a:endParaRPr lang="fr-FR" dirty="0" smtClean="0"/>
          </a:p>
          <a:p>
            <a:pPr lvl="1"/>
            <a:r>
              <a:rPr lang="fr-FR" dirty="0" smtClean="0"/>
              <a:t>à </a:t>
            </a:r>
            <a:r>
              <a:rPr lang="fr-FR" dirty="0"/>
              <a:t>une organisation syndicale </a:t>
            </a:r>
            <a:endParaRPr lang="fr-FR" dirty="0" smtClean="0"/>
          </a:p>
          <a:p>
            <a:pPr lvl="1"/>
            <a:r>
              <a:rPr lang="fr-FR" dirty="0" smtClean="0"/>
              <a:t>ou </a:t>
            </a:r>
            <a:r>
              <a:rPr lang="fr-FR" dirty="0"/>
              <a:t>à une association dont l’objet est, notamment, </a:t>
            </a:r>
            <a:endParaRPr lang="fr-FR" dirty="0" smtClean="0"/>
          </a:p>
          <a:p>
            <a:pPr marL="45720" indent="0">
              <a:buNone/>
            </a:pPr>
            <a:r>
              <a:rPr lang="fr-FR" dirty="0" smtClean="0"/>
              <a:t>de </a:t>
            </a:r>
            <a:r>
              <a:rPr lang="fr-FR" dirty="0"/>
              <a:t>combattre le harcèlement sexuel ou les discriminations fondées sur le sexe, sur les mœurs ou sur l’orientation ou l’identité sexuelle. </a:t>
            </a:r>
            <a:endParaRPr lang="fr-FR" dirty="0" smtClean="0"/>
          </a:p>
          <a:p>
            <a:pPr marL="45720" indent="0">
              <a:buNone/>
            </a:pPr>
            <a:endParaRPr lang="fr-FR" dirty="0"/>
          </a:p>
          <a:p>
            <a:pPr marL="45720" indent="0">
              <a:buNone/>
            </a:pPr>
            <a:r>
              <a:rPr lang="fr-FR" dirty="0" smtClean="0"/>
              <a:t>Une </a:t>
            </a:r>
            <a:r>
              <a:rPr lang="fr-FR" dirty="0"/>
              <a:t>organisation syndicale représentative dans l’entreprise, avec l’accord écrit du salarié, peut engager à sa place une action devant le conseil de prud’hommes et se porter partie civile devant le juge pénal.</a:t>
            </a:r>
            <a:endParaRPr lang="fr-FR" sz="3200" dirty="0"/>
          </a:p>
          <a:p>
            <a:pPr marL="45720" indent="0">
              <a:buNone/>
            </a:pPr>
            <a:endParaRPr lang="fr-FR" dirty="0"/>
          </a:p>
          <a:p>
            <a:pPr lvl="1" algn="just"/>
            <a:endParaRPr lang="fr-FR" dirty="0"/>
          </a:p>
          <a:p>
            <a:pPr lvl="1"/>
            <a:endParaRPr lang="fr-FR" u="sng" dirty="0">
              <a:solidFill>
                <a:srgbClr val="C66951"/>
              </a:solidFill>
            </a:endParaRPr>
          </a:p>
        </p:txBody>
      </p:sp>
    </p:spTree>
    <p:extLst>
      <p:ext uri="{BB962C8B-B14F-4D97-AF65-F5344CB8AC3E}">
        <p14:creationId xmlns:p14="http://schemas.microsoft.com/office/powerpoint/2010/main" val="1400036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a:t>Le texte </a:t>
            </a:r>
            <a:r>
              <a:rPr lang="fr-FR" dirty="0" smtClean="0"/>
              <a:t>élargit </a:t>
            </a:r>
            <a:r>
              <a:rPr lang="fr-FR" dirty="0"/>
              <a:t>la </a:t>
            </a:r>
            <a:r>
              <a:rPr lang="fr-FR" dirty="0" smtClean="0"/>
              <a:t>compétence </a:t>
            </a:r>
            <a:r>
              <a:rPr lang="fr-FR" dirty="0"/>
              <a:t>du CHSCT aux agissements sexistes. </a:t>
            </a:r>
            <a:endParaRPr lang="fr-FR" dirty="0" smtClean="0"/>
          </a:p>
          <a:p>
            <a:r>
              <a:rPr lang="fr-FR" dirty="0"/>
              <a:t>Le comité d’hygiène, de sécurité et des conditions de travail peut proposer à l’employeur des actions de prévention du harcèlement sexuel (et du harcèlement moral). Le refus de l’employeur est motivé.</a:t>
            </a:r>
          </a:p>
          <a:p>
            <a:endParaRPr lang="fr-FR" dirty="0"/>
          </a:p>
          <a:p>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a:t>6</a:t>
            </a:r>
            <a:r>
              <a:rPr lang="fr-FR" sz="2000" u="sng" dirty="0" smtClean="0"/>
              <a:t>/</a:t>
            </a:r>
            <a:br>
              <a:rPr lang="fr-FR" sz="2000" u="sng" dirty="0" smtClean="0"/>
            </a:br>
            <a:r>
              <a:rPr lang="fr-FR" sz="2000" u="sng" dirty="0" smtClean="0"/>
              <a:t>EXTENSION DE LA COMPETENCE DES CHSCT AUX AGISSEMENTS SEXISTES </a:t>
            </a:r>
            <a:endParaRPr lang="fr-FR" sz="2000" dirty="0"/>
          </a:p>
        </p:txBody>
      </p:sp>
    </p:spTree>
    <p:extLst>
      <p:ext uri="{BB962C8B-B14F-4D97-AF65-F5344CB8AC3E}">
        <p14:creationId xmlns:p14="http://schemas.microsoft.com/office/powerpoint/2010/main" val="1144536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a:t>Le texte </a:t>
            </a:r>
            <a:r>
              <a:rPr lang="fr-FR" dirty="0" smtClean="0"/>
              <a:t>généralise </a:t>
            </a:r>
            <a:r>
              <a:rPr lang="fr-FR" dirty="0"/>
              <a:t>à tous les licenciements fautifs </a:t>
            </a:r>
            <a:r>
              <a:rPr lang="fr-FR" dirty="0" smtClean="0"/>
              <a:t>résultant </a:t>
            </a:r>
            <a:r>
              <a:rPr lang="fr-FR" dirty="0"/>
              <a:t>de discrimination ou de </a:t>
            </a:r>
            <a:r>
              <a:rPr lang="fr-FR" dirty="0" smtClean="0"/>
              <a:t>harcèlement, </a:t>
            </a:r>
            <a:r>
              <a:rPr lang="fr-FR" dirty="0"/>
              <a:t>l’obligation qui est faite par le juge à l’employeur de rembourser à </a:t>
            </a:r>
            <a:r>
              <a:rPr lang="fr-FR" dirty="0" smtClean="0"/>
              <a:t>Pôle </a:t>
            </a:r>
            <a:r>
              <a:rPr lang="fr-FR" dirty="0"/>
              <a:t>emploi les </a:t>
            </a:r>
            <a:r>
              <a:rPr lang="fr-FR" dirty="0" smtClean="0"/>
              <a:t>indemnités </a:t>
            </a:r>
            <a:r>
              <a:rPr lang="fr-FR" dirty="0"/>
              <a:t>de </a:t>
            </a:r>
            <a:r>
              <a:rPr lang="fr-FR" dirty="0" smtClean="0"/>
              <a:t>chômage perçues </a:t>
            </a:r>
            <a:r>
              <a:rPr lang="fr-FR" dirty="0"/>
              <a:t>par le salarié injustement licencié, dans la limite de six </a:t>
            </a:r>
            <a:r>
              <a:rPr lang="fr-FR"/>
              <a:t>mois </a:t>
            </a:r>
            <a:r>
              <a:rPr lang="fr-FR" smtClean="0"/>
              <a:t>d’indemnités. </a:t>
            </a:r>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1800" u="sng" dirty="0" smtClean="0"/>
              <a:t>7/</a:t>
            </a:r>
            <a:br>
              <a:rPr lang="fr-FR" sz="1800" u="sng" dirty="0" smtClean="0"/>
            </a:br>
            <a:r>
              <a:rPr lang="fr-FR" sz="1800" u="sng" dirty="0" smtClean="0"/>
              <a:t>OBLIGATION POUR L’ENTREPRISE DE REMBOURSER A POLE EMPLOI LES INDEMNISTES CHOMAGE VERSEES EN CAS DE LICENCIEMENT LIE A UN TRAITEMENT DISCRIMINATOIRE OU A UN HARCELLEMENT MORAL OU SEXUEL</a:t>
            </a:r>
            <a:endParaRPr lang="fr-FR" sz="1800" dirty="0"/>
          </a:p>
        </p:txBody>
      </p:sp>
    </p:spTree>
    <p:extLst>
      <p:ext uri="{BB962C8B-B14F-4D97-AF65-F5344CB8AC3E}">
        <p14:creationId xmlns:p14="http://schemas.microsoft.com/office/powerpoint/2010/main" val="2319436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a:t>La protection contre la rupture du contrat de travail (sauf faute grave ou maintien impossible du contrat de travail) dont </a:t>
            </a:r>
            <a:r>
              <a:rPr lang="fr-FR" dirty="0" smtClean="0"/>
              <a:t>bénéficie </a:t>
            </a:r>
            <a:r>
              <a:rPr lang="fr-FR" dirty="0"/>
              <a:t>une </a:t>
            </a:r>
            <a:r>
              <a:rPr lang="fr-FR" dirty="0" smtClean="0"/>
              <a:t>salariée </a:t>
            </a:r>
            <a:r>
              <a:rPr lang="fr-FR" dirty="0"/>
              <a:t>pendant les </a:t>
            </a:r>
            <a:r>
              <a:rPr lang="fr-FR" dirty="0" smtClean="0"/>
              <a:t>périodes </a:t>
            </a:r>
            <a:r>
              <a:rPr lang="fr-FR" dirty="0"/>
              <a:t>de suspension du contrat de travail auxquelles elle a droit au titre du congé de </a:t>
            </a:r>
            <a:r>
              <a:rPr lang="fr-FR" dirty="0" smtClean="0"/>
              <a:t>maternité </a:t>
            </a:r>
            <a:r>
              <a:rPr lang="fr-FR" dirty="0"/>
              <a:t>est </a:t>
            </a:r>
            <a:r>
              <a:rPr lang="fr-FR" dirty="0" smtClean="0"/>
              <a:t>étendue </a:t>
            </a:r>
            <a:r>
              <a:rPr lang="fr-FR" dirty="0"/>
              <a:t>aux </a:t>
            </a:r>
            <a:r>
              <a:rPr lang="fr-FR" dirty="0" smtClean="0"/>
              <a:t>congés payés </a:t>
            </a:r>
            <a:r>
              <a:rPr lang="fr-FR" dirty="0"/>
              <a:t>pris </a:t>
            </a:r>
            <a:r>
              <a:rPr lang="fr-FR" dirty="0" smtClean="0"/>
              <a:t>immédiatement après </a:t>
            </a:r>
            <a:r>
              <a:rPr lang="fr-FR" dirty="0"/>
              <a:t>le congé de </a:t>
            </a:r>
            <a:r>
              <a:rPr lang="fr-FR" dirty="0" smtClean="0"/>
              <a:t>maternité. </a:t>
            </a:r>
            <a:r>
              <a:rPr lang="fr-FR" dirty="0"/>
              <a:t>En outre, la </a:t>
            </a:r>
            <a:r>
              <a:rPr lang="fr-FR" dirty="0" smtClean="0"/>
              <a:t>durée </a:t>
            </a:r>
            <a:r>
              <a:rPr lang="fr-FR" dirty="0"/>
              <a:t>de protection dont elle </a:t>
            </a:r>
            <a:r>
              <a:rPr lang="fr-FR" dirty="0" smtClean="0"/>
              <a:t>bénéficie </a:t>
            </a:r>
            <a:r>
              <a:rPr lang="fr-FR" dirty="0"/>
              <a:t>à l’expiration de ces </a:t>
            </a:r>
            <a:r>
              <a:rPr lang="fr-FR" dirty="0" smtClean="0"/>
              <a:t>périodes </a:t>
            </a:r>
            <a:r>
              <a:rPr lang="fr-FR" dirty="0"/>
              <a:t>est </a:t>
            </a:r>
            <a:r>
              <a:rPr lang="fr-FR" dirty="0" smtClean="0"/>
              <a:t>portée </a:t>
            </a:r>
            <a:r>
              <a:rPr lang="fr-FR" dirty="0"/>
              <a:t>de 4 à 10 semaines (C. </a:t>
            </a:r>
            <a:r>
              <a:rPr lang="fr-FR" dirty="0" err="1"/>
              <a:t>trav</a:t>
            </a:r>
            <a:r>
              <a:rPr lang="fr-FR" dirty="0"/>
              <a:t>. L. 1225-4). </a:t>
            </a:r>
          </a:p>
          <a:p>
            <a:r>
              <a:rPr lang="fr-FR" dirty="0"/>
              <a:t>La protection du </a:t>
            </a:r>
            <a:r>
              <a:rPr lang="fr-FR" dirty="0" smtClean="0"/>
              <a:t>père </a:t>
            </a:r>
            <a:r>
              <a:rPr lang="fr-FR" dirty="0"/>
              <a:t>contre la rupture du contrat est </a:t>
            </a:r>
            <a:r>
              <a:rPr lang="fr-FR" dirty="0" smtClean="0"/>
              <a:t>également </a:t>
            </a:r>
            <a:r>
              <a:rPr lang="fr-FR" dirty="0"/>
              <a:t>applicable pendant les 10 semaines suivant la naissance de son enfant, au lieu de </a:t>
            </a:r>
            <a:r>
              <a:rPr lang="fr-FR" dirty="0" smtClean="0"/>
              <a:t>4 semaines </a:t>
            </a:r>
            <a:r>
              <a:rPr lang="fr-FR" dirty="0"/>
              <a:t>(C. </a:t>
            </a:r>
            <a:r>
              <a:rPr lang="fr-FR" dirty="0" err="1"/>
              <a:t>trav</a:t>
            </a:r>
            <a:r>
              <a:rPr lang="fr-FR" dirty="0"/>
              <a:t>. L. 1225-4-1). </a:t>
            </a:r>
          </a:p>
          <a:p>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a:t>8</a:t>
            </a:r>
            <a:r>
              <a:rPr lang="fr-FR" sz="2000" u="sng" dirty="0" smtClean="0"/>
              <a:t>/</a:t>
            </a:r>
            <a:br>
              <a:rPr lang="fr-FR" sz="2000" u="sng" dirty="0" smtClean="0"/>
            </a:br>
            <a:r>
              <a:rPr lang="fr-FR" sz="2000" u="sng" dirty="0" smtClean="0"/>
              <a:t>AUGMENTATION DE LA DUREE DE PROTECTION DES JEUNES PARENTS</a:t>
            </a:r>
            <a:endParaRPr lang="fr-FR" sz="2000" dirty="0"/>
          </a:p>
        </p:txBody>
      </p:sp>
    </p:spTree>
    <p:extLst>
      <p:ext uri="{BB962C8B-B14F-4D97-AF65-F5344CB8AC3E}">
        <p14:creationId xmlns:p14="http://schemas.microsoft.com/office/powerpoint/2010/main" val="2135529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a:t>
            </a:r>
            <a:r>
              <a:rPr lang="fr-FR" u="sng" dirty="0" smtClean="0"/>
              <a:t>6:</a:t>
            </a:r>
            <a:r>
              <a:rPr lang="fr-FR" u="sng" dirty="0"/>
              <a:t/>
            </a:r>
            <a:br>
              <a:rPr lang="fr-FR" u="sng" dirty="0"/>
            </a:br>
            <a:r>
              <a:rPr lang="fr-FR" sz="4400" dirty="0" smtClean="0"/>
              <a:t>EMPLOI</a:t>
            </a:r>
            <a:endParaRPr lang="fr-FR" sz="3600" dirty="0"/>
          </a:p>
        </p:txBody>
      </p:sp>
    </p:spTree>
    <p:extLst>
      <p:ext uri="{BB962C8B-B14F-4D97-AF65-F5344CB8AC3E}">
        <p14:creationId xmlns:p14="http://schemas.microsoft.com/office/powerpoint/2010/main" val="4285569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b="1" u="sng" dirty="0" smtClean="0"/>
              <a:t>1.1: REGIME</a:t>
            </a:r>
          </a:p>
          <a:p>
            <a:pPr lvl="1"/>
            <a:r>
              <a:rPr lang="fr-FR" dirty="0"/>
              <a:t>Lorsqu’un accord d’entreprise est conclu en vue de la </a:t>
            </a:r>
            <a:r>
              <a:rPr lang="fr-FR" dirty="0" smtClean="0"/>
              <a:t>préservation </a:t>
            </a:r>
            <a:r>
              <a:rPr lang="fr-FR" dirty="0"/>
              <a:t>ou du </a:t>
            </a:r>
            <a:r>
              <a:rPr lang="fr-FR" dirty="0" smtClean="0"/>
              <a:t>développement </a:t>
            </a:r>
            <a:r>
              <a:rPr lang="fr-FR" dirty="0"/>
              <a:t>de l’emploi, ses stipulations se substituent de plein droit aux clauses contraires et incompatibles du contrat de travail, y compris en </a:t>
            </a:r>
            <a:r>
              <a:rPr lang="fr-FR" dirty="0" smtClean="0"/>
              <a:t>matière </a:t>
            </a:r>
            <a:r>
              <a:rPr lang="fr-FR" dirty="0"/>
              <a:t>de </a:t>
            </a:r>
            <a:r>
              <a:rPr lang="fr-FR" dirty="0" smtClean="0"/>
              <a:t>rémunération </a:t>
            </a:r>
            <a:r>
              <a:rPr lang="fr-FR" dirty="0"/>
              <a:t>et de </a:t>
            </a:r>
            <a:r>
              <a:rPr lang="fr-FR" dirty="0" smtClean="0"/>
              <a:t>durée </a:t>
            </a:r>
            <a:r>
              <a:rPr lang="fr-FR" dirty="0"/>
              <a:t>du travail. </a:t>
            </a:r>
          </a:p>
          <a:p>
            <a:pPr lvl="1"/>
            <a:r>
              <a:rPr lang="fr-FR" dirty="0" smtClean="0"/>
              <a:t>L’employeur transmet </a:t>
            </a:r>
            <a:r>
              <a:rPr lang="fr-FR" dirty="0"/>
              <a:t>aux organisations syndicales de </a:t>
            </a:r>
            <a:r>
              <a:rPr lang="fr-FR" dirty="0" smtClean="0"/>
              <a:t>salariés </a:t>
            </a:r>
            <a:r>
              <a:rPr lang="fr-FR" dirty="0"/>
              <a:t>toutes les informations </a:t>
            </a:r>
            <a:r>
              <a:rPr lang="fr-FR" dirty="0" smtClean="0"/>
              <a:t>nécessaires </a:t>
            </a:r>
            <a:r>
              <a:rPr lang="fr-FR" dirty="0"/>
              <a:t>à </a:t>
            </a:r>
            <a:r>
              <a:rPr lang="fr-FR" dirty="0" smtClean="0"/>
              <a:t>l’</a:t>
            </a:r>
            <a:r>
              <a:rPr lang="fr-FR" dirty="0"/>
              <a:t>é</a:t>
            </a:r>
            <a:r>
              <a:rPr lang="fr-FR" dirty="0" smtClean="0"/>
              <a:t>tablissement </a:t>
            </a:r>
            <a:r>
              <a:rPr lang="fr-FR" dirty="0"/>
              <a:t>d’un diagnostic partagé entre l’employeur et les organisations syndicales de </a:t>
            </a:r>
            <a:r>
              <a:rPr lang="fr-FR" dirty="0" smtClean="0"/>
              <a:t>salariés. </a:t>
            </a:r>
            <a:endParaRPr lang="fr-FR" dirty="0"/>
          </a:p>
          <a:p>
            <a:pPr lvl="1"/>
            <a:r>
              <a:rPr lang="fr-FR" dirty="0"/>
              <a:t>L’accord comporte un </a:t>
            </a:r>
            <a:r>
              <a:rPr lang="fr-FR" dirty="0" smtClean="0"/>
              <a:t>préambule </a:t>
            </a:r>
            <a:r>
              <a:rPr lang="fr-FR" dirty="0"/>
              <a:t>indiquant </a:t>
            </a:r>
            <a:r>
              <a:rPr lang="fr-FR" dirty="0" smtClean="0"/>
              <a:t>les </a:t>
            </a:r>
            <a:r>
              <a:rPr lang="fr-FR" dirty="0"/>
              <a:t>objectifs de l’accord en </a:t>
            </a:r>
            <a:r>
              <a:rPr lang="fr-FR" dirty="0" smtClean="0"/>
              <a:t>matière </a:t>
            </a:r>
            <a:r>
              <a:rPr lang="fr-FR" dirty="0"/>
              <a:t>de </a:t>
            </a:r>
            <a:r>
              <a:rPr lang="fr-FR" dirty="0" smtClean="0"/>
              <a:t>préservation </a:t>
            </a:r>
            <a:r>
              <a:rPr lang="fr-FR" dirty="0"/>
              <a:t>ou de </a:t>
            </a:r>
            <a:r>
              <a:rPr lang="fr-FR" dirty="0" smtClean="0"/>
              <a:t>développement </a:t>
            </a:r>
            <a:r>
              <a:rPr lang="fr-FR" dirty="0"/>
              <a:t>de l’emploi. </a:t>
            </a:r>
            <a:endParaRPr lang="fr-FR" dirty="0" smtClean="0"/>
          </a:p>
          <a:p>
            <a:pPr lvl="2"/>
            <a:r>
              <a:rPr lang="fr-FR" dirty="0" smtClean="0"/>
              <a:t>L’absence </a:t>
            </a:r>
            <a:r>
              <a:rPr lang="fr-FR" dirty="0"/>
              <a:t>de </a:t>
            </a:r>
            <a:r>
              <a:rPr lang="fr-FR" dirty="0" smtClean="0"/>
              <a:t>préambule entraîne </a:t>
            </a:r>
            <a:r>
              <a:rPr lang="fr-FR" dirty="0"/>
              <a:t>la </a:t>
            </a:r>
            <a:r>
              <a:rPr lang="fr-FR" dirty="0" smtClean="0"/>
              <a:t>nullité </a:t>
            </a:r>
            <a:r>
              <a:rPr lang="fr-FR" dirty="0"/>
              <a:t>de l’accord. </a:t>
            </a:r>
          </a:p>
          <a:p>
            <a:pPr lvl="2"/>
            <a:r>
              <a:rPr lang="fr-FR" dirty="0"/>
              <a:t>L’accord ne peut avoir pour effet de diminuer la </a:t>
            </a:r>
            <a:r>
              <a:rPr lang="fr-FR" dirty="0" smtClean="0"/>
              <a:t>rémunération </a:t>
            </a:r>
            <a:r>
              <a:rPr lang="fr-FR" dirty="0"/>
              <a:t>mensuelle du salarié. </a:t>
            </a:r>
          </a:p>
          <a:p>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a:t>1</a:t>
            </a:r>
            <a:r>
              <a:rPr lang="fr-FR" sz="2000" u="sng" dirty="0" smtClean="0"/>
              <a:t>/</a:t>
            </a:r>
            <a:br>
              <a:rPr lang="fr-FR" sz="2000" u="sng" dirty="0" smtClean="0"/>
            </a:br>
            <a:r>
              <a:rPr lang="fr-FR" sz="2000" u="sng" dirty="0" smtClean="0"/>
              <a:t>ACCORD DE PRESERVATION OU DE DEVELOPPEMENT DE L’EMPLOI</a:t>
            </a:r>
            <a:endParaRPr lang="fr-FR" sz="2000" dirty="0"/>
          </a:p>
        </p:txBody>
      </p:sp>
    </p:spTree>
    <p:extLst>
      <p:ext uri="{BB962C8B-B14F-4D97-AF65-F5344CB8AC3E}">
        <p14:creationId xmlns:p14="http://schemas.microsoft.com/office/powerpoint/2010/main" val="316437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Dans les entreprises </a:t>
            </a:r>
            <a:r>
              <a:rPr lang="fr-FR" dirty="0" smtClean="0"/>
              <a:t>dépourvues </a:t>
            </a:r>
            <a:r>
              <a:rPr lang="fr-FR" dirty="0"/>
              <a:t>de </a:t>
            </a:r>
            <a:r>
              <a:rPr lang="fr-FR" dirty="0" smtClean="0"/>
              <a:t>délégué </a:t>
            </a:r>
            <a:r>
              <a:rPr lang="fr-FR" dirty="0"/>
              <a:t>syndical, cet accord peut </a:t>
            </a:r>
            <a:r>
              <a:rPr lang="fr-FR" dirty="0" smtClean="0"/>
              <a:t>être négocié </a:t>
            </a:r>
            <a:r>
              <a:rPr lang="fr-FR" dirty="0"/>
              <a:t>par des </a:t>
            </a:r>
            <a:r>
              <a:rPr lang="fr-FR" dirty="0" smtClean="0"/>
              <a:t>représentants élus mandatés </a:t>
            </a:r>
            <a:r>
              <a:rPr lang="fr-FR" dirty="0"/>
              <a:t>par une ou plusieurs organisations syndicales de </a:t>
            </a:r>
            <a:r>
              <a:rPr lang="fr-FR" dirty="0" smtClean="0"/>
              <a:t>salariés représentatives </a:t>
            </a:r>
            <a:r>
              <a:rPr lang="fr-FR" dirty="0"/>
              <a:t>ou, à </a:t>
            </a:r>
            <a:r>
              <a:rPr lang="fr-FR" dirty="0" smtClean="0"/>
              <a:t>défaut, </a:t>
            </a:r>
            <a:r>
              <a:rPr lang="fr-FR" dirty="0"/>
              <a:t>par un ou plusieurs </a:t>
            </a:r>
            <a:r>
              <a:rPr lang="fr-FR" dirty="0" smtClean="0"/>
              <a:t>salariés mandatés. </a:t>
            </a:r>
            <a:endParaRPr lang="fr-FR" dirty="0"/>
          </a:p>
          <a:p>
            <a:r>
              <a:rPr lang="fr-FR" dirty="0"/>
              <a:t>Le salarié peut refuser la </a:t>
            </a:r>
            <a:r>
              <a:rPr lang="fr-FR" dirty="0" smtClean="0"/>
              <a:t>modification </a:t>
            </a:r>
            <a:r>
              <a:rPr lang="fr-FR" dirty="0"/>
              <a:t>de son contrat de travail </a:t>
            </a:r>
            <a:r>
              <a:rPr lang="fr-FR" dirty="0" smtClean="0"/>
              <a:t>résultant </a:t>
            </a:r>
            <a:r>
              <a:rPr lang="fr-FR" dirty="0"/>
              <a:t>de l’application de l’accord. Ce refus doit </a:t>
            </a:r>
            <a:r>
              <a:rPr lang="fr-FR" dirty="0" smtClean="0"/>
              <a:t>être écrit. </a:t>
            </a:r>
            <a:endParaRPr lang="fr-FR" dirty="0"/>
          </a:p>
          <a:p>
            <a:r>
              <a:rPr lang="fr-FR" dirty="0"/>
              <a:t>Si l’employeur engage une </a:t>
            </a:r>
            <a:r>
              <a:rPr lang="fr-FR" dirty="0" smtClean="0"/>
              <a:t>procédure </a:t>
            </a:r>
            <a:r>
              <a:rPr lang="fr-FR" dirty="0"/>
              <a:t>de licenciement à l’encontre du salarié ayant refusé l’application de l’accord, ce licenciement repose sur un motif </a:t>
            </a:r>
            <a:r>
              <a:rPr lang="fr-FR" dirty="0" smtClean="0"/>
              <a:t>spécifique </a:t>
            </a:r>
            <a:r>
              <a:rPr lang="fr-FR" dirty="0"/>
              <a:t>qui constitue une cause </a:t>
            </a:r>
            <a:r>
              <a:rPr lang="fr-FR" dirty="0" smtClean="0"/>
              <a:t>réelle </a:t>
            </a:r>
            <a:r>
              <a:rPr lang="fr-FR" dirty="0"/>
              <a:t>et </a:t>
            </a:r>
            <a:r>
              <a:rPr lang="fr-FR" dirty="0" smtClean="0"/>
              <a:t>sérieuse.</a:t>
            </a:r>
          </a:p>
          <a:p>
            <a:pPr lvl="2"/>
            <a:r>
              <a:rPr lang="fr-FR" dirty="0" smtClean="0"/>
              <a:t>La </a:t>
            </a:r>
            <a:r>
              <a:rPr lang="fr-FR" dirty="0"/>
              <a:t>lettre de licenciement comporte </a:t>
            </a:r>
            <a:r>
              <a:rPr lang="fr-FR" dirty="0" smtClean="0"/>
              <a:t>l’énoncé du </a:t>
            </a:r>
            <a:r>
              <a:rPr lang="fr-FR" dirty="0"/>
              <a:t>motif </a:t>
            </a:r>
            <a:r>
              <a:rPr lang="fr-FR" dirty="0" smtClean="0"/>
              <a:t>spécifique </a:t>
            </a:r>
            <a:r>
              <a:rPr lang="fr-FR" dirty="0"/>
              <a:t>sur lequel repose le licenciement. </a:t>
            </a:r>
            <a:endParaRPr lang="fr-FR" dirty="0" smtClean="0"/>
          </a:p>
          <a:p>
            <a:r>
              <a:rPr lang="fr-FR" dirty="0"/>
              <a:t>Cette rupture du contrat de travail, qui ne comporte ni </a:t>
            </a:r>
            <a:r>
              <a:rPr lang="fr-FR" dirty="0" smtClean="0"/>
              <a:t>préavis </a:t>
            </a:r>
            <a:r>
              <a:rPr lang="fr-FR" dirty="0"/>
              <a:t>ni </a:t>
            </a:r>
            <a:r>
              <a:rPr lang="fr-FR" dirty="0" smtClean="0"/>
              <a:t>indemnité </a:t>
            </a:r>
            <a:r>
              <a:rPr lang="fr-FR" dirty="0"/>
              <a:t>compensatrice de </a:t>
            </a:r>
            <a:r>
              <a:rPr lang="fr-FR" dirty="0" smtClean="0"/>
              <a:t>préavis, </a:t>
            </a:r>
            <a:r>
              <a:rPr lang="fr-FR" dirty="0"/>
              <a:t>ouvre droit à </a:t>
            </a:r>
            <a:r>
              <a:rPr lang="fr-FR" dirty="0" smtClean="0"/>
              <a:t>l’indemnité légale </a:t>
            </a:r>
            <a:r>
              <a:rPr lang="fr-FR" dirty="0"/>
              <a:t>de licenciement et à toute </a:t>
            </a:r>
            <a:r>
              <a:rPr lang="fr-FR" dirty="0" smtClean="0"/>
              <a:t>indemnité </a:t>
            </a:r>
            <a:r>
              <a:rPr lang="fr-FR" dirty="0"/>
              <a:t>conventionnelle qui aurait é</a:t>
            </a:r>
            <a:r>
              <a:rPr lang="fr-FR" dirty="0" smtClean="0"/>
              <a:t>té </a:t>
            </a:r>
            <a:r>
              <a:rPr lang="fr-FR" dirty="0"/>
              <a:t>due en cas de licenciement au terme du </a:t>
            </a:r>
            <a:r>
              <a:rPr lang="fr-FR" dirty="0" smtClean="0"/>
              <a:t>préavis </a:t>
            </a:r>
            <a:r>
              <a:rPr lang="fr-FR" dirty="0"/>
              <a:t>ainsi que, le cas </a:t>
            </a:r>
            <a:r>
              <a:rPr lang="fr-FR" dirty="0" smtClean="0"/>
              <a:t>échéant, </a:t>
            </a:r>
            <a:r>
              <a:rPr lang="fr-FR" dirty="0"/>
              <a:t>au solde de ce qu’aurait </a:t>
            </a:r>
            <a:r>
              <a:rPr lang="fr-FR" dirty="0" smtClean="0"/>
              <a:t>été l’indemnité </a:t>
            </a:r>
            <a:r>
              <a:rPr lang="fr-FR" dirty="0"/>
              <a:t>compensatrice de </a:t>
            </a:r>
            <a:r>
              <a:rPr lang="fr-FR" dirty="0" smtClean="0"/>
              <a:t>préavis </a:t>
            </a:r>
            <a:r>
              <a:rPr lang="fr-FR" dirty="0"/>
              <a:t>en cas de licenciement et </a:t>
            </a:r>
            <a:r>
              <a:rPr lang="fr-FR" dirty="0" smtClean="0"/>
              <a:t>après défalcation </a:t>
            </a:r>
            <a:r>
              <a:rPr lang="fr-FR" dirty="0"/>
              <a:t>du versement de l’employeur à </a:t>
            </a:r>
            <a:r>
              <a:rPr lang="fr-FR" dirty="0" smtClean="0"/>
              <a:t>Pôle </a:t>
            </a:r>
            <a:r>
              <a:rPr lang="fr-FR" dirty="0"/>
              <a:t>Emploi lorsqu’il n’a pas proposé le dispositif d’accompagnement. </a:t>
            </a:r>
          </a:p>
          <a:p>
            <a:endParaRPr lang="fr-FR" u="sng" dirty="0" smtClean="0">
              <a:solidFill>
                <a:srgbClr val="C66951"/>
              </a:solidFill>
            </a:endParaRPr>
          </a:p>
          <a:p>
            <a:endParaRPr lang="fr-FR" dirty="0"/>
          </a:p>
        </p:txBody>
      </p:sp>
    </p:spTree>
    <p:extLst>
      <p:ext uri="{BB962C8B-B14F-4D97-AF65-F5344CB8AC3E}">
        <p14:creationId xmlns:p14="http://schemas.microsoft.com/office/powerpoint/2010/main" val="1504889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smtClean="0"/>
              <a:t>Afin </a:t>
            </a:r>
            <a:r>
              <a:rPr lang="fr-FR" dirty="0"/>
              <a:t>d’assister dans la </a:t>
            </a:r>
            <a:r>
              <a:rPr lang="fr-FR" dirty="0" smtClean="0"/>
              <a:t>négociation </a:t>
            </a:r>
            <a:r>
              <a:rPr lang="fr-FR" dirty="0"/>
              <a:t>les </a:t>
            </a:r>
            <a:r>
              <a:rPr lang="fr-FR" dirty="0" smtClean="0"/>
              <a:t>délégués </a:t>
            </a:r>
            <a:r>
              <a:rPr lang="fr-FR" dirty="0"/>
              <a:t>syndicaux ou, à </a:t>
            </a:r>
            <a:r>
              <a:rPr lang="fr-FR" dirty="0" smtClean="0"/>
              <a:t>défaut, </a:t>
            </a:r>
            <a:r>
              <a:rPr lang="fr-FR" dirty="0"/>
              <a:t>les </a:t>
            </a:r>
            <a:r>
              <a:rPr lang="fr-FR" dirty="0" smtClean="0"/>
              <a:t>élus </a:t>
            </a:r>
            <a:r>
              <a:rPr lang="fr-FR" dirty="0"/>
              <a:t>ou les </a:t>
            </a:r>
            <a:r>
              <a:rPr lang="fr-FR" dirty="0" smtClean="0"/>
              <a:t>salariés mandatés, </a:t>
            </a:r>
            <a:r>
              <a:rPr lang="fr-FR" dirty="0"/>
              <a:t>un expert-comptable peut </a:t>
            </a:r>
            <a:r>
              <a:rPr lang="fr-FR" dirty="0" smtClean="0"/>
              <a:t>être </a:t>
            </a:r>
            <a:r>
              <a:rPr lang="fr-FR" dirty="0"/>
              <a:t>mandaté : </a:t>
            </a:r>
          </a:p>
          <a:p>
            <a:pPr lvl="1"/>
            <a:r>
              <a:rPr lang="fr-FR" dirty="0"/>
              <a:t>1° Par le comité d’entreprise ;</a:t>
            </a:r>
            <a:br>
              <a:rPr lang="fr-FR" dirty="0"/>
            </a:br>
            <a:r>
              <a:rPr lang="fr-FR" dirty="0"/>
              <a:t>2° Dans les entreprises ne disposant pas d’un comité d’entreprise : </a:t>
            </a:r>
          </a:p>
          <a:p>
            <a:pPr lvl="3"/>
            <a:r>
              <a:rPr lang="fr-FR" dirty="0"/>
              <a:t>a) Par les </a:t>
            </a:r>
            <a:r>
              <a:rPr lang="fr-FR" dirty="0" smtClean="0"/>
              <a:t>délégués </a:t>
            </a:r>
            <a:r>
              <a:rPr lang="fr-FR" dirty="0"/>
              <a:t>syndicaux ;</a:t>
            </a:r>
            <a:br>
              <a:rPr lang="fr-FR" dirty="0"/>
            </a:br>
            <a:r>
              <a:rPr lang="fr-FR" dirty="0"/>
              <a:t>b) À </a:t>
            </a:r>
            <a:r>
              <a:rPr lang="fr-FR" dirty="0" smtClean="0"/>
              <a:t>défaut, </a:t>
            </a:r>
            <a:r>
              <a:rPr lang="fr-FR" dirty="0"/>
              <a:t>par les </a:t>
            </a:r>
            <a:r>
              <a:rPr lang="fr-FR" dirty="0" smtClean="0"/>
              <a:t>représentants élus mandatés </a:t>
            </a:r>
            <a:r>
              <a:rPr lang="fr-FR" dirty="0"/>
              <a:t>; </a:t>
            </a:r>
            <a:endParaRPr lang="fr-FR" dirty="0" smtClean="0"/>
          </a:p>
          <a:p>
            <a:pPr lvl="3"/>
            <a:r>
              <a:rPr lang="fr-FR" dirty="0" smtClean="0"/>
              <a:t>c</a:t>
            </a:r>
            <a:r>
              <a:rPr lang="fr-FR" dirty="0"/>
              <a:t>) À </a:t>
            </a:r>
            <a:r>
              <a:rPr lang="fr-FR" dirty="0" smtClean="0"/>
              <a:t>défaut, </a:t>
            </a:r>
            <a:r>
              <a:rPr lang="fr-FR" dirty="0"/>
              <a:t>par les </a:t>
            </a:r>
            <a:r>
              <a:rPr lang="fr-FR" dirty="0" smtClean="0"/>
              <a:t>salariés mandatés. </a:t>
            </a:r>
            <a:endParaRPr lang="fr-FR" dirty="0"/>
          </a:p>
          <a:p>
            <a:r>
              <a:rPr lang="fr-FR" dirty="0" smtClean="0"/>
              <a:t>Un décret définit </a:t>
            </a:r>
            <a:r>
              <a:rPr lang="fr-FR" dirty="0"/>
              <a:t>la </a:t>
            </a:r>
            <a:r>
              <a:rPr lang="fr-FR" dirty="0" smtClean="0"/>
              <a:t>rémunération </a:t>
            </a:r>
            <a:r>
              <a:rPr lang="fr-FR" dirty="0"/>
              <a:t>mensuelle </a:t>
            </a:r>
            <a:r>
              <a:rPr lang="fr-FR" dirty="0" smtClean="0"/>
              <a:t>et </a:t>
            </a:r>
            <a:r>
              <a:rPr lang="fr-FR" dirty="0"/>
              <a:t>les </a:t>
            </a:r>
            <a:r>
              <a:rPr lang="fr-FR" dirty="0" smtClean="0"/>
              <a:t>modalités </a:t>
            </a:r>
            <a:r>
              <a:rPr lang="fr-FR" dirty="0"/>
              <a:t>selon lesquelles les </a:t>
            </a:r>
            <a:r>
              <a:rPr lang="fr-FR" dirty="0" smtClean="0"/>
              <a:t>salariés </a:t>
            </a:r>
            <a:r>
              <a:rPr lang="fr-FR" dirty="0"/>
              <a:t>sont </a:t>
            </a:r>
            <a:r>
              <a:rPr lang="fr-FR" dirty="0" smtClean="0"/>
              <a:t>informés </a:t>
            </a:r>
            <a:r>
              <a:rPr lang="fr-FR" dirty="0"/>
              <a:t>et font </a:t>
            </a:r>
            <a:r>
              <a:rPr lang="fr-FR" dirty="0" smtClean="0"/>
              <a:t>connaître </a:t>
            </a:r>
            <a:r>
              <a:rPr lang="fr-FR" dirty="0"/>
              <a:t>leur refus, le cas </a:t>
            </a:r>
            <a:r>
              <a:rPr lang="fr-FR" dirty="0" smtClean="0"/>
              <a:t>échéant, </a:t>
            </a:r>
            <a:r>
              <a:rPr lang="fr-FR" dirty="0"/>
              <a:t>de voir appliquer l’accord à leur contrat de travail. </a:t>
            </a:r>
          </a:p>
          <a:p>
            <a:r>
              <a:rPr lang="fr-FR" dirty="0"/>
              <a:t>L’accord est conclu pour une </a:t>
            </a:r>
            <a:r>
              <a:rPr lang="fr-FR" dirty="0" smtClean="0"/>
              <a:t>durée déterminée. </a:t>
            </a:r>
            <a:r>
              <a:rPr lang="fr-FR" dirty="0"/>
              <a:t>À </a:t>
            </a:r>
            <a:r>
              <a:rPr lang="fr-FR" dirty="0" smtClean="0"/>
              <a:t>défaut </a:t>
            </a:r>
            <a:r>
              <a:rPr lang="fr-FR" dirty="0"/>
              <a:t>de stipulation de l’accord sur sa </a:t>
            </a:r>
            <a:r>
              <a:rPr lang="fr-FR" dirty="0" smtClean="0"/>
              <a:t>durée, </a:t>
            </a:r>
            <a:r>
              <a:rPr lang="fr-FR" dirty="0"/>
              <a:t>celle-ci est </a:t>
            </a:r>
            <a:r>
              <a:rPr lang="fr-FR" dirty="0" smtClean="0"/>
              <a:t>fixée </a:t>
            </a:r>
            <a:r>
              <a:rPr lang="fr-FR" dirty="0"/>
              <a:t>à cinq ans. </a:t>
            </a:r>
          </a:p>
          <a:p>
            <a:r>
              <a:rPr lang="fr-FR" dirty="0"/>
              <a:t>Un bilan de l’application de l’accord est effectué chaque </a:t>
            </a:r>
            <a:r>
              <a:rPr lang="fr-FR" dirty="0" smtClean="0"/>
              <a:t>année </a:t>
            </a:r>
            <a:r>
              <a:rPr lang="fr-FR" dirty="0"/>
              <a:t>par les signataires de l’accord. </a:t>
            </a:r>
          </a:p>
          <a:p>
            <a:pPr marL="45720" indent="0">
              <a:buNone/>
            </a:pPr>
            <a:endParaRPr lang="fr-FR" dirty="0"/>
          </a:p>
        </p:txBody>
      </p:sp>
    </p:spTree>
    <p:extLst>
      <p:ext uri="{BB962C8B-B14F-4D97-AF65-F5344CB8AC3E}">
        <p14:creationId xmlns:p14="http://schemas.microsoft.com/office/powerpoint/2010/main" val="2963855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1.2: ACCOMPAGNEMENT DU SALARIE LICENCIE</a:t>
            </a:r>
          </a:p>
          <a:p>
            <a:pPr lvl="1"/>
            <a:r>
              <a:rPr lang="fr-FR" dirty="0"/>
              <a:t>Le salarié licencié pour avoir refusé l’application de l’accord </a:t>
            </a:r>
            <a:r>
              <a:rPr lang="fr-FR" dirty="0" smtClean="0"/>
              <a:t>bénéficie</a:t>
            </a:r>
            <a:r>
              <a:rPr lang="fr-FR" dirty="0"/>
              <a:t>, s’il l’accepte, d’un </a:t>
            </a:r>
            <a:r>
              <a:rPr lang="fr-FR" u="sng" dirty="0">
                <a:solidFill>
                  <a:schemeClr val="accent1">
                    <a:lumMod val="75000"/>
                  </a:schemeClr>
                </a:solidFill>
              </a:rPr>
              <a:t>parcours d’accompagnement personnalisé </a:t>
            </a:r>
            <a:r>
              <a:rPr lang="fr-FR" dirty="0"/>
              <a:t>qui </a:t>
            </a:r>
            <a:r>
              <a:rPr lang="fr-FR" dirty="0" smtClean="0"/>
              <a:t>débute </a:t>
            </a:r>
            <a:r>
              <a:rPr lang="fr-FR" dirty="0"/>
              <a:t>par une </a:t>
            </a:r>
            <a:r>
              <a:rPr lang="fr-FR" dirty="0">
                <a:solidFill>
                  <a:schemeClr val="accent4"/>
                </a:solidFill>
              </a:rPr>
              <a:t>phase de </a:t>
            </a:r>
            <a:r>
              <a:rPr lang="fr-FR" dirty="0" smtClean="0">
                <a:solidFill>
                  <a:schemeClr val="accent4"/>
                </a:solidFill>
              </a:rPr>
              <a:t>pré-</a:t>
            </a:r>
            <a:r>
              <a:rPr lang="fr-FR" dirty="0">
                <a:solidFill>
                  <a:schemeClr val="accent4"/>
                </a:solidFill>
              </a:rPr>
              <a:t>bilan</a:t>
            </a:r>
            <a:r>
              <a:rPr lang="fr-FR" dirty="0"/>
              <a:t>, </a:t>
            </a:r>
            <a:r>
              <a:rPr lang="fr-FR" dirty="0" smtClean="0">
                <a:solidFill>
                  <a:srgbClr val="87706B"/>
                </a:solidFill>
              </a:rPr>
              <a:t>d’</a:t>
            </a:r>
            <a:r>
              <a:rPr lang="fr-FR" dirty="0">
                <a:solidFill>
                  <a:srgbClr val="87706B"/>
                </a:solidFill>
              </a:rPr>
              <a:t>é</a:t>
            </a:r>
            <a:r>
              <a:rPr lang="fr-FR" dirty="0" smtClean="0">
                <a:solidFill>
                  <a:srgbClr val="87706B"/>
                </a:solidFill>
              </a:rPr>
              <a:t>valuation </a:t>
            </a:r>
            <a:r>
              <a:rPr lang="fr-FR" dirty="0">
                <a:solidFill>
                  <a:srgbClr val="87706B"/>
                </a:solidFill>
              </a:rPr>
              <a:t>des </a:t>
            </a:r>
            <a:r>
              <a:rPr lang="fr-FR" dirty="0" smtClean="0">
                <a:solidFill>
                  <a:srgbClr val="87706B"/>
                </a:solidFill>
              </a:rPr>
              <a:t>compétences </a:t>
            </a:r>
            <a:r>
              <a:rPr lang="fr-FR" dirty="0"/>
              <a:t>et </a:t>
            </a:r>
            <a:r>
              <a:rPr lang="fr-FR" dirty="0">
                <a:solidFill>
                  <a:srgbClr val="87706B"/>
                </a:solidFill>
              </a:rPr>
              <a:t>d’orientation professionnelle </a:t>
            </a:r>
            <a:r>
              <a:rPr lang="fr-FR" dirty="0"/>
              <a:t>en vue de </a:t>
            </a:r>
            <a:r>
              <a:rPr lang="fr-FR" dirty="0" smtClean="0"/>
              <a:t>l’</a:t>
            </a:r>
            <a:r>
              <a:rPr lang="fr-FR" dirty="0"/>
              <a:t>é</a:t>
            </a:r>
            <a:r>
              <a:rPr lang="fr-FR" dirty="0" smtClean="0"/>
              <a:t>laboration </a:t>
            </a:r>
            <a:r>
              <a:rPr lang="fr-FR" dirty="0"/>
              <a:t>d’un projet professionnel. </a:t>
            </a:r>
            <a:endParaRPr lang="fr-FR" dirty="0" smtClean="0"/>
          </a:p>
          <a:p>
            <a:pPr lvl="1"/>
            <a:r>
              <a:rPr lang="fr-FR" dirty="0" smtClean="0"/>
              <a:t>Ce parcours</a:t>
            </a:r>
            <a:r>
              <a:rPr lang="fr-FR" dirty="0"/>
              <a:t> </a:t>
            </a:r>
            <a:r>
              <a:rPr lang="fr-FR" dirty="0" smtClean="0"/>
              <a:t>comprend notamment:</a:t>
            </a:r>
          </a:p>
          <a:p>
            <a:pPr lvl="2"/>
            <a:r>
              <a:rPr lang="fr-FR" dirty="0" smtClean="0"/>
              <a:t> </a:t>
            </a:r>
            <a:r>
              <a:rPr lang="fr-FR" dirty="0"/>
              <a:t>des mesures d’accompagnement et d’appui au projet professionnel, </a:t>
            </a:r>
            <a:endParaRPr lang="fr-FR" dirty="0" smtClean="0"/>
          </a:p>
          <a:p>
            <a:pPr lvl="2"/>
            <a:r>
              <a:rPr lang="fr-FR" dirty="0" smtClean="0"/>
              <a:t>des périodes </a:t>
            </a:r>
            <a:r>
              <a:rPr lang="fr-FR" dirty="0"/>
              <a:t>de formation et de travail. </a:t>
            </a:r>
          </a:p>
          <a:p>
            <a:pPr lvl="1"/>
            <a:r>
              <a:rPr lang="fr-FR" dirty="0"/>
              <a:t>L’accompagnement personnalisé est assuré par </a:t>
            </a:r>
            <a:r>
              <a:rPr lang="fr-FR" dirty="0" smtClean="0"/>
              <a:t>Pôle </a:t>
            </a:r>
            <a:r>
              <a:rPr lang="fr-FR" dirty="0"/>
              <a:t>emploi dans des conditions </a:t>
            </a:r>
            <a:r>
              <a:rPr lang="fr-FR" dirty="0" smtClean="0"/>
              <a:t>prévues </a:t>
            </a:r>
            <a:r>
              <a:rPr lang="fr-FR" dirty="0"/>
              <a:t>par </a:t>
            </a:r>
            <a:r>
              <a:rPr lang="fr-FR" dirty="0" smtClean="0"/>
              <a:t>décret. </a:t>
            </a:r>
            <a:endParaRPr lang="fr-FR" dirty="0"/>
          </a:p>
          <a:p>
            <a:pPr lvl="1"/>
            <a:endParaRPr lang="fr-FR" dirty="0"/>
          </a:p>
          <a:p>
            <a:r>
              <a:rPr lang="fr-FR" dirty="0"/>
              <a:t>Le </a:t>
            </a:r>
            <a:r>
              <a:rPr lang="fr-FR" dirty="0" smtClean="0"/>
              <a:t>bénéficiaire </a:t>
            </a:r>
            <a:r>
              <a:rPr lang="fr-FR" dirty="0"/>
              <a:t>du dispositif est placé sous le statut de stagiaire de la formation professionnelle et </a:t>
            </a:r>
            <a:r>
              <a:rPr lang="fr-FR" dirty="0" smtClean="0"/>
              <a:t>perçoit, </a:t>
            </a:r>
            <a:r>
              <a:rPr lang="fr-FR" dirty="0"/>
              <a:t>pendant une </a:t>
            </a:r>
            <a:r>
              <a:rPr lang="fr-FR" dirty="0" smtClean="0"/>
              <a:t>durée </a:t>
            </a:r>
            <a:r>
              <a:rPr lang="fr-FR" dirty="0"/>
              <a:t>maximale de douze mois, une allocation </a:t>
            </a:r>
            <a:r>
              <a:rPr lang="fr-FR" dirty="0" smtClean="0"/>
              <a:t>supérieure </a:t>
            </a:r>
            <a:r>
              <a:rPr lang="fr-FR" dirty="0"/>
              <a:t>à celle à laquelle le salarié aurait pu </a:t>
            </a:r>
            <a:r>
              <a:rPr lang="fr-FR" dirty="0" smtClean="0"/>
              <a:t>prétendre </a:t>
            </a:r>
            <a:r>
              <a:rPr lang="fr-FR" dirty="0"/>
              <a:t>au titre de l’allocation d’assurance </a:t>
            </a:r>
            <a:r>
              <a:rPr lang="fr-FR" dirty="0" smtClean="0"/>
              <a:t>chômage </a:t>
            </a:r>
            <a:r>
              <a:rPr lang="fr-FR" dirty="0"/>
              <a:t>pendant la </a:t>
            </a:r>
            <a:r>
              <a:rPr lang="fr-FR" dirty="0" smtClean="0"/>
              <a:t>même période. </a:t>
            </a:r>
            <a:endParaRPr lang="fr-FR" dirty="0"/>
          </a:p>
          <a:p>
            <a:r>
              <a:rPr lang="fr-FR" dirty="0"/>
              <a:t>Le salaire de </a:t>
            </a:r>
            <a:r>
              <a:rPr lang="fr-FR" dirty="0" smtClean="0"/>
              <a:t>référence </a:t>
            </a:r>
            <a:r>
              <a:rPr lang="fr-FR" dirty="0"/>
              <a:t>servant au calcul de cette allocation est le salaire de </a:t>
            </a:r>
            <a:r>
              <a:rPr lang="fr-FR" dirty="0" smtClean="0"/>
              <a:t>référence </a:t>
            </a:r>
            <a:r>
              <a:rPr lang="fr-FR" dirty="0"/>
              <a:t>retenu pour le calcul de l’allocation d’assurance du </a:t>
            </a:r>
            <a:r>
              <a:rPr lang="fr-FR" dirty="0" smtClean="0"/>
              <a:t>régime </a:t>
            </a:r>
            <a:r>
              <a:rPr lang="fr-FR" dirty="0"/>
              <a:t>d’assurance </a:t>
            </a:r>
            <a:r>
              <a:rPr lang="fr-FR" dirty="0" smtClean="0"/>
              <a:t>chômage. </a:t>
            </a:r>
            <a:endParaRPr lang="fr-FR" dirty="0"/>
          </a:p>
          <a:p>
            <a:pPr marL="45720" indent="0">
              <a:buNone/>
            </a:pPr>
            <a:endParaRPr lang="fr-FR" dirty="0"/>
          </a:p>
        </p:txBody>
      </p:sp>
    </p:spTree>
    <p:extLst>
      <p:ext uri="{BB962C8B-B14F-4D97-AF65-F5344CB8AC3E}">
        <p14:creationId xmlns:p14="http://schemas.microsoft.com/office/powerpoint/2010/main" val="121750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Pour </a:t>
            </a:r>
            <a:r>
              <a:rPr lang="fr-FR" dirty="0" smtClean="0"/>
              <a:t>bénéficier </a:t>
            </a:r>
            <a:r>
              <a:rPr lang="fr-FR" dirty="0"/>
              <a:t>de cette allocation, le </a:t>
            </a:r>
            <a:r>
              <a:rPr lang="fr-FR" dirty="0" smtClean="0"/>
              <a:t>bénéficiaire </a:t>
            </a:r>
            <a:r>
              <a:rPr lang="fr-FR" dirty="0"/>
              <a:t>doit </a:t>
            </a:r>
            <a:r>
              <a:rPr lang="fr-FR" dirty="0" smtClean="0"/>
              <a:t>justifier </a:t>
            </a:r>
            <a:r>
              <a:rPr lang="fr-FR" dirty="0"/>
              <a:t>d’une </a:t>
            </a:r>
            <a:r>
              <a:rPr lang="fr-FR" dirty="0" smtClean="0"/>
              <a:t>ancienneté </a:t>
            </a:r>
            <a:r>
              <a:rPr lang="fr-FR" dirty="0"/>
              <a:t>d’au moins douze mois à la date de rupture du contrat de travail. </a:t>
            </a:r>
          </a:p>
          <a:p>
            <a:r>
              <a:rPr lang="fr-FR" dirty="0"/>
              <a:t>L’employeur contribue au </a:t>
            </a:r>
            <a:r>
              <a:rPr lang="fr-FR" dirty="0" smtClean="0"/>
              <a:t>financement </a:t>
            </a:r>
            <a:r>
              <a:rPr lang="fr-FR" dirty="0"/>
              <a:t>du dispositif d’accompagnement par un versement </a:t>
            </a:r>
            <a:r>
              <a:rPr lang="fr-FR" dirty="0" smtClean="0"/>
              <a:t>représentatif </a:t>
            </a:r>
            <a:r>
              <a:rPr lang="fr-FR" dirty="0"/>
              <a:t>de </a:t>
            </a:r>
            <a:r>
              <a:rPr lang="fr-FR" dirty="0" smtClean="0"/>
              <a:t>l’indemnité </a:t>
            </a:r>
            <a:r>
              <a:rPr lang="fr-FR" dirty="0"/>
              <a:t>compensatrice de </a:t>
            </a:r>
            <a:r>
              <a:rPr lang="fr-FR" dirty="0" smtClean="0"/>
              <a:t>préavis, </a:t>
            </a:r>
            <a:r>
              <a:rPr lang="fr-FR" dirty="0"/>
              <a:t>dans la limite de trois mois de salaire majoré de l’ensemble des cotisations et contributions obligatoires </a:t>
            </a:r>
            <a:r>
              <a:rPr lang="fr-FR" dirty="0" smtClean="0"/>
              <a:t>afférentes. </a:t>
            </a:r>
          </a:p>
          <a:p>
            <a:pPr lvl="1"/>
            <a:r>
              <a:rPr lang="fr-FR" dirty="0" smtClean="0"/>
              <a:t>Ce </a:t>
            </a:r>
            <a:r>
              <a:rPr lang="fr-FR" dirty="0"/>
              <a:t>versement est fait </a:t>
            </a:r>
            <a:r>
              <a:rPr lang="fr-FR" dirty="0" smtClean="0"/>
              <a:t>auprès </a:t>
            </a:r>
            <a:r>
              <a:rPr lang="fr-FR" dirty="0"/>
              <a:t>de </a:t>
            </a:r>
            <a:r>
              <a:rPr lang="fr-FR" dirty="0" smtClean="0"/>
              <a:t>Pôle </a:t>
            </a:r>
            <a:r>
              <a:rPr lang="fr-FR" dirty="0"/>
              <a:t>emploi, qui recouvre cette contribution pour le compte de </a:t>
            </a:r>
            <a:r>
              <a:rPr lang="fr-FR" dirty="0" smtClean="0"/>
              <a:t>l’Etat</a:t>
            </a:r>
            <a:r>
              <a:rPr lang="fr-FR" dirty="0"/>
              <a:t>. </a:t>
            </a:r>
          </a:p>
          <a:p>
            <a:r>
              <a:rPr lang="fr-FR" dirty="0" smtClean="0"/>
              <a:t>Lorsque </a:t>
            </a:r>
            <a:r>
              <a:rPr lang="fr-FR" dirty="0"/>
              <a:t>l’employeur n’a pas proposé le dispositif d’accompagnement, </a:t>
            </a:r>
            <a:r>
              <a:rPr lang="fr-FR" dirty="0" smtClean="0"/>
              <a:t>Pôle </a:t>
            </a:r>
            <a:r>
              <a:rPr lang="fr-FR" dirty="0"/>
              <a:t>emploi le propose au salarié. Dans ce cas, l’employeur verse à l’organisme chargé de la gestion du </a:t>
            </a:r>
            <a:r>
              <a:rPr lang="fr-FR" dirty="0" smtClean="0"/>
              <a:t>régime </a:t>
            </a:r>
            <a:r>
              <a:rPr lang="fr-FR" dirty="0"/>
              <a:t>d’assurance </a:t>
            </a:r>
            <a:r>
              <a:rPr lang="fr-FR" dirty="0" smtClean="0"/>
              <a:t>chômage </a:t>
            </a:r>
            <a:r>
              <a:rPr lang="fr-FR" dirty="0"/>
              <a:t>une contribution </a:t>
            </a:r>
            <a:r>
              <a:rPr lang="fr-FR" dirty="0" smtClean="0"/>
              <a:t>égale </a:t>
            </a:r>
            <a:r>
              <a:rPr lang="fr-FR" dirty="0"/>
              <a:t>à deux mois de salaire brut, </a:t>
            </a:r>
            <a:r>
              <a:rPr lang="fr-FR" dirty="0" smtClean="0"/>
              <a:t>portée </a:t>
            </a:r>
            <a:r>
              <a:rPr lang="fr-FR" dirty="0"/>
              <a:t>à trois mois lorsque son ancien salarié </a:t>
            </a:r>
            <a:r>
              <a:rPr lang="fr-FR" dirty="0" smtClean="0"/>
              <a:t>adhère </a:t>
            </a:r>
            <a:r>
              <a:rPr lang="fr-FR" dirty="0"/>
              <a:t>au dispositif d’accompagnement sur proposition de </a:t>
            </a:r>
            <a:r>
              <a:rPr lang="fr-FR" dirty="0" smtClean="0"/>
              <a:t>Pôle </a:t>
            </a:r>
            <a:r>
              <a:rPr lang="fr-FR" dirty="0"/>
              <a:t>emploi. </a:t>
            </a:r>
          </a:p>
          <a:p>
            <a:r>
              <a:rPr lang="fr-FR" dirty="0"/>
              <a:t>La </a:t>
            </a:r>
            <a:r>
              <a:rPr lang="fr-FR" dirty="0" smtClean="0"/>
              <a:t>détermination </a:t>
            </a:r>
            <a:r>
              <a:rPr lang="fr-FR" dirty="0"/>
              <a:t>du montant de cette contribution et son recouvrement sont </a:t>
            </a:r>
            <a:r>
              <a:rPr lang="fr-FR" dirty="0" smtClean="0"/>
              <a:t>assurés </a:t>
            </a:r>
            <a:r>
              <a:rPr lang="fr-FR" dirty="0"/>
              <a:t>par </a:t>
            </a:r>
            <a:r>
              <a:rPr lang="fr-FR" dirty="0" smtClean="0"/>
              <a:t>Pôle </a:t>
            </a:r>
            <a:r>
              <a:rPr lang="fr-FR" dirty="0"/>
              <a:t>emploi. </a:t>
            </a:r>
          </a:p>
        </p:txBody>
      </p:sp>
    </p:spTree>
    <p:extLst>
      <p:ext uri="{BB962C8B-B14F-4D97-AF65-F5344CB8AC3E}">
        <p14:creationId xmlns:p14="http://schemas.microsoft.com/office/powerpoint/2010/main" val="16756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a:t>Le temps de </a:t>
            </a:r>
            <a:r>
              <a:rPr lang="fr-FR" dirty="0" smtClean="0"/>
              <a:t>déplacement </a:t>
            </a:r>
            <a:r>
              <a:rPr lang="fr-FR" dirty="0"/>
              <a:t>professionnel pour se rendre sur le lieu </a:t>
            </a:r>
            <a:r>
              <a:rPr lang="fr-FR" dirty="0" smtClean="0"/>
              <a:t>d’exécution </a:t>
            </a:r>
            <a:r>
              <a:rPr lang="fr-FR" dirty="0"/>
              <a:t>du contrat de travail n’est pas un temps de travail effectif. </a:t>
            </a:r>
          </a:p>
          <a:p>
            <a:r>
              <a:rPr lang="fr-FR" dirty="0"/>
              <a:t>Le texte nouveau </a:t>
            </a:r>
            <a:r>
              <a:rPr lang="fr-FR" dirty="0" smtClean="0"/>
              <a:t>précise </a:t>
            </a:r>
            <a:r>
              <a:rPr lang="fr-FR" dirty="0"/>
              <a:t>que si le temps de trajet entre le domicile et le lieu habituel de travail est majoré du fait d’un handicap, il peut faire l’objet d’une contrepartie sous forme de repos (C. </a:t>
            </a:r>
            <a:r>
              <a:rPr lang="fr-FR" dirty="0" err="1"/>
              <a:t>trav</a:t>
            </a:r>
            <a:r>
              <a:rPr lang="fr-FR" dirty="0"/>
              <a:t>., art. L. 3121-5).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2</a:t>
            </a:r>
            <a:r>
              <a:rPr lang="fr-FR" sz="2800" u="sng" dirty="0" smtClean="0"/>
              <a:t>/</a:t>
            </a:r>
            <a:br>
              <a:rPr lang="fr-FR" sz="2800" u="sng" dirty="0" smtClean="0"/>
            </a:br>
            <a:r>
              <a:rPr lang="fr-FR" sz="2800" dirty="0" smtClean="0"/>
              <a:t>travail effectif</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fontScale="92500" lnSpcReduction="10000"/>
          </a:bodyPr>
          <a:lstStyle/>
          <a:p>
            <a:r>
              <a:rPr lang="fr-FR" b="1" u="sng" dirty="0" smtClean="0"/>
              <a:t>2.1: LE COMPTE PERSONNEL D’ACTIVITE</a:t>
            </a:r>
          </a:p>
          <a:p>
            <a:pPr lvl="1"/>
            <a:r>
              <a:rPr lang="fr-FR" dirty="0" smtClean="0"/>
              <a:t>Objectifs:</a:t>
            </a:r>
          </a:p>
          <a:p>
            <a:pPr lvl="2"/>
            <a:r>
              <a:rPr lang="fr-FR" dirty="0"/>
              <a:t>renforcer l’autonomie et la </a:t>
            </a:r>
            <a:r>
              <a:rPr lang="fr-FR" dirty="0" smtClean="0"/>
              <a:t>liberté </a:t>
            </a:r>
            <a:r>
              <a:rPr lang="fr-FR" dirty="0"/>
              <a:t>d’action de son titulaire </a:t>
            </a:r>
          </a:p>
          <a:p>
            <a:pPr lvl="2"/>
            <a:r>
              <a:rPr lang="fr-FR" dirty="0" smtClean="0"/>
              <a:t>de sécuriser </a:t>
            </a:r>
            <a:r>
              <a:rPr lang="fr-FR" dirty="0"/>
              <a:t>son parcours professionnel, en supprimant les obstacles à la </a:t>
            </a:r>
            <a:r>
              <a:rPr lang="fr-FR" dirty="0" smtClean="0"/>
              <a:t>mobilité</a:t>
            </a:r>
          </a:p>
          <a:p>
            <a:pPr lvl="2"/>
            <a:r>
              <a:rPr lang="fr-FR" dirty="0" smtClean="0"/>
              <a:t>contribuer </a:t>
            </a:r>
            <a:r>
              <a:rPr lang="fr-FR" dirty="0"/>
              <a:t>au droit à la </a:t>
            </a:r>
            <a:r>
              <a:rPr lang="fr-FR" dirty="0" smtClean="0"/>
              <a:t>qualification professionnelle </a:t>
            </a:r>
          </a:p>
          <a:p>
            <a:pPr lvl="2"/>
            <a:r>
              <a:rPr lang="fr-FR" dirty="0" smtClean="0"/>
              <a:t>favoriser </a:t>
            </a:r>
            <a:r>
              <a:rPr lang="fr-FR" dirty="0"/>
              <a:t>l’engagement citoyen. </a:t>
            </a:r>
          </a:p>
          <a:p>
            <a:pPr marL="640080" lvl="2" indent="0">
              <a:buNone/>
            </a:pPr>
            <a:endParaRPr lang="fr-FR" dirty="0"/>
          </a:p>
          <a:p>
            <a:r>
              <a:rPr lang="fr-FR" dirty="0"/>
              <a:t>Les droits inscrits sur le compte personnel </a:t>
            </a:r>
            <a:r>
              <a:rPr lang="fr-FR" dirty="0" smtClean="0"/>
              <a:t>d’activité </a:t>
            </a:r>
            <a:r>
              <a:rPr lang="fr-FR" dirty="0"/>
              <a:t>demeurent acquis par leur titulaire jusqu’à leur utilisation ou à la fermeture du compte. </a:t>
            </a:r>
          </a:p>
          <a:p>
            <a:r>
              <a:rPr lang="fr-FR" dirty="0"/>
              <a:t>Le compte personnel </a:t>
            </a:r>
            <a:r>
              <a:rPr lang="fr-FR" dirty="0" smtClean="0"/>
              <a:t>d’activité </a:t>
            </a:r>
            <a:r>
              <a:rPr lang="fr-FR" dirty="0"/>
              <a:t>est constitué </a:t>
            </a:r>
            <a:r>
              <a:rPr lang="fr-FR" dirty="0" smtClean="0"/>
              <a:t>:</a:t>
            </a:r>
          </a:p>
          <a:p>
            <a:pPr lvl="1"/>
            <a:r>
              <a:rPr lang="fr-FR" dirty="0" smtClean="0"/>
              <a:t>1</a:t>
            </a:r>
            <a:r>
              <a:rPr lang="fr-FR" dirty="0"/>
              <a:t>° Du compte personnel de formation </a:t>
            </a:r>
            <a:r>
              <a:rPr lang="fr-FR" dirty="0" smtClean="0"/>
              <a:t>;</a:t>
            </a:r>
          </a:p>
          <a:p>
            <a:pPr lvl="1"/>
            <a:r>
              <a:rPr lang="fr-FR" dirty="0" smtClean="0"/>
              <a:t>2</a:t>
            </a:r>
            <a:r>
              <a:rPr lang="fr-FR" dirty="0"/>
              <a:t>° Du compte personnel de </a:t>
            </a:r>
            <a:r>
              <a:rPr lang="fr-FR" dirty="0" smtClean="0"/>
              <a:t>prévention </a:t>
            </a:r>
            <a:r>
              <a:rPr lang="fr-FR" dirty="0"/>
              <a:t>de la </a:t>
            </a:r>
            <a:r>
              <a:rPr lang="fr-FR" dirty="0" smtClean="0"/>
              <a:t>pénibilité </a:t>
            </a:r>
          </a:p>
          <a:p>
            <a:pPr lvl="1"/>
            <a:r>
              <a:rPr lang="fr-FR" dirty="0" smtClean="0"/>
              <a:t>3</a:t>
            </a:r>
            <a:r>
              <a:rPr lang="fr-FR" dirty="0"/>
              <a:t>° Du compte d’engagement citoyen. </a:t>
            </a:r>
          </a:p>
          <a:p>
            <a:r>
              <a:rPr lang="fr-FR" dirty="0"/>
              <a:t>Il assure la conversion des droits selon les </a:t>
            </a:r>
            <a:r>
              <a:rPr lang="fr-FR" dirty="0" smtClean="0"/>
              <a:t>modalités prévues </a:t>
            </a:r>
            <a:r>
              <a:rPr lang="fr-FR" dirty="0"/>
              <a:t>par chacun des comptes le constituant. </a:t>
            </a:r>
          </a:p>
          <a:p>
            <a:r>
              <a:rPr lang="fr-FR" dirty="0"/>
              <a:t>Ces dispositions entrent en vigueur le </a:t>
            </a:r>
            <a:r>
              <a:rPr lang="fr-FR" b="1" u="sng" dirty="0" smtClean="0"/>
              <a:t>1</a:t>
            </a:r>
            <a:r>
              <a:rPr lang="fr-FR" b="1" u="sng" baseline="30000" dirty="0" smtClean="0"/>
              <a:t>er</a:t>
            </a:r>
            <a:r>
              <a:rPr lang="fr-FR" b="1" u="sng" dirty="0" smtClean="0"/>
              <a:t> </a:t>
            </a:r>
            <a:r>
              <a:rPr lang="fr-FR" b="1" u="sng" dirty="0"/>
              <a:t>janvier 2017</a:t>
            </a:r>
            <a:r>
              <a:rPr lang="fr-FR" dirty="0"/>
              <a:t>. </a:t>
            </a:r>
          </a:p>
          <a:p>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a:t>2</a:t>
            </a:r>
            <a:r>
              <a:rPr lang="fr-FR" sz="2000" u="sng" dirty="0" smtClean="0"/>
              <a:t>/</a:t>
            </a:r>
            <a:br>
              <a:rPr lang="fr-FR" sz="2000" u="sng" dirty="0" smtClean="0"/>
            </a:br>
            <a:r>
              <a:rPr lang="fr-FR" sz="2000" u="sng" dirty="0" smtClean="0"/>
              <a:t>COMPTES PERSONNELS</a:t>
            </a:r>
            <a:endParaRPr lang="fr-FR" sz="2000" dirty="0"/>
          </a:p>
        </p:txBody>
      </p:sp>
    </p:spTree>
    <p:extLst>
      <p:ext uri="{BB962C8B-B14F-4D97-AF65-F5344CB8AC3E}">
        <p14:creationId xmlns:p14="http://schemas.microsoft.com/office/powerpoint/2010/main" val="317340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2.2: COMPTE D’ENGAGEMENT CITOYEN</a:t>
            </a:r>
          </a:p>
          <a:p>
            <a:pPr lvl="1"/>
            <a:r>
              <a:rPr lang="fr-FR" dirty="0"/>
              <a:t>Le compte d’engagement citoyen recense les </a:t>
            </a:r>
            <a:r>
              <a:rPr lang="fr-FR" dirty="0" smtClean="0"/>
              <a:t>activités bénévoles </a:t>
            </a:r>
            <a:r>
              <a:rPr lang="fr-FR" dirty="0"/>
              <a:t>ou de volontariat de son titulaire. Il permet </a:t>
            </a:r>
            <a:r>
              <a:rPr lang="fr-FR" dirty="0" smtClean="0"/>
              <a:t>d’acquérir </a:t>
            </a:r>
            <a:r>
              <a:rPr lang="fr-FR" dirty="0"/>
              <a:t>: </a:t>
            </a:r>
          </a:p>
          <a:p>
            <a:pPr lvl="2"/>
            <a:r>
              <a:rPr lang="fr-FR" dirty="0"/>
              <a:t>1°  Des heures inscrites sur le compte personnel de formation à raison de l’exercice de ces </a:t>
            </a:r>
            <a:r>
              <a:rPr lang="fr-FR" dirty="0" smtClean="0"/>
              <a:t>activités </a:t>
            </a:r>
            <a:r>
              <a:rPr lang="fr-FR" dirty="0"/>
              <a:t>; </a:t>
            </a:r>
          </a:p>
          <a:p>
            <a:pPr lvl="2"/>
            <a:r>
              <a:rPr lang="fr-FR" dirty="0"/>
              <a:t>2°  Des jours de </a:t>
            </a:r>
            <a:r>
              <a:rPr lang="fr-FR" dirty="0" smtClean="0"/>
              <a:t>congés destinés </a:t>
            </a:r>
            <a:r>
              <a:rPr lang="fr-FR" dirty="0"/>
              <a:t>à l’exercice de ces </a:t>
            </a:r>
            <a:r>
              <a:rPr lang="fr-FR" dirty="0" smtClean="0"/>
              <a:t>activités. </a:t>
            </a:r>
            <a:endParaRPr lang="fr-FR" dirty="0"/>
          </a:p>
          <a:p>
            <a:pPr lvl="1"/>
            <a:r>
              <a:rPr lang="fr-FR" dirty="0"/>
              <a:t>Le titulaire du compte </a:t>
            </a:r>
            <a:r>
              <a:rPr lang="fr-FR" dirty="0" smtClean="0"/>
              <a:t>décide </a:t>
            </a:r>
            <a:r>
              <a:rPr lang="fr-FR" dirty="0"/>
              <a:t>des </a:t>
            </a:r>
            <a:r>
              <a:rPr lang="fr-FR" dirty="0" smtClean="0"/>
              <a:t>activités </a:t>
            </a:r>
            <a:r>
              <a:rPr lang="fr-FR" dirty="0"/>
              <a:t>qu’il souhaite y recenser. </a:t>
            </a:r>
          </a:p>
          <a:p>
            <a:pPr lvl="1"/>
            <a:r>
              <a:rPr lang="fr-FR" dirty="0"/>
              <a:t>Les </a:t>
            </a:r>
            <a:r>
              <a:rPr lang="fr-FR" dirty="0" smtClean="0"/>
              <a:t>activités bénévoles </a:t>
            </a:r>
            <a:r>
              <a:rPr lang="fr-FR" dirty="0"/>
              <a:t>ou de volontariat permettant </a:t>
            </a:r>
            <a:r>
              <a:rPr lang="fr-FR" dirty="0" smtClean="0"/>
              <a:t>d’acquérir </a:t>
            </a:r>
            <a:r>
              <a:rPr lang="fr-FR" dirty="0"/>
              <a:t>des heures inscrites sur le compte personnel de formation sont : </a:t>
            </a:r>
          </a:p>
          <a:p>
            <a:pPr lvl="3"/>
            <a:r>
              <a:rPr lang="fr-FR" dirty="0"/>
              <a:t>1°  Le service civique ; </a:t>
            </a:r>
          </a:p>
          <a:p>
            <a:pPr lvl="3"/>
            <a:r>
              <a:rPr lang="fr-FR" dirty="0"/>
              <a:t>2°  La </a:t>
            </a:r>
            <a:r>
              <a:rPr lang="fr-FR" dirty="0" smtClean="0"/>
              <a:t>réserve </a:t>
            </a:r>
            <a:r>
              <a:rPr lang="fr-FR" dirty="0"/>
              <a:t>militaire ; </a:t>
            </a:r>
          </a:p>
          <a:p>
            <a:pPr lvl="3"/>
            <a:r>
              <a:rPr lang="fr-FR" dirty="0"/>
              <a:t>3°  La </a:t>
            </a:r>
            <a:r>
              <a:rPr lang="fr-FR" dirty="0" smtClean="0"/>
              <a:t>réserve </a:t>
            </a:r>
            <a:r>
              <a:rPr lang="fr-FR" dirty="0"/>
              <a:t>communale de </a:t>
            </a:r>
            <a:r>
              <a:rPr lang="fr-FR" dirty="0" smtClean="0"/>
              <a:t>sécurité </a:t>
            </a:r>
            <a:r>
              <a:rPr lang="fr-FR" dirty="0"/>
              <a:t>civile ; </a:t>
            </a:r>
          </a:p>
          <a:p>
            <a:pPr lvl="3"/>
            <a:r>
              <a:rPr lang="fr-FR" dirty="0"/>
              <a:t>4°  La </a:t>
            </a:r>
            <a:r>
              <a:rPr lang="fr-FR" dirty="0" smtClean="0"/>
              <a:t>réserve </a:t>
            </a:r>
            <a:r>
              <a:rPr lang="fr-FR" dirty="0"/>
              <a:t>sanitaire ; </a:t>
            </a:r>
          </a:p>
          <a:p>
            <a:pPr lvl="3"/>
            <a:r>
              <a:rPr lang="fr-FR" dirty="0"/>
              <a:t>5°  </a:t>
            </a:r>
            <a:r>
              <a:rPr lang="fr-FR" dirty="0" smtClean="0"/>
              <a:t>L’activité </a:t>
            </a:r>
            <a:r>
              <a:rPr lang="fr-FR" dirty="0"/>
              <a:t>de </a:t>
            </a:r>
            <a:r>
              <a:rPr lang="fr-FR" dirty="0" smtClean="0"/>
              <a:t>maître </a:t>
            </a:r>
            <a:r>
              <a:rPr lang="fr-FR" dirty="0"/>
              <a:t>d’apprentissage ; </a:t>
            </a:r>
          </a:p>
          <a:p>
            <a:pPr lvl="3"/>
            <a:r>
              <a:rPr lang="fr-FR" dirty="0"/>
              <a:t>6°  Les </a:t>
            </a:r>
            <a:r>
              <a:rPr lang="fr-FR" dirty="0" smtClean="0"/>
              <a:t>activités </a:t>
            </a:r>
            <a:r>
              <a:rPr lang="fr-FR" dirty="0"/>
              <a:t>de </a:t>
            </a:r>
            <a:r>
              <a:rPr lang="fr-FR" dirty="0" smtClean="0"/>
              <a:t>bénévolat </a:t>
            </a:r>
            <a:r>
              <a:rPr lang="fr-FR" dirty="0"/>
              <a:t>associatif, lorsqu’elles comportent la participation </a:t>
            </a:r>
          </a:p>
          <a:p>
            <a:pPr lvl="3"/>
            <a:r>
              <a:rPr lang="fr-FR" dirty="0"/>
              <a:t>à l’organe d’administration ou de direction ou la participation à l’encadrement d’autres </a:t>
            </a:r>
            <a:r>
              <a:rPr lang="fr-FR" dirty="0" smtClean="0"/>
              <a:t>bénévoles </a:t>
            </a:r>
            <a:r>
              <a:rPr lang="fr-FR" dirty="0"/>
              <a:t>d’une association, </a:t>
            </a:r>
            <a:endParaRPr lang="fr-FR" u="sng" dirty="0" smtClean="0">
              <a:solidFill>
                <a:srgbClr val="C66951"/>
              </a:solidFill>
            </a:endParaRPr>
          </a:p>
          <a:p>
            <a:endParaRPr lang="fr-FR" dirty="0"/>
          </a:p>
        </p:txBody>
      </p:sp>
    </p:spTree>
    <p:extLst>
      <p:ext uri="{BB962C8B-B14F-4D97-AF65-F5344CB8AC3E}">
        <p14:creationId xmlns:p14="http://schemas.microsoft.com/office/powerpoint/2010/main" val="4277159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a:t>La mobilisation des heures </a:t>
            </a:r>
            <a:r>
              <a:rPr lang="fr-FR" dirty="0" smtClean="0"/>
              <a:t>mentionnées </a:t>
            </a:r>
            <a:r>
              <a:rPr lang="fr-FR" dirty="0"/>
              <a:t>est </a:t>
            </a:r>
            <a:r>
              <a:rPr lang="fr-FR" dirty="0" err="1" smtClean="0"/>
              <a:t>financée</a:t>
            </a:r>
            <a:r>
              <a:rPr lang="fr-FR" dirty="0" smtClean="0"/>
              <a:t> </a:t>
            </a:r>
            <a:r>
              <a:rPr lang="fr-FR" dirty="0"/>
              <a:t>: </a:t>
            </a:r>
          </a:p>
          <a:p>
            <a:pPr lvl="1"/>
            <a:r>
              <a:rPr lang="fr-FR" dirty="0"/>
              <a:t>Par </a:t>
            </a:r>
            <a:r>
              <a:rPr lang="fr-FR" dirty="0" smtClean="0"/>
              <a:t>l’Etat</a:t>
            </a:r>
            <a:r>
              <a:rPr lang="fr-FR" dirty="0"/>
              <a:t>, pour les </a:t>
            </a:r>
            <a:r>
              <a:rPr lang="fr-FR" dirty="0" smtClean="0"/>
              <a:t>activités </a:t>
            </a:r>
            <a:r>
              <a:rPr lang="fr-FR" dirty="0"/>
              <a:t>de service civique, </a:t>
            </a:r>
            <a:r>
              <a:rPr lang="fr-FR" dirty="0" smtClean="0"/>
              <a:t>réserve </a:t>
            </a:r>
            <a:r>
              <a:rPr lang="fr-FR" dirty="0"/>
              <a:t>militaire, </a:t>
            </a:r>
            <a:r>
              <a:rPr lang="fr-FR" dirty="0" smtClean="0"/>
              <a:t>activité </a:t>
            </a:r>
            <a:r>
              <a:rPr lang="fr-FR" dirty="0"/>
              <a:t>de </a:t>
            </a:r>
            <a:r>
              <a:rPr lang="fr-FR" dirty="0" smtClean="0"/>
              <a:t>maître </a:t>
            </a:r>
            <a:r>
              <a:rPr lang="fr-FR" dirty="0"/>
              <a:t>d’apprentissage, </a:t>
            </a:r>
            <a:r>
              <a:rPr lang="fr-FR" dirty="0" smtClean="0"/>
              <a:t>bénévolat </a:t>
            </a:r>
            <a:r>
              <a:rPr lang="fr-FR" dirty="0"/>
              <a:t>associatif. </a:t>
            </a:r>
          </a:p>
          <a:p>
            <a:pPr lvl="1"/>
            <a:r>
              <a:rPr lang="fr-FR" dirty="0"/>
              <a:t>Par la commune, pour </a:t>
            </a:r>
            <a:r>
              <a:rPr lang="fr-FR" dirty="0" smtClean="0"/>
              <a:t>l’activité </a:t>
            </a:r>
            <a:r>
              <a:rPr lang="fr-FR" dirty="0"/>
              <a:t>de </a:t>
            </a:r>
            <a:r>
              <a:rPr lang="fr-FR" dirty="0" smtClean="0"/>
              <a:t>réserve </a:t>
            </a:r>
            <a:r>
              <a:rPr lang="fr-FR" dirty="0"/>
              <a:t>communale de </a:t>
            </a:r>
            <a:r>
              <a:rPr lang="fr-FR" dirty="0" smtClean="0"/>
              <a:t>sécurité </a:t>
            </a:r>
            <a:r>
              <a:rPr lang="fr-FR" dirty="0"/>
              <a:t>civile </a:t>
            </a:r>
          </a:p>
          <a:p>
            <a:pPr lvl="1"/>
            <a:r>
              <a:rPr lang="fr-FR" dirty="0"/>
              <a:t>Par </a:t>
            </a:r>
            <a:r>
              <a:rPr lang="fr-FR" dirty="0" smtClean="0"/>
              <a:t>l’</a:t>
            </a:r>
            <a:r>
              <a:rPr lang="fr-FR" dirty="0"/>
              <a:t>é</a:t>
            </a:r>
            <a:r>
              <a:rPr lang="fr-FR" dirty="0" smtClean="0"/>
              <a:t>tablissement </a:t>
            </a:r>
            <a:r>
              <a:rPr lang="fr-FR" dirty="0"/>
              <a:t>public chargé de la gestion de la </a:t>
            </a:r>
            <a:r>
              <a:rPr lang="fr-FR" dirty="0" smtClean="0"/>
              <a:t>réserve </a:t>
            </a:r>
            <a:r>
              <a:rPr lang="fr-FR" dirty="0"/>
              <a:t>sanitaire, pour cette </a:t>
            </a:r>
            <a:r>
              <a:rPr lang="fr-FR" dirty="0" smtClean="0"/>
              <a:t>même activité. </a:t>
            </a:r>
            <a:endParaRPr lang="fr-FR" dirty="0"/>
          </a:p>
          <a:p>
            <a:r>
              <a:rPr lang="fr-FR" dirty="0"/>
              <a:t>L’employeur a la </a:t>
            </a:r>
            <a:r>
              <a:rPr lang="fr-FR" dirty="0" smtClean="0"/>
              <a:t>faculté </a:t>
            </a:r>
            <a:r>
              <a:rPr lang="fr-FR" dirty="0"/>
              <a:t>d’accorder des jours de </a:t>
            </a:r>
            <a:r>
              <a:rPr lang="fr-FR" dirty="0" smtClean="0"/>
              <a:t>congés payés consacrés </a:t>
            </a:r>
            <a:r>
              <a:rPr lang="fr-FR" dirty="0"/>
              <a:t>à l’exercice </a:t>
            </a:r>
            <a:r>
              <a:rPr lang="fr-FR" dirty="0" smtClean="0"/>
              <a:t>d’activités bénévoles </a:t>
            </a:r>
            <a:r>
              <a:rPr lang="fr-FR" dirty="0"/>
              <a:t>ou de volontariat. Ces jours de </a:t>
            </a:r>
            <a:r>
              <a:rPr lang="fr-FR" dirty="0" smtClean="0"/>
              <a:t>congés </a:t>
            </a:r>
            <a:r>
              <a:rPr lang="fr-FR" dirty="0"/>
              <a:t>sont inscrits sur le compte d’engagement citoyen. </a:t>
            </a:r>
          </a:p>
          <a:p>
            <a:endParaRPr lang="fr-FR" dirty="0"/>
          </a:p>
        </p:txBody>
      </p:sp>
    </p:spTree>
    <p:extLst>
      <p:ext uri="{BB962C8B-B14F-4D97-AF65-F5344CB8AC3E}">
        <p14:creationId xmlns:p14="http://schemas.microsoft.com/office/powerpoint/2010/main" val="3047979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2.3: COMPTE PERSONNEL DE FORMATION </a:t>
            </a:r>
          </a:p>
          <a:p>
            <a:pPr lvl="1"/>
            <a:r>
              <a:rPr lang="fr-FR" dirty="0"/>
              <a:t>Seront </a:t>
            </a:r>
            <a:r>
              <a:rPr lang="fr-FR" dirty="0" smtClean="0"/>
              <a:t>également éligibles </a:t>
            </a:r>
            <a:r>
              <a:rPr lang="fr-FR" dirty="0"/>
              <a:t>au compte personnel de </a:t>
            </a:r>
            <a:r>
              <a:rPr lang="fr-FR" dirty="0" smtClean="0"/>
              <a:t>formation:</a:t>
            </a:r>
          </a:p>
          <a:p>
            <a:pPr lvl="2"/>
            <a:r>
              <a:rPr lang="fr-FR" dirty="0" smtClean="0"/>
              <a:t>1</a:t>
            </a:r>
            <a:r>
              <a:rPr lang="fr-FR" dirty="0"/>
              <a:t>°  L’accompagnement à la validation des acquis de </a:t>
            </a:r>
            <a:r>
              <a:rPr lang="fr-FR" dirty="0" smtClean="0"/>
              <a:t>l’expérience </a:t>
            </a:r>
            <a:r>
              <a:rPr lang="fr-FR" dirty="0"/>
              <a:t>; </a:t>
            </a:r>
          </a:p>
          <a:p>
            <a:pPr lvl="2"/>
            <a:r>
              <a:rPr lang="fr-FR" dirty="0"/>
              <a:t>2°  Les actions de formation permettant de </a:t>
            </a:r>
            <a:r>
              <a:rPr lang="fr-FR" dirty="0" smtClean="0"/>
              <a:t>réaliser </a:t>
            </a:r>
            <a:r>
              <a:rPr lang="fr-FR" dirty="0"/>
              <a:t>un bilan de </a:t>
            </a:r>
            <a:r>
              <a:rPr lang="fr-FR" dirty="0" smtClean="0"/>
              <a:t>compétences, </a:t>
            </a:r>
            <a:r>
              <a:rPr lang="fr-FR" dirty="0"/>
              <a:t>pour les personnes n’ayant pas droit au congé de bilan de </a:t>
            </a:r>
            <a:r>
              <a:rPr lang="fr-FR" dirty="0" smtClean="0"/>
              <a:t>compétences </a:t>
            </a:r>
          </a:p>
          <a:p>
            <a:pPr lvl="2"/>
            <a:r>
              <a:rPr lang="fr-FR" dirty="0" smtClean="0"/>
              <a:t>3</a:t>
            </a:r>
            <a:r>
              <a:rPr lang="fr-FR" dirty="0"/>
              <a:t>°  Les actions d’accompagnement, d’information et de conseil </a:t>
            </a:r>
            <a:r>
              <a:rPr lang="fr-FR" dirty="0" smtClean="0"/>
              <a:t>dispensées </a:t>
            </a:r>
            <a:r>
              <a:rPr lang="fr-FR" dirty="0"/>
              <a:t>aux </a:t>
            </a:r>
            <a:r>
              <a:rPr lang="fr-FR" dirty="0" smtClean="0"/>
              <a:t>créateurs </a:t>
            </a:r>
            <a:r>
              <a:rPr lang="fr-FR" dirty="0"/>
              <a:t>ou repreneurs d’entreprises. </a:t>
            </a:r>
            <a:endParaRPr lang="fr-FR" dirty="0" smtClean="0"/>
          </a:p>
          <a:p>
            <a:pPr marL="640080" lvl="2" indent="0">
              <a:buNone/>
            </a:pPr>
            <a:endParaRPr lang="fr-FR" dirty="0"/>
          </a:p>
          <a:p>
            <a:pPr lvl="1"/>
            <a:r>
              <a:rPr lang="fr-FR" dirty="0"/>
              <a:t>Pour le salarié qui n’a pas atteint un niveau de formation sanctionné par un </a:t>
            </a:r>
            <a:r>
              <a:rPr lang="fr-FR" dirty="0" smtClean="0"/>
              <a:t>diplôme </a:t>
            </a:r>
            <a:r>
              <a:rPr lang="fr-FR" dirty="0"/>
              <a:t>national ou un titre professionnel enregistré et classé au niveau V du </a:t>
            </a:r>
            <a:r>
              <a:rPr lang="fr-FR" dirty="0" smtClean="0"/>
              <a:t>répertoire </a:t>
            </a:r>
            <a:r>
              <a:rPr lang="fr-FR" dirty="0"/>
              <a:t>national des </a:t>
            </a:r>
            <a:r>
              <a:rPr lang="fr-FR" dirty="0" smtClean="0"/>
              <a:t>certifications </a:t>
            </a:r>
            <a:r>
              <a:rPr lang="fr-FR" dirty="0"/>
              <a:t>professionnelles, l’alimentation du compte se fera à hauteur de quarante heures par an et le plafond est porté à quatre cents heures. </a:t>
            </a:r>
          </a:p>
          <a:p>
            <a:endParaRPr lang="fr-FR" dirty="0"/>
          </a:p>
        </p:txBody>
      </p:sp>
    </p:spTree>
    <p:extLst>
      <p:ext uri="{BB962C8B-B14F-4D97-AF65-F5344CB8AC3E}">
        <p14:creationId xmlns:p14="http://schemas.microsoft.com/office/powerpoint/2010/main" val="96315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b="1" u="sng" dirty="0" smtClean="0"/>
              <a:t>3.1: DROIT A L’INFORMATION DES EMPLOYEURS DES ENTREPRISES DE MOINS DE 300 SALARIES</a:t>
            </a:r>
          </a:p>
          <a:p>
            <a:pPr lvl="1"/>
            <a:r>
              <a:rPr lang="fr-FR" dirty="0" smtClean="0"/>
              <a:t>droit </a:t>
            </a:r>
            <a:r>
              <a:rPr lang="fr-FR" dirty="0"/>
              <a:t>d’obtenir une information </a:t>
            </a:r>
            <a:r>
              <a:rPr lang="fr-FR" dirty="0" smtClean="0"/>
              <a:t>précise </a:t>
            </a:r>
            <a:r>
              <a:rPr lang="fr-FR" dirty="0"/>
              <a:t>et </a:t>
            </a:r>
            <a:r>
              <a:rPr lang="fr-FR" dirty="0" smtClean="0"/>
              <a:t>délivrée </a:t>
            </a:r>
            <a:r>
              <a:rPr lang="fr-FR" dirty="0"/>
              <a:t>dans un </a:t>
            </a:r>
            <a:r>
              <a:rPr lang="fr-FR" dirty="0" smtClean="0"/>
              <a:t>délai </a:t>
            </a:r>
            <a:r>
              <a:rPr lang="fr-FR" dirty="0"/>
              <a:t>raisonnable lorsqu’il sollicite l’administration sur une question relative à l’application d’une disposition du droit du travail ou des stipulations des accords et conventions collectives qui lui sont applicables. </a:t>
            </a:r>
          </a:p>
          <a:p>
            <a:pPr lvl="1"/>
            <a:r>
              <a:rPr lang="fr-FR" dirty="0"/>
              <a:t>Ce droit à l’information peut porter sur les </a:t>
            </a:r>
            <a:r>
              <a:rPr lang="fr-FR" dirty="0" smtClean="0"/>
              <a:t>démarches </a:t>
            </a:r>
            <a:r>
              <a:rPr lang="fr-FR" dirty="0"/>
              <a:t>et les </a:t>
            </a:r>
            <a:r>
              <a:rPr lang="fr-FR" dirty="0" smtClean="0"/>
              <a:t>procédures légales </a:t>
            </a:r>
            <a:r>
              <a:rPr lang="fr-FR" dirty="0"/>
              <a:t>à suivre face à une situation de fait. </a:t>
            </a:r>
            <a:endParaRPr lang="fr-FR" dirty="0" smtClean="0"/>
          </a:p>
          <a:p>
            <a:pPr lvl="1"/>
            <a:r>
              <a:rPr lang="fr-FR" dirty="0" smtClean="0"/>
              <a:t>Si </a:t>
            </a:r>
            <a:r>
              <a:rPr lang="fr-FR" dirty="0"/>
              <a:t>cette demande est </a:t>
            </a:r>
            <a:r>
              <a:rPr lang="fr-FR" dirty="0" smtClean="0"/>
              <a:t>suffisamment précise </a:t>
            </a:r>
            <a:r>
              <a:rPr lang="fr-FR" dirty="0"/>
              <a:t>et </a:t>
            </a:r>
            <a:r>
              <a:rPr lang="fr-FR" dirty="0" smtClean="0"/>
              <a:t>complète, le </a:t>
            </a:r>
            <a:r>
              <a:rPr lang="fr-FR" dirty="0"/>
              <a:t>document formalisant la prise de position de l’administration peut </a:t>
            </a:r>
            <a:r>
              <a:rPr lang="fr-FR" dirty="0" smtClean="0"/>
              <a:t>être </a:t>
            </a:r>
            <a:r>
              <a:rPr lang="fr-FR" dirty="0"/>
              <a:t>produit par l’entreprise en cas de contentieux pour attester de sa bonne foi. </a:t>
            </a:r>
          </a:p>
          <a:p>
            <a:pPr marL="365760" lvl="1" indent="0">
              <a:buNone/>
            </a:pPr>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3/</a:t>
            </a:r>
            <a:br>
              <a:rPr lang="fr-FR" sz="2000" u="sng" dirty="0" smtClean="0"/>
            </a:br>
            <a:r>
              <a:rPr lang="fr-FR" sz="2000" u="sng" dirty="0" smtClean="0"/>
              <a:t> APPUI AUX PME</a:t>
            </a:r>
            <a:endParaRPr lang="fr-FR" sz="2000" dirty="0"/>
          </a:p>
        </p:txBody>
      </p:sp>
    </p:spTree>
    <p:extLst>
      <p:ext uri="{BB962C8B-B14F-4D97-AF65-F5344CB8AC3E}">
        <p14:creationId xmlns:p14="http://schemas.microsoft.com/office/powerpoint/2010/main" val="4237126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3.2: ACCORDS D’ENTREPRISE « TYPE » ADOPTES PAR ACCORD DE BRANCHE</a:t>
            </a:r>
          </a:p>
          <a:p>
            <a:pPr lvl="1"/>
            <a:r>
              <a:rPr lang="fr-FR" dirty="0"/>
              <a:t>Un accord de branche </a:t>
            </a:r>
            <a:r>
              <a:rPr lang="fr-FR" dirty="0" smtClean="0"/>
              <a:t>entendu </a:t>
            </a:r>
            <a:r>
              <a:rPr lang="fr-FR" dirty="0"/>
              <a:t>peut comporter, le cas </a:t>
            </a:r>
            <a:r>
              <a:rPr lang="fr-FR" dirty="0" smtClean="0"/>
              <a:t>échéant </a:t>
            </a:r>
            <a:r>
              <a:rPr lang="fr-FR" dirty="0"/>
              <a:t>sous forme d’accord type indiquant les </a:t>
            </a:r>
            <a:r>
              <a:rPr lang="fr-FR" dirty="0" smtClean="0"/>
              <a:t>différents </a:t>
            </a:r>
            <a:r>
              <a:rPr lang="fr-FR" dirty="0"/>
              <a:t>choix </a:t>
            </a:r>
            <a:r>
              <a:rPr lang="fr-FR" dirty="0" smtClean="0"/>
              <a:t>laissés </a:t>
            </a:r>
            <a:r>
              <a:rPr lang="fr-FR" dirty="0"/>
              <a:t>à l’employeur, des stipulations </a:t>
            </a:r>
            <a:r>
              <a:rPr lang="fr-FR" dirty="0" smtClean="0"/>
              <a:t>spécifiques </a:t>
            </a:r>
            <a:r>
              <a:rPr lang="fr-FR" dirty="0"/>
              <a:t>pour les entreprises de moins de cinquante </a:t>
            </a:r>
            <a:r>
              <a:rPr lang="fr-FR" dirty="0" smtClean="0"/>
              <a:t>salariés. </a:t>
            </a:r>
            <a:endParaRPr lang="fr-FR" dirty="0"/>
          </a:p>
          <a:p>
            <a:r>
              <a:rPr lang="fr-FR" dirty="0"/>
              <a:t>Ces stipulations </a:t>
            </a:r>
            <a:r>
              <a:rPr lang="fr-FR" dirty="0" smtClean="0"/>
              <a:t>spécifiques </a:t>
            </a:r>
            <a:r>
              <a:rPr lang="fr-FR" dirty="0"/>
              <a:t>peuvent porter sur l’ensemble des </a:t>
            </a:r>
            <a:r>
              <a:rPr lang="fr-FR" dirty="0" smtClean="0"/>
              <a:t>négociations prévues </a:t>
            </a:r>
            <a:r>
              <a:rPr lang="fr-FR" dirty="0"/>
              <a:t>par le code du travail. </a:t>
            </a:r>
          </a:p>
          <a:p>
            <a:r>
              <a:rPr lang="fr-FR" dirty="0"/>
              <a:t>L’employeur peut appliquer cet accord type au moyen d’un document </a:t>
            </a:r>
            <a:r>
              <a:rPr lang="fr-FR" dirty="0" smtClean="0"/>
              <a:t>unilatéral </a:t>
            </a:r>
            <a:r>
              <a:rPr lang="fr-FR" dirty="0"/>
              <a:t>indiquant les choix qu’il a retenus </a:t>
            </a:r>
            <a:r>
              <a:rPr lang="fr-FR" dirty="0" smtClean="0"/>
              <a:t>après </a:t>
            </a:r>
            <a:r>
              <a:rPr lang="fr-FR" dirty="0"/>
              <a:t>en avoir informé les </a:t>
            </a:r>
            <a:r>
              <a:rPr lang="fr-FR" dirty="0" smtClean="0"/>
              <a:t>délégués </a:t>
            </a:r>
            <a:r>
              <a:rPr lang="fr-FR" dirty="0"/>
              <a:t>du personnel, s’il en existe dans l’entreprise, ainsi que les </a:t>
            </a:r>
            <a:r>
              <a:rPr lang="fr-FR" dirty="0" smtClean="0"/>
              <a:t>salariés, </a:t>
            </a:r>
            <a:r>
              <a:rPr lang="fr-FR" dirty="0"/>
              <a:t>par tous moyens. </a:t>
            </a:r>
          </a:p>
          <a:p>
            <a:pPr marL="45720" indent="0">
              <a:buNone/>
            </a:pPr>
            <a:endParaRPr lang="fr-FR" dirty="0"/>
          </a:p>
          <a:p>
            <a:endParaRPr lang="fr-FR" dirty="0"/>
          </a:p>
        </p:txBody>
      </p:sp>
    </p:spTree>
    <p:extLst>
      <p:ext uri="{BB962C8B-B14F-4D97-AF65-F5344CB8AC3E}">
        <p14:creationId xmlns:p14="http://schemas.microsoft.com/office/powerpoint/2010/main" val="3214394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3.3: PROVISION POUR RISQUE POUR LES ENTREPRISES DE MOINS DE 50 SALARIES</a:t>
            </a:r>
          </a:p>
          <a:p>
            <a:pPr lvl="1"/>
            <a:r>
              <a:rPr lang="fr-FR" dirty="0"/>
              <a:t>Les dispositions permettant à certaines entreprises de moins de </a:t>
            </a:r>
            <a:r>
              <a:rPr lang="fr-FR" dirty="0" smtClean="0"/>
              <a:t>50 salariés </a:t>
            </a:r>
            <a:r>
              <a:rPr lang="fr-FR" dirty="0"/>
              <a:t>de </a:t>
            </a:r>
            <a:r>
              <a:rPr lang="fr-FR" dirty="0" smtClean="0"/>
              <a:t>déduire </a:t>
            </a:r>
            <a:r>
              <a:rPr lang="fr-FR" dirty="0"/>
              <a:t>de leurs </a:t>
            </a:r>
            <a:r>
              <a:rPr lang="fr-FR" dirty="0" smtClean="0"/>
              <a:t>résultats </a:t>
            </a:r>
            <a:r>
              <a:rPr lang="fr-FR" dirty="0"/>
              <a:t>imposables une somme correspondant aux </a:t>
            </a:r>
            <a:r>
              <a:rPr lang="fr-FR" dirty="0" smtClean="0"/>
              <a:t>indemnités </a:t>
            </a:r>
            <a:r>
              <a:rPr lang="fr-FR" dirty="0"/>
              <a:t>susceptibles </a:t>
            </a:r>
            <a:r>
              <a:rPr lang="fr-FR" dirty="0" smtClean="0"/>
              <a:t>d’être ultérieurement </a:t>
            </a:r>
            <a:r>
              <a:rPr lang="fr-FR" dirty="0"/>
              <a:t>dues à leurs </a:t>
            </a:r>
            <a:r>
              <a:rPr lang="fr-FR" dirty="0" smtClean="0"/>
              <a:t>salariés </a:t>
            </a:r>
            <a:r>
              <a:rPr lang="fr-FR" dirty="0"/>
              <a:t>pour licenciement sans cause </a:t>
            </a:r>
            <a:r>
              <a:rPr lang="fr-FR" dirty="0" smtClean="0"/>
              <a:t>réelle </a:t>
            </a:r>
            <a:r>
              <a:rPr lang="fr-FR" dirty="0"/>
              <a:t>et </a:t>
            </a:r>
            <a:r>
              <a:rPr lang="fr-FR" dirty="0" smtClean="0"/>
              <a:t>sérieuse </a:t>
            </a:r>
            <a:r>
              <a:rPr lang="fr-FR" dirty="0"/>
              <a:t>ont </a:t>
            </a:r>
            <a:r>
              <a:rPr lang="fr-FR" dirty="0" smtClean="0"/>
              <a:t>été censurées </a:t>
            </a:r>
            <a:r>
              <a:rPr lang="fr-FR" dirty="0"/>
              <a:t>par le Conseil constitutionnel car </a:t>
            </a:r>
            <a:r>
              <a:rPr lang="fr-FR" dirty="0" smtClean="0"/>
              <a:t>adoptées </a:t>
            </a:r>
            <a:r>
              <a:rPr lang="fr-FR" dirty="0"/>
              <a:t>selon une </a:t>
            </a:r>
            <a:r>
              <a:rPr lang="fr-FR" dirty="0" smtClean="0"/>
              <a:t>procédure </a:t>
            </a:r>
            <a:r>
              <a:rPr lang="fr-FR" dirty="0"/>
              <a:t>contraire à la Constitution. </a:t>
            </a:r>
            <a:endParaRPr lang="fr-FR" dirty="0" smtClean="0"/>
          </a:p>
          <a:p>
            <a:pPr lvl="1"/>
            <a:endParaRPr lang="fr-FR" dirty="0"/>
          </a:p>
          <a:p>
            <a:r>
              <a:rPr lang="fr-FR" b="1" u="sng" dirty="0" smtClean="0"/>
              <a:t>3.4: </a:t>
            </a:r>
            <a:r>
              <a:rPr lang="fr-FR" b="1" u="sng" dirty="0" smtClean="0"/>
              <a:t>PROTECTION </a:t>
            </a:r>
            <a:r>
              <a:rPr lang="fr-FR" b="1" u="sng" dirty="0" smtClean="0"/>
              <a:t>CONTRE LES </a:t>
            </a:r>
            <a:r>
              <a:rPr lang="fr-FR" b="1" u="sng" dirty="0" smtClean="0"/>
              <a:t>DEMANDES </a:t>
            </a:r>
            <a:r>
              <a:rPr lang="fr-FR" b="1" u="sng" dirty="0" smtClean="0"/>
              <a:t>REPETEES DES ADMINISTRATIONS </a:t>
            </a:r>
          </a:p>
          <a:p>
            <a:pPr lvl="1"/>
            <a:r>
              <a:rPr lang="fr-FR" dirty="0"/>
              <a:t>Est nulle de plein droit toute demande de </a:t>
            </a:r>
            <a:r>
              <a:rPr lang="fr-FR" dirty="0" smtClean="0"/>
              <a:t>données </a:t>
            </a:r>
            <a:r>
              <a:rPr lang="fr-FR" dirty="0"/>
              <a:t>ou d’informations </a:t>
            </a:r>
            <a:r>
              <a:rPr lang="fr-FR" dirty="0" smtClean="0"/>
              <a:t>déjà produites </a:t>
            </a:r>
            <a:r>
              <a:rPr lang="fr-FR" dirty="0"/>
              <a:t>par une entreprise au titre des informations faites dans le cadre des dispositifs </a:t>
            </a:r>
            <a:r>
              <a:rPr lang="fr-FR" dirty="0" smtClean="0"/>
              <a:t>simplifiés </a:t>
            </a:r>
            <a:r>
              <a:rPr lang="fr-FR" dirty="0"/>
              <a:t>de </a:t>
            </a:r>
            <a:r>
              <a:rPr lang="fr-FR" dirty="0" smtClean="0"/>
              <a:t>déclaration </a:t>
            </a:r>
            <a:r>
              <a:rPr lang="fr-FR" dirty="0"/>
              <a:t>et de recouvrement de cotisations et de contributions sociales, </a:t>
            </a:r>
            <a:r>
              <a:rPr lang="fr-FR" dirty="0" smtClean="0"/>
              <a:t>effectuée auprès </a:t>
            </a:r>
            <a:r>
              <a:rPr lang="fr-FR" dirty="0"/>
              <a:t>de cette entreprise par les organismes auxquels sont </a:t>
            </a:r>
            <a:r>
              <a:rPr lang="fr-FR" dirty="0" smtClean="0"/>
              <a:t>reversés </a:t>
            </a:r>
            <a:r>
              <a:rPr lang="fr-FR" dirty="0"/>
              <a:t>des cotisations et contributions sociales (C. </a:t>
            </a:r>
            <a:r>
              <a:rPr lang="fr-FR" dirty="0" err="1"/>
              <a:t>trav</a:t>
            </a:r>
            <a:r>
              <a:rPr lang="fr-FR" dirty="0"/>
              <a:t>., art. L. 1273-3). </a:t>
            </a:r>
          </a:p>
          <a:p>
            <a:pPr lvl="1"/>
            <a:endParaRPr lang="fr-FR" dirty="0"/>
          </a:p>
          <a:p>
            <a:pPr lvl="1"/>
            <a:endParaRPr lang="fr-FR" dirty="0"/>
          </a:p>
          <a:p>
            <a:endParaRPr lang="fr-FR" dirty="0"/>
          </a:p>
        </p:txBody>
      </p:sp>
    </p:spTree>
    <p:extLst>
      <p:ext uri="{BB962C8B-B14F-4D97-AF65-F5344CB8AC3E}">
        <p14:creationId xmlns:p14="http://schemas.microsoft.com/office/powerpoint/2010/main" val="2188424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fontScale="92500" lnSpcReduction="20000"/>
          </a:bodyPr>
          <a:lstStyle/>
          <a:p>
            <a:r>
              <a:rPr lang="fr-FR" b="1" u="sng" dirty="0" smtClean="0"/>
              <a:t>4.1: LE PORTAGE SALARIAL</a:t>
            </a:r>
          </a:p>
          <a:p>
            <a:pPr lvl="1"/>
            <a:r>
              <a:rPr lang="fr-FR" dirty="0"/>
              <a:t>Le texte </a:t>
            </a:r>
            <a:r>
              <a:rPr lang="fr-FR" dirty="0" smtClean="0"/>
              <a:t>ratifie </a:t>
            </a:r>
            <a:r>
              <a:rPr lang="fr-FR" dirty="0"/>
              <a:t>l’ordonnance du 2 avril 2015 relative au portage salarial. Il </a:t>
            </a:r>
            <a:r>
              <a:rPr lang="fr-FR" dirty="0" smtClean="0"/>
              <a:t>complète </a:t>
            </a:r>
            <a:r>
              <a:rPr lang="fr-FR" dirty="0"/>
              <a:t>le dispositif mis en place par des sanctions </a:t>
            </a:r>
            <a:r>
              <a:rPr lang="fr-FR" dirty="0" smtClean="0"/>
              <a:t>pénales, </a:t>
            </a:r>
            <a:r>
              <a:rPr lang="fr-FR" dirty="0"/>
              <a:t>inspiré des sanctions existant en cas de non-respect des dispositions relatives au contrat à </a:t>
            </a:r>
            <a:r>
              <a:rPr lang="fr-FR" dirty="0" smtClean="0"/>
              <a:t>durée déterminée, </a:t>
            </a:r>
            <a:r>
              <a:rPr lang="fr-FR" dirty="0"/>
              <a:t>et de celles relatives au travail temporaire, pour les entreprises de portage salarial et les entreprises clientes du salarié porté qui ne respecteraient pas les </a:t>
            </a:r>
            <a:r>
              <a:rPr lang="fr-FR" dirty="0" smtClean="0"/>
              <a:t>règles </a:t>
            </a:r>
            <a:r>
              <a:rPr lang="fr-FR" dirty="0" err="1" smtClean="0"/>
              <a:t>définies</a:t>
            </a:r>
            <a:r>
              <a:rPr lang="fr-FR" dirty="0" smtClean="0"/>
              <a:t> </a:t>
            </a:r>
            <a:r>
              <a:rPr lang="fr-FR" dirty="0"/>
              <a:t>dans l’ordonnance. </a:t>
            </a:r>
            <a:endParaRPr lang="fr-FR" dirty="0" smtClean="0"/>
          </a:p>
          <a:p>
            <a:pPr marL="365760" lvl="1" indent="0">
              <a:buNone/>
            </a:pPr>
            <a:endParaRPr lang="fr-FR" dirty="0"/>
          </a:p>
          <a:p>
            <a:r>
              <a:rPr lang="fr-FR" b="1" u="sng" dirty="0" smtClean="0"/>
              <a:t>4.2: CDD : DEFINITION DES EMPLOIS SAISONNIERS</a:t>
            </a:r>
          </a:p>
          <a:p>
            <a:pPr lvl="1"/>
            <a:r>
              <a:rPr lang="fr-FR" dirty="0" smtClean="0"/>
              <a:t>Introduction dans </a:t>
            </a:r>
            <a:r>
              <a:rPr lang="fr-FR" dirty="0"/>
              <a:t>le code du travail la </a:t>
            </a:r>
            <a:r>
              <a:rPr lang="fr-FR" dirty="0" smtClean="0"/>
              <a:t>définition </a:t>
            </a:r>
            <a:r>
              <a:rPr lang="fr-FR" dirty="0"/>
              <a:t>du </a:t>
            </a:r>
            <a:r>
              <a:rPr lang="fr-FR" dirty="0" smtClean="0"/>
              <a:t>caractère </a:t>
            </a:r>
            <a:r>
              <a:rPr lang="fr-FR" dirty="0"/>
              <a:t>saisonnier des emplois. </a:t>
            </a:r>
            <a:endParaRPr lang="fr-FR" dirty="0" smtClean="0"/>
          </a:p>
          <a:p>
            <a:pPr lvl="1"/>
            <a:r>
              <a:rPr lang="fr-FR" dirty="0" smtClean="0"/>
              <a:t>= tâches appelées </a:t>
            </a:r>
            <a:r>
              <a:rPr lang="fr-FR" dirty="0"/>
              <a:t>à se </a:t>
            </a:r>
            <a:r>
              <a:rPr lang="fr-FR" dirty="0" smtClean="0"/>
              <a:t>répéter </a:t>
            </a:r>
            <a:r>
              <a:rPr lang="fr-FR" dirty="0"/>
              <a:t>chaque </a:t>
            </a:r>
            <a:r>
              <a:rPr lang="fr-FR" dirty="0" smtClean="0"/>
              <a:t>année </a:t>
            </a:r>
            <a:r>
              <a:rPr lang="fr-FR" dirty="0"/>
              <a:t>selon une </a:t>
            </a:r>
            <a:r>
              <a:rPr lang="fr-FR" dirty="0" smtClean="0"/>
              <a:t>périodicité </a:t>
            </a:r>
            <a:r>
              <a:rPr lang="fr-FR" dirty="0"/>
              <a:t>à peu </a:t>
            </a:r>
            <a:r>
              <a:rPr lang="fr-FR" dirty="0" smtClean="0"/>
              <a:t>près fixe</a:t>
            </a:r>
            <a:r>
              <a:rPr lang="fr-FR" dirty="0"/>
              <a:t>, en fonction du rythme des saisons ou des modes de vie collectifs ou emplois (C. </a:t>
            </a:r>
            <a:r>
              <a:rPr lang="fr-FR" dirty="0" err="1"/>
              <a:t>trav</a:t>
            </a:r>
            <a:r>
              <a:rPr lang="fr-FR" dirty="0"/>
              <a:t>., art. L. 1242-2). </a:t>
            </a:r>
          </a:p>
          <a:p>
            <a:pPr lvl="1"/>
            <a:r>
              <a:rPr lang="fr-FR" dirty="0" smtClean="0"/>
              <a:t>Dans </a:t>
            </a:r>
            <a:r>
              <a:rPr lang="fr-FR" dirty="0"/>
              <a:t>un </a:t>
            </a:r>
            <a:r>
              <a:rPr lang="fr-FR" dirty="0" smtClean="0"/>
              <a:t>délai </a:t>
            </a:r>
            <a:r>
              <a:rPr lang="fr-FR" dirty="0"/>
              <a:t>de neuf mois à compter de la promulgation de la loi, le Gouvernement est autorisé à prendre par ordonnance toute mesure relevant du domaine la loi de nature à lutter contre le </a:t>
            </a:r>
            <a:r>
              <a:rPr lang="fr-FR" dirty="0" smtClean="0"/>
              <a:t>caractère précaire </a:t>
            </a:r>
            <a:r>
              <a:rPr lang="fr-FR" dirty="0"/>
              <a:t>de l’emploi saisonnier et s’appliquant, à </a:t>
            </a:r>
            <a:r>
              <a:rPr lang="fr-FR" dirty="0" smtClean="0"/>
              <a:t>défaut </a:t>
            </a:r>
            <a:r>
              <a:rPr lang="fr-FR" dirty="0"/>
              <a:t>d’accord de branche ou d’entreprise, dans les branches qu’elle </a:t>
            </a:r>
            <a:r>
              <a:rPr lang="fr-FR" dirty="0" smtClean="0"/>
              <a:t>détermine, </a:t>
            </a:r>
            <a:r>
              <a:rPr lang="fr-FR" dirty="0"/>
              <a:t>à la reconduction du contrat de travail à </a:t>
            </a:r>
            <a:r>
              <a:rPr lang="fr-FR" dirty="0" smtClean="0"/>
              <a:t>caractère </a:t>
            </a:r>
            <a:r>
              <a:rPr lang="fr-FR" dirty="0"/>
              <a:t>saisonnier et à la prise en compte de </a:t>
            </a:r>
            <a:r>
              <a:rPr lang="fr-FR" dirty="0" smtClean="0"/>
              <a:t>l’anciennet</a:t>
            </a:r>
            <a:r>
              <a:rPr lang="fr-FR" dirty="0"/>
              <a:t>é</a:t>
            </a:r>
            <a:r>
              <a:rPr lang="fr-FR" dirty="0" smtClean="0"/>
              <a:t> </a:t>
            </a:r>
            <a:r>
              <a:rPr lang="fr-FR" dirty="0"/>
              <a:t>du salarié. </a:t>
            </a:r>
          </a:p>
          <a:p>
            <a:pPr lvl="1"/>
            <a:endParaRPr lang="fr-FR" dirty="0"/>
          </a:p>
          <a:p>
            <a:pPr marL="365760" lvl="1" indent="0">
              <a:buNone/>
            </a:pPr>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4/</a:t>
            </a:r>
            <a:br>
              <a:rPr lang="fr-FR" sz="2000" u="sng" dirty="0" smtClean="0"/>
            </a:br>
            <a:r>
              <a:rPr lang="fr-FR" sz="2000" u="sng" dirty="0" smtClean="0"/>
              <a:t>FORME D’EMPLOI</a:t>
            </a:r>
            <a:endParaRPr lang="fr-FR" sz="2000" dirty="0"/>
          </a:p>
        </p:txBody>
      </p:sp>
    </p:spTree>
    <p:extLst>
      <p:ext uri="{BB962C8B-B14F-4D97-AF65-F5344CB8AC3E}">
        <p14:creationId xmlns:p14="http://schemas.microsoft.com/office/powerpoint/2010/main" val="18117448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4.3/ GROUPEMENT D’EMPLOYEURS</a:t>
            </a:r>
          </a:p>
          <a:p>
            <a:pPr lvl="1"/>
            <a:r>
              <a:rPr lang="fr-FR" dirty="0"/>
              <a:t>Un groupement d’employeurs est </a:t>
            </a:r>
            <a:r>
              <a:rPr lang="fr-FR" dirty="0" smtClean="0"/>
              <a:t>éligible </a:t>
            </a:r>
            <a:r>
              <a:rPr lang="fr-FR" dirty="0"/>
              <a:t>aux aides à l’emploi dont auraient </a:t>
            </a:r>
            <a:r>
              <a:rPr lang="fr-FR" dirty="0" smtClean="0"/>
              <a:t>bénéficié </a:t>
            </a:r>
            <a:r>
              <a:rPr lang="fr-FR" dirty="0"/>
              <a:t>ses entreprises </a:t>
            </a:r>
            <a:r>
              <a:rPr lang="fr-FR" dirty="0" smtClean="0"/>
              <a:t>adhérentes </a:t>
            </a:r>
            <a:r>
              <a:rPr lang="fr-FR" dirty="0"/>
              <a:t>si elles avaient embauché directement les personnes mises à leur disposition (C. </a:t>
            </a:r>
            <a:r>
              <a:rPr lang="fr-FR" dirty="0" err="1"/>
              <a:t>trav</a:t>
            </a:r>
            <a:r>
              <a:rPr lang="fr-FR" dirty="0"/>
              <a:t>., art. L. 1253-24). </a:t>
            </a:r>
          </a:p>
          <a:p>
            <a:pPr lvl="1"/>
            <a:endParaRPr lang="fr-FR" dirty="0"/>
          </a:p>
          <a:p>
            <a:r>
              <a:rPr lang="fr-FR" b="1" u="sng" dirty="0" smtClean="0"/>
              <a:t>4.4: CDD INSERTION</a:t>
            </a:r>
          </a:p>
          <a:p>
            <a:pPr lvl="1"/>
            <a:r>
              <a:rPr lang="fr-FR" dirty="0" smtClean="0"/>
              <a:t>Lorsque des salariés rencontrent des difficultés particulièrement importantes dont l’absence de prise en charge ferait obstacle à leur insertion professionnelle, le contrat de travail peut être prolongé au delà de la durée maximale prévue par décisions successives d’un an au plus, dans la limite de soixante mois. Pôle emploi demeure compétent pour l’accorder, après avoir procédé à l’examen de la situation du salarié au regard de l’emploi, de la capacité </a:t>
            </a:r>
            <a:r>
              <a:rPr lang="fr-FR" dirty="0"/>
              <a:t>contributive de l’employeur et des actions d’accompagnement et de formation conduites dans le cadre des vingt-quatre premiers mois (C. </a:t>
            </a:r>
            <a:r>
              <a:rPr lang="fr-FR" dirty="0" err="1"/>
              <a:t>trav</a:t>
            </a:r>
            <a:r>
              <a:rPr lang="fr-FR" dirty="0"/>
              <a:t>., art. L. 5132-15-1). </a:t>
            </a:r>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23190410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4.4: TRAVAIL INTERMITENT</a:t>
            </a:r>
          </a:p>
          <a:p>
            <a:pPr lvl="1"/>
            <a:r>
              <a:rPr lang="fr-FR" dirty="0"/>
              <a:t>A titre </a:t>
            </a:r>
            <a:r>
              <a:rPr lang="fr-FR" dirty="0" smtClean="0"/>
              <a:t>expérimental, </a:t>
            </a:r>
            <a:r>
              <a:rPr lang="fr-FR" dirty="0"/>
              <a:t>pour les branches dans lesquelles l’emploi saisonnier est </a:t>
            </a:r>
            <a:r>
              <a:rPr lang="fr-FR" dirty="0" smtClean="0"/>
              <a:t>particulièrement développé, les </a:t>
            </a:r>
            <a:r>
              <a:rPr lang="fr-FR" dirty="0"/>
              <a:t>emplois à </a:t>
            </a:r>
            <a:r>
              <a:rPr lang="fr-FR" dirty="0" smtClean="0"/>
              <a:t>caractère </a:t>
            </a:r>
            <a:r>
              <a:rPr lang="fr-FR" dirty="0"/>
              <a:t>saisonnier peuvent donner lieu, jusqu’au 31 </a:t>
            </a:r>
            <a:r>
              <a:rPr lang="fr-FR" dirty="0" smtClean="0"/>
              <a:t>décembre </a:t>
            </a:r>
            <a:r>
              <a:rPr lang="fr-FR" dirty="0"/>
              <a:t>2019, à la conclusion d’un contrat de travail intermittent en l’absence de convention ou d’accord d’entreprise ou </a:t>
            </a:r>
            <a:r>
              <a:rPr lang="fr-FR" dirty="0" smtClean="0"/>
              <a:t>d’</a:t>
            </a:r>
            <a:r>
              <a:rPr lang="fr-FR" dirty="0"/>
              <a:t>é</a:t>
            </a:r>
            <a:r>
              <a:rPr lang="fr-FR" dirty="0" smtClean="0"/>
              <a:t>tablissement </a:t>
            </a:r>
            <a:r>
              <a:rPr lang="fr-FR" dirty="0"/>
              <a:t>ou en l’absence d’accord de branche, </a:t>
            </a:r>
            <a:r>
              <a:rPr lang="fr-FR" dirty="0" smtClean="0"/>
              <a:t>après </a:t>
            </a:r>
            <a:r>
              <a:rPr lang="fr-FR" dirty="0"/>
              <a:t>information du comité d’entreprise ou des </a:t>
            </a:r>
            <a:r>
              <a:rPr lang="fr-FR" dirty="0" smtClean="0"/>
              <a:t>délégués </a:t>
            </a:r>
            <a:r>
              <a:rPr lang="fr-FR" dirty="0"/>
              <a:t>du personnel. Le contrat indique que la </a:t>
            </a:r>
            <a:r>
              <a:rPr lang="fr-FR" dirty="0" smtClean="0"/>
              <a:t>rémunération versée </a:t>
            </a:r>
            <a:r>
              <a:rPr lang="fr-FR" dirty="0"/>
              <a:t>mensuellement au salarié est </a:t>
            </a:r>
            <a:r>
              <a:rPr lang="fr-FR" dirty="0" smtClean="0"/>
              <a:t>indépendante </a:t>
            </a:r>
            <a:r>
              <a:rPr lang="fr-FR" dirty="0"/>
              <a:t>de l’horaire </a:t>
            </a:r>
            <a:r>
              <a:rPr lang="fr-FR" dirty="0" smtClean="0"/>
              <a:t>réel </a:t>
            </a:r>
            <a:r>
              <a:rPr lang="fr-FR" dirty="0"/>
              <a:t>et est </a:t>
            </a:r>
            <a:r>
              <a:rPr lang="fr-FR" dirty="0" smtClean="0"/>
              <a:t>lissée </a:t>
            </a:r>
            <a:r>
              <a:rPr lang="fr-FR" dirty="0"/>
              <a:t>sur </a:t>
            </a:r>
            <a:r>
              <a:rPr lang="fr-FR" dirty="0" smtClean="0"/>
              <a:t>l’année</a:t>
            </a:r>
            <a:r>
              <a:rPr lang="fr-FR" dirty="0"/>
              <a:t>. </a:t>
            </a:r>
            <a:endParaRPr lang="fr-FR" dirty="0" smtClean="0"/>
          </a:p>
          <a:p>
            <a:pPr lvl="1"/>
            <a:r>
              <a:rPr lang="fr-FR" dirty="0" smtClean="0"/>
              <a:t>L’expérimentation </a:t>
            </a:r>
            <a:r>
              <a:rPr lang="fr-FR" dirty="0"/>
              <a:t>comporte </a:t>
            </a:r>
            <a:r>
              <a:rPr lang="fr-FR" dirty="0" smtClean="0"/>
              <a:t>un </a:t>
            </a:r>
            <a:r>
              <a:rPr lang="fr-FR" dirty="0"/>
              <a:t>volet relatif à la </a:t>
            </a:r>
            <a:r>
              <a:rPr lang="fr-FR" dirty="0" smtClean="0"/>
              <a:t>sécurisation </a:t>
            </a:r>
            <a:r>
              <a:rPr lang="fr-FR" dirty="0"/>
              <a:t>de la </a:t>
            </a:r>
            <a:r>
              <a:rPr lang="fr-FR" dirty="0" smtClean="0"/>
              <a:t>pluriactivité des salariés concernés, afin </a:t>
            </a:r>
            <a:r>
              <a:rPr lang="fr-FR" dirty="0"/>
              <a:t>de leur garantir une </a:t>
            </a:r>
            <a:r>
              <a:rPr lang="fr-FR" dirty="0" smtClean="0"/>
              <a:t>activité indépendante </a:t>
            </a:r>
            <a:r>
              <a:rPr lang="fr-FR" dirty="0"/>
              <a:t>ou </a:t>
            </a:r>
            <a:r>
              <a:rPr lang="fr-FR" dirty="0" smtClean="0"/>
              <a:t>salariée </a:t>
            </a:r>
            <a:r>
              <a:rPr lang="fr-FR" dirty="0"/>
              <a:t>avec plusieurs employeurs sur une </a:t>
            </a:r>
            <a:r>
              <a:rPr lang="fr-FR" dirty="0" smtClean="0"/>
              <a:t>année entière </a:t>
            </a:r>
            <a:r>
              <a:rPr lang="fr-FR" dirty="0"/>
              <a:t>en associant les partenaires </a:t>
            </a:r>
            <a:r>
              <a:rPr lang="fr-FR" dirty="0" smtClean="0"/>
              <a:t>intéressés </a:t>
            </a:r>
            <a:r>
              <a:rPr lang="fr-FR" dirty="0"/>
              <a:t>au plan territorial. </a:t>
            </a:r>
            <a:endParaRPr lang="fr-FR" dirty="0" smtClean="0"/>
          </a:p>
          <a:p>
            <a:pPr marL="365760" lvl="1" indent="0">
              <a:buNone/>
            </a:pPr>
            <a:endParaRPr lang="fr-FR" dirty="0"/>
          </a:p>
          <a:p>
            <a:pPr lvl="1"/>
            <a:r>
              <a:rPr lang="fr-FR" dirty="0"/>
              <a:t>La </a:t>
            </a:r>
            <a:r>
              <a:rPr lang="fr-FR" dirty="0" smtClean="0"/>
              <a:t>même </a:t>
            </a:r>
            <a:r>
              <a:rPr lang="fr-FR" dirty="0" err="1"/>
              <a:t>dérogation</a:t>
            </a:r>
            <a:r>
              <a:rPr lang="fr-FR" dirty="0"/>
              <a:t> est </a:t>
            </a:r>
            <a:r>
              <a:rPr lang="fr-FR" dirty="0" smtClean="0"/>
              <a:t>accordée </a:t>
            </a:r>
            <a:r>
              <a:rPr lang="fr-FR" dirty="0"/>
              <a:t>aux entreprises </a:t>
            </a:r>
            <a:r>
              <a:rPr lang="fr-FR" dirty="0" smtClean="0"/>
              <a:t>adaptées. </a:t>
            </a:r>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110832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b="1" u="sng" dirty="0"/>
              <a:t>La </a:t>
            </a:r>
            <a:r>
              <a:rPr lang="fr-FR" b="1" u="sng" dirty="0" smtClean="0"/>
              <a:t>définition </a:t>
            </a:r>
            <a:r>
              <a:rPr lang="fr-FR" b="1" u="sng" dirty="0"/>
              <a:t>des astreintes est </a:t>
            </a:r>
            <a:r>
              <a:rPr lang="fr-FR" b="1" u="sng" dirty="0" smtClean="0"/>
              <a:t>modifiée </a:t>
            </a:r>
            <a:r>
              <a:rPr lang="fr-FR" b="1" u="sng" dirty="0"/>
              <a:t>sur un point </a:t>
            </a:r>
            <a:r>
              <a:rPr lang="fr-FR" dirty="0"/>
              <a:t>: alors qu’elles supposaient jusqu’alors pour le salarié de demeurer à domicile ou à </a:t>
            </a:r>
            <a:r>
              <a:rPr lang="fr-FR" dirty="0" smtClean="0"/>
              <a:t>proximité </a:t>
            </a:r>
            <a:r>
              <a:rPr lang="fr-FR" dirty="0"/>
              <a:t>de ce dernier, il est </a:t>
            </a:r>
            <a:r>
              <a:rPr lang="fr-FR" dirty="0" smtClean="0"/>
              <a:t>prévu </a:t>
            </a:r>
            <a:r>
              <a:rPr lang="fr-FR" dirty="0"/>
              <a:t>que </a:t>
            </a:r>
            <a:r>
              <a:rPr lang="fr-FR" dirty="0">
                <a:solidFill>
                  <a:schemeClr val="accent2"/>
                </a:solidFill>
              </a:rPr>
              <a:t>le salarié est simplement absent de son lieu de travail. </a:t>
            </a:r>
          </a:p>
          <a:p>
            <a:r>
              <a:rPr lang="fr-FR" dirty="0"/>
              <a:t>L</a:t>
            </a:r>
            <a:r>
              <a:rPr lang="fr-FR" dirty="0" smtClean="0"/>
              <a:t>a </a:t>
            </a:r>
            <a:r>
              <a:rPr lang="fr-FR" dirty="0"/>
              <a:t>programmation individuelle des </a:t>
            </a:r>
            <a:r>
              <a:rPr lang="fr-FR" dirty="0" smtClean="0"/>
              <a:t>périodes </a:t>
            </a:r>
            <a:r>
              <a:rPr lang="fr-FR" dirty="0"/>
              <a:t>d’astreinte doit faire l’objet d’une information des </a:t>
            </a:r>
            <a:r>
              <a:rPr lang="fr-FR" dirty="0" smtClean="0"/>
              <a:t>salariés concernés </a:t>
            </a:r>
            <a:r>
              <a:rPr lang="fr-FR" dirty="0"/>
              <a:t>« </a:t>
            </a:r>
            <a:r>
              <a:rPr lang="fr-FR" u="sng" dirty="0">
                <a:solidFill>
                  <a:srgbClr val="BF974D"/>
                </a:solidFill>
              </a:rPr>
              <a:t>dans un </a:t>
            </a:r>
            <a:r>
              <a:rPr lang="fr-FR" u="sng" dirty="0" smtClean="0">
                <a:solidFill>
                  <a:srgbClr val="BF974D"/>
                </a:solidFill>
              </a:rPr>
              <a:t>délai </a:t>
            </a:r>
            <a:r>
              <a:rPr lang="fr-FR" u="sng" dirty="0">
                <a:solidFill>
                  <a:srgbClr val="BF974D"/>
                </a:solidFill>
              </a:rPr>
              <a:t>raisonnable</a:t>
            </a:r>
            <a:r>
              <a:rPr lang="fr-FR" dirty="0"/>
              <a:t> » (C. </a:t>
            </a:r>
            <a:r>
              <a:rPr lang="fr-FR" dirty="0" err="1"/>
              <a:t>trav</a:t>
            </a:r>
            <a:r>
              <a:rPr lang="fr-FR" dirty="0"/>
              <a:t>., art. L. 3121-9). </a:t>
            </a:r>
            <a:endParaRPr lang="fr-FR" dirty="0" smtClean="0"/>
          </a:p>
          <a:p>
            <a:r>
              <a:rPr lang="fr-FR" dirty="0" smtClean="0"/>
              <a:t>En </a:t>
            </a:r>
            <a:r>
              <a:rPr lang="fr-FR" dirty="0"/>
              <a:t>l’absence d’accord, les </a:t>
            </a:r>
            <a:r>
              <a:rPr lang="fr-FR" dirty="0" smtClean="0"/>
              <a:t>modalités </a:t>
            </a:r>
            <a:r>
              <a:rPr lang="fr-FR" dirty="0"/>
              <a:t>d’information des </a:t>
            </a:r>
            <a:r>
              <a:rPr lang="fr-FR" dirty="0" smtClean="0"/>
              <a:t>salariés concernés </a:t>
            </a:r>
            <a:r>
              <a:rPr lang="fr-FR" dirty="0"/>
              <a:t>sont </a:t>
            </a:r>
            <a:r>
              <a:rPr lang="fr-FR" dirty="0" smtClean="0"/>
              <a:t>fixées </a:t>
            </a:r>
            <a:r>
              <a:rPr lang="fr-FR" dirty="0"/>
              <a:t>par </a:t>
            </a:r>
            <a:r>
              <a:rPr lang="fr-FR" dirty="0" smtClean="0"/>
              <a:t>décret </a:t>
            </a:r>
            <a:r>
              <a:rPr lang="fr-FR" dirty="0"/>
              <a:t>en Conseil </a:t>
            </a:r>
            <a:r>
              <a:rPr lang="fr-FR" dirty="0" smtClean="0"/>
              <a:t>d’Etat </a:t>
            </a:r>
            <a:r>
              <a:rPr lang="fr-FR" dirty="0"/>
              <a:t>et la programmation individuelle des </a:t>
            </a:r>
            <a:r>
              <a:rPr lang="fr-FR" dirty="0" smtClean="0"/>
              <a:t>périodes </a:t>
            </a:r>
            <a:r>
              <a:rPr lang="fr-FR" dirty="0"/>
              <a:t>d’astreinte est </a:t>
            </a:r>
            <a:r>
              <a:rPr lang="fr-FR" dirty="0" smtClean="0"/>
              <a:t>portée </a:t>
            </a:r>
            <a:r>
              <a:rPr lang="fr-FR" dirty="0"/>
              <a:t>à leur connaissance quinze jours à l’avance, sauf circonstances exceptionnelles et sous </a:t>
            </a:r>
            <a:r>
              <a:rPr lang="fr-FR" dirty="0" smtClean="0"/>
              <a:t>réserve </a:t>
            </a:r>
            <a:r>
              <a:rPr lang="fr-FR" dirty="0"/>
              <a:t>qu’ils en soient avertis au moins un jour franc à l’avance (C. </a:t>
            </a:r>
            <a:r>
              <a:rPr lang="fr-FR" dirty="0" err="1"/>
              <a:t>trav</a:t>
            </a:r>
            <a:r>
              <a:rPr lang="fr-FR" dirty="0"/>
              <a:t>., art. L. 3121-12). </a:t>
            </a:r>
          </a:p>
          <a:p>
            <a:endParaRPr lang="fr-FR" dirty="0"/>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3</a:t>
            </a:r>
            <a:r>
              <a:rPr lang="fr-FR" sz="2800" u="sng" dirty="0" smtClean="0"/>
              <a:t>/</a:t>
            </a:r>
            <a:br>
              <a:rPr lang="fr-FR" sz="2800" u="sng" dirty="0" smtClean="0"/>
            </a:br>
            <a:r>
              <a:rPr lang="fr-FR" sz="2800" dirty="0" smtClean="0"/>
              <a:t>astreintes</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4.5: CONTRAT DE PROFESSIONNALISATION</a:t>
            </a:r>
          </a:p>
          <a:p>
            <a:pPr lvl="1"/>
            <a:r>
              <a:rPr lang="fr-FR" dirty="0"/>
              <a:t>À titre </a:t>
            </a:r>
            <a:r>
              <a:rPr lang="fr-FR" dirty="0" smtClean="0"/>
              <a:t>expérimental </a:t>
            </a:r>
            <a:r>
              <a:rPr lang="fr-FR" dirty="0"/>
              <a:t>jusqu’au 31 </a:t>
            </a:r>
            <a:r>
              <a:rPr lang="fr-FR" dirty="0" smtClean="0"/>
              <a:t>décembre 2017, le </a:t>
            </a:r>
            <a:r>
              <a:rPr lang="fr-FR" dirty="0"/>
              <a:t>contrat de professionnalisation peut </a:t>
            </a:r>
            <a:r>
              <a:rPr lang="fr-FR" dirty="0" smtClean="0"/>
              <a:t>être </a:t>
            </a:r>
            <a:r>
              <a:rPr lang="fr-FR" dirty="0"/>
              <a:t>conclu par les demandeurs d’emploi, y compris ceux </a:t>
            </a:r>
            <a:r>
              <a:rPr lang="fr-FR" dirty="0" smtClean="0"/>
              <a:t>écartés </a:t>
            </a:r>
            <a:r>
              <a:rPr lang="fr-FR" dirty="0"/>
              <a:t>pour inaptitude et ceux qui disposent d’une reconnaissance de la </a:t>
            </a:r>
            <a:r>
              <a:rPr lang="fr-FR" dirty="0" smtClean="0"/>
              <a:t>qualité </a:t>
            </a:r>
            <a:r>
              <a:rPr lang="fr-FR" dirty="0"/>
              <a:t>de travailleur handicapé, notamment les moins </a:t>
            </a:r>
            <a:r>
              <a:rPr lang="fr-FR" dirty="0" smtClean="0"/>
              <a:t>qualifiés </a:t>
            </a:r>
            <a:r>
              <a:rPr lang="fr-FR" dirty="0"/>
              <a:t>et les plus </a:t>
            </a:r>
            <a:r>
              <a:rPr lang="fr-FR" dirty="0" smtClean="0"/>
              <a:t>éloignés </a:t>
            </a:r>
            <a:r>
              <a:rPr lang="fr-FR" dirty="0"/>
              <a:t>du marché du travail, en vue </a:t>
            </a:r>
            <a:r>
              <a:rPr lang="fr-FR" dirty="0" smtClean="0"/>
              <a:t>d’acquérir </a:t>
            </a:r>
            <a:r>
              <a:rPr lang="fr-FR" dirty="0"/>
              <a:t>des </a:t>
            </a:r>
            <a:r>
              <a:rPr lang="fr-FR" dirty="0" smtClean="0"/>
              <a:t>qualifications </a:t>
            </a:r>
            <a:r>
              <a:rPr lang="fr-FR" dirty="0"/>
              <a:t>autres que celles </a:t>
            </a:r>
            <a:r>
              <a:rPr lang="fr-FR" dirty="0" smtClean="0"/>
              <a:t>mentionnées </a:t>
            </a:r>
            <a:r>
              <a:rPr lang="fr-FR" dirty="0"/>
              <a:t>à l’article L. 6314-1. </a:t>
            </a:r>
            <a:endParaRPr lang="fr-FR" dirty="0" smtClean="0"/>
          </a:p>
          <a:p>
            <a:pPr marL="365760" lvl="1" indent="0">
              <a:buNone/>
            </a:pPr>
            <a:endParaRPr lang="fr-FR" dirty="0"/>
          </a:p>
          <a:p>
            <a:r>
              <a:rPr lang="fr-FR" u="sng" dirty="0" smtClean="0"/>
              <a:t>4.6: APPRENTISSAGE </a:t>
            </a:r>
            <a:r>
              <a:rPr lang="fr-FR" dirty="0" smtClean="0"/>
              <a:t>:</a:t>
            </a:r>
          </a:p>
          <a:p>
            <a:pPr lvl="1"/>
            <a:r>
              <a:rPr lang="fr-FR" dirty="0"/>
              <a:t>À titre </a:t>
            </a:r>
            <a:r>
              <a:rPr lang="fr-FR" dirty="0" smtClean="0"/>
              <a:t>expérimental, </a:t>
            </a:r>
            <a:r>
              <a:rPr lang="fr-FR" dirty="0"/>
              <a:t>dans les </a:t>
            </a:r>
            <a:r>
              <a:rPr lang="fr-FR" dirty="0" smtClean="0"/>
              <a:t>régions </a:t>
            </a:r>
            <a:r>
              <a:rPr lang="fr-FR" dirty="0"/>
              <a:t>volontaires, il est </a:t>
            </a:r>
            <a:r>
              <a:rPr lang="fr-FR" dirty="0" smtClean="0"/>
              <a:t>dérogé </a:t>
            </a:r>
            <a:r>
              <a:rPr lang="fr-FR" dirty="0"/>
              <a:t>à la limite </a:t>
            </a:r>
            <a:r>
              <a:rPr lang="fr-FR" dirty="0" smtClean="0"/>
              <a:t>d’âge </a:t>
            </a:r>
            <a:r>
              <a:rPr lang="fr-FR" dirty="0"/>
              <a:t>de vingt- cinq ans pour l’emploi d’apprentis. Cette limite </a:t>
            </a:r>
            <a:r>
              <a:rPr lang="fr-FR" dirty="0" smtClean="0"/>
              <a:t>d’âge </a:t>
            </a:r>
            <a:r>
              <a:rPr lang="fr-FR" dirty="0"/>
              <a:t>est </a:t>
            </a:r>
            <a:r>
              <a:rPr lang="fr-FR" dirty="0" smtClean="0"/>
              <a:t>portée </a:t>
            </a:r>
            <a:r>
              <a:rPr lang="fr-FR" dirty="0"/>
              <a:t>à trente ans.</a:t>
            </a:r>
            <a:br>
              <a:rPr lang="fr-FR" dirty="0"/>
            </a:br>
            <a:endParaRPr lang="fr-FR" dirty="0" smtClean="0"/>
          </a:p>
          <a:p>
            <a:pPr lvl="1"/>
            <a:r>
              <a:rPr lang="fr-FR" dirty="0" smtClean="0"/>
              <a:t>Cette expérimentation </a:t>
            </a:r>
            <a:r>
              <a:rPr lang="fr-FR" dirty="0"/>
              <a:t>est mise en place du </a:t>
            </a:r>
            <a:r>
              <a:rPr lang="fr-FR" dirty="0" smtClean="0"/>
              <a:t>1</a:t>
            </a:r>
            <a:r>
              <a:rPr lang="fr-FR" baseline="30000" dirty="0" smtClean="0"/>
              <a:t>er</a:t>
            </a:r>
            <a:r>
              <a:rPr lang="fr-FR" dirty="0" smtClean="0"/>
              <a:t>  </a:t>
            </a:r>
            <a:r>
              <a:rPr lang="fr-FR" dirty="0"/>
              <a:t>janvier 2017 au 31 </a:t>
            </a:r>
            <a:r>
              <a:rPr lang="fr-FR" dirty="0" smtClean="0"/>
              <a:t>décembre </a:t>
            </a:r>
            <a:r>
              <a:rPr lang="fr-FR" dirty="0"/>
              <a:t>2019. </a:t>
            </a:r>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2438802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a:t>
            </a:r>
            <a:r>
              <a:rPr lang="fr-FR" u="sng" dirty="0" smtClean="0"/>
              <a:t>7:</a:t>
            </a:r>
            <a:r>
              <a:rPr lang="fr-FR" u="sng" dirty="0"/>
              <a:t/>
            </a:r>
            <a:br>
              <a:rPr lang="fr-FR" u="sng" dirty="0"/>
            </a:br>
            <a:r>
              <a:rPr lang="fr-FR" sz="4400" dirty="0" smtClean="0"/>
              <a:t>RESTRUCTURATIONS</a:t>
            </a:r>
            <a:endParaRPr lang="fr-FR" sz="3600" dirty="0"/>
          </a:p>
        </p:txBody>
      </p:sp>
    </p:spTree>
    <p:extLst>
      <p:ext uri="{BB962C8B-B14F-4D97-AF65-F5344CB8AC3E}">
        <p14:creationId xmlns:p14="http://schemas.microsoft.com/office/powerpoint/2010/main" val="3840496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797232"/>
            <a:ext cx="8849528" cy="4829052"/>
          </a:xfrm>
        </p:spPr>
        <p:txBody>
          <a:bodyPr>
            <a:normAutofit/>
          </a:bodyPr>
          <a:lstStyle/>
          <a:p>
            <a:r>
              <a:rPr lang="fr-FR" dirty="0" smtClean="0"/>
              <a:t>1.1 : FACULTE DE </a:t>
            </a:r>
            <a:r>
              <a:rPr lang="fr-FR" dirty="0" smtClean="0"/>
              <a:t>LICENCIER </a:t>
            </a:r>
            <a:r>
              <a:rPr lang="fr-FR" dirty="0" smtClean="0"/>
              <a:t>PREALABLEMENT A TRANSFERT</a:t>
            </a:r>
          </a:p>
          <a:p>
            <a:pPr lvl="1"/>
            <a:r>
              <a:rPr lang="fr-FR" dirty="0"/>
              <a:t>Dans les entreprises soumises au congé de reclassement, lorsque le plan de sauvegarde de l’emploi comporte, en vue </a:t>
            </a:r>
            <a:r>
              <a:rPr lang="fr-FR" dirty="0" smtClean="0"/>
              <a:t>d’éviter </a:t>
            </a:r>
            <a:r>
              <a:rPr lang="fr-FR" dirty="0"/>
              <a:t>la fermeture d’un ou de plusieurs </a:t>
            </a:r>
            <a:r>
              <a:rPr lang="fr-FR" dirty="0" smtClean="0"/>
              <a:t>établissements, </a:t>
            </a:r>
            <a:r>
              <a:rPr lang="fr-FR" dirty="0"/>
              <a:t>le transfert d’une ou plusieurs </a:t>
            </a:r>
            <a:r>
              <a:rPr lang="fr-FR" dirty="0" smtClean="0"/>
              <a:t>entités économiques nécessaire </a:t>
            </a:r>
            <a:r>
              <a:rPr lang="fr-FR" dirty="0"/>
              <a:t>à la sauvegarde d’une partie des emplois et lorsque ces entreprises souhaitent accepter une offre de reprise, les dispositions de l’article L. 1224-1 relatives au transfert des contrats de travail ne s’appliquent que dans la limite du nombre des emplois qui n’ont pas </a:t>
            </a:r>
            <a:r>
              <a:rPr lang="fr-FR" dirty="0" smtClean="0"/>
              <a:t>été supprimés </a:t>
            </a:r>
            <a:r>
              <a:rPr lang="fr-FR" dirty="0"/>
              <a:t>à la suite des licenciements, à la date d’effet de ce transfert (C. </a:t>
            </a:r>
            <a:r>
              <a:rPr lang="fr-FR" dirty="0" err="1"/>
              <a:t>trav</a:t>
            </a:r>
            <a:r>
              <a:rPr lang="fr-FR" dirty="0"/>
              <a:t>., art. L. 1233-61). </a:t>
            </a:r>
          </a:p>
          <a:p>
            <a:pPr lvl="1"/>
            <a:endParaRPr lang="fr-FR" dirty="0"/>
          </a:p>
          <a:p>
            <a:pPr marL="365760" lvl="1" indent="0">
              <a:buNone/>
            </a:pPr>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1/</a:t>
            </a:r>
            <a:br>
              <a:rPr lang="fr-FR" sz="2000" u="sng" dirty="0" smtClean="0"/>
            </a:br>
            <a:r>
              <a:rPr lang="fr-FR" sz="2000" u="sng" dirty="0" smtClean="0"/>
              <a:t>TRANSFERTS</a:t>
            </a:r>
            <a:endParaRPr lang="fr-FR" sz="2000" dirty="0"/>
          </a:p>
        </p:txBody>
      </p:sp>
    </p:spTree>
    <p:extLst>
      <p:ext uri="{BB962C8B-B14F-4D97-AF65-F5344CB8AC3E}">
        <p14:creationId xmlns:p14="http://schemas.microsoft.com/office/powerpoint/2010/main" val="2553947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1.2: AMENAGEMENT CONVENTIONNEL DES MODALITES </a:t>
            </a:r>
            <a:r>
              <a:rPr lang="fr-FR" b="1" u="sng" dirty="0" smtClean="0"/>
              <a:t>d’INFORMATION </a:t>
            </a:r>
            <a:r>
              <a:rPr lang="fr-FR" b="1" u="sng" dirty="0" smtClean="0"/>
              <a:t>ET DE CONSULTATION DU CE</a:t>
            </a:r>
          </a:p>
          <a:p>
            <a:pPr lvl="1"/>
            <a:r>
              <a:rPr lang="fr-FR" dirty="0"/>
              <a:t>L’accord majoritaire </a:t>
            </a:r>
            <a:r>
              <a:rPr lang="fr-FR" dirty="0" smtClean="0"/>
              <a:t>prévu	 </a:t>
            </a:r>
            <a:r>
              <a:rPr lang="fr-FR" dirty="0"/>
              <a:t>en cas de licenciement collectif pour motif </a:t>
            </a:r>
            <a:r>
              <a:rPr lang="fr-FR" dirty="0" smtClean="0"/>
              <a:t>économique </a:t>
            </a:r>
            <a:r>
              <a:rPr lang="fr-FR" dirty="0"/>
              <a:t>peut </a:t>
            </a:r>
            <a:r>
              <a:rPr lang="fr-FR" dirty="0" smtClean="0"/>
              <a:t>désormais aménager </a:t>
            </a:r>
            <a:r>
              <a:rPr lang="fr-FR" dirty="0"/>
              <a:t>les </a:t>
            </a:r>
            <a:r>
              <a:rPr lang="fr-FR" dirty="0" smtClean="0"/>
              <a:t>modalités </a:t>
            </a:r>
            <a:r>
              <a:rPr lang="fr-FR" dirty="0"/>
              <a:t>d’information et de consultation du CE en cas de projet de transfert d’une ou plusieurs </a:t>
            </a:r>
            <a:r>
              <a:rPr lang="fr-FR" dirty="0" smtClean="0"/>
              <a:t>entités économiques, nécessaire </a:t>
            </a:r>
            <a:r>
              <a:rPr lang="fr-FR" dirty="0"/>
              <a:t>à la sauvegarde d’une partie des emplois. </a:t>
            </a:r>
          </a:p>
          <a:p>
            <a:pPr lvl="1"/>
            <a:r>
              <a:rPr lang="fr-FR" dirty="0"/>
              <a:t>Le texte </a:t>
            </a:r>
            <a:r>
              <a:rPr lang="fr-FR" dirty="0" smtClean="0"/>
              <a:t>précise </a:t>
            </a:r>
            <a:r>
              <a:rPr lang="fr-FR" dirty="0"/>
              <a:t>que l’accord majoritaire </a:t>
            </a:r>
            <a:r>
              <a:rPr lang="fr-FR" dirty="0" smtClean="0"/>
              <a:t>prévoyant </a:t>
            </a:r>
            <a:r>
              <a:rPr lang="fr-FR" dirty="0"/>
              <a:t>un </a:t>
            </a:r>
            <a:r>
              <a:rPr lang="fr-FR" dirty="0" smtClean="0"/>
              <a:t>aménagement </a:t>
            </a:r>
            <a:r>
              <a:rPr lang="fr-FR" dirty="0"/>
              <a:t>des </a:t>
            </a:r>
            <a:r>
              <a:rPr lang="fr-FR" dirty="0" smtClean="0"/>
              <a:t>modalités </a:t>
            </a:r>
            <a:r>
              <a:rPr lang="fr-FR" dirty="0"/>
              <a:t>d’information et de consultation du comité d’entreprise en cas de projet de transfert </a:t>
            </a:r>
            <a:r>
              <a:rPr lang="fr-FR" dirty="0" smtClean="0"/>
              <a:t>fixe </a:t>
            </a:r>
            <a:r>
              <a:rPr lang="fr-FR" dirty="0"/>
              <a:t>le </a:t>
            </a:r>
            <a:r>
              <a:rPr lang="fr-FR" dirty="0" smtClean="0"/>
              <a:t>délai </a:t>
            </a:r>
            <a:r>
              <a:rPr lang="fr-FR" dirty="0"/>
              <a:t>dans lequel l’employeur consulte le comité d’entreprise sur l’offre de reprise (C. </a:t>
            </a:r>
            <a:r>
              <a:rPr lang="fr-FR" dirty="0" err="1"/>
              <a:t>trav</a:t>
            </a:r>
            <a:r>
              <a:rPr lang="fr-FR" dirty="0"/>
              <a:t>., art. L. 1233-24-2). </a:t>
            </a:r>
          </a:p>
          <a:p>
            <a:pPr lvl="1"/>
            <a:r>
              <a:rPr lang="fr-FR" dirty="0"/>
              <a:t>Ces dispositions sont applicables aux licenciements </a:t>
            </a:r>
            <a:r>
              <a:rPr lang="fr-FR" dirty="0" smtClean="0"/>
              <a:t>économiques engagés après </a:t>
            </a:r>
            <a:r>
              <a:rPr lang="fr-FR" dirty="0"/>
              <a:t>la publication de la loi. </a:t>
            </a:r>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263888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1.3: NEGCIATION DE SUBSTITUTION ANTICIPEE</a:t>
            </a:r>
          </a:p>
          <a:p>
            <a:pPr lvl="1"/>
            <a:r>
              <a:rPr lang="fr-FR" b="1" u="sng" dirty="0" smtClean="0">
                <a:solidFill>
                  <a:schemeClr val="accent1"/>
                </a:solidFill>
              </a:rPr>
              <a:t>ACCORD DE TRANSITION</a:t>
            </a:r>
            <a:r>
              <a:rPr lang="fr-FR" dirty="0" smtClean="0"/>
              <a:t>. </a:t>
            </a:r>
            <a:r>
              <a:rPr lang="fr-FR" dirty="0"/>
              <a:t>– </a:t>
            </a:r>
            <a:r>
              <a:rPr lang="fr-FR" dirty="0" smtClean="0"/>
              <a:t>Dès </a:t>
            </a:r>
            <a:r>
              <a:rPr lang="fr-FR" dirty="0"/>
              <a:t>lors qu’est </a:t>
            </a:r>
            <a:r>
              <a:rPr lang="fr-FR" dirty="0" smtClean="0"/>
              <a:t>envisagée </a:t>
            </a:r>
            <a:r>
              <a:rPr lang="fr-FR" dirty="0"/>
              <a:t>une fusion, une cession, une scission ou toute autre </a:t>
            </a:r>
            <a:r>
              <a:rPr lang="fr-FR" dirty="0" smtClean="0"/>
              <a:t>modification </a:t>
            </a:r>
            <a:r>
              <a:rPr lang="fr-FR" dirty="0"/>
              <a:t>juridique qui aurait pour effet la mise en cause d’une convention ou d’un accord, les employeurs des entreprises </a:t>
            </a:r>
            <a:r>
              <a:rPr lang="fr-FR" dirty="0" smtClean="0"/>
              <a:t>concernées </a:t>
            </a:r>
            <a:r>
              <a:rPr lang="fr-FR" dirty="0"/>
              <a:t>et les organisations syndicales de </a:t>
            </a:r>
            <a:r>
              <a:rPr lang="fr-FR" dirty="0" smtClean="0"/>
              <a:t>salariés représentatives </a:t>
            </a:r>
            <a:r>
              <a:rPr lang="fr-FR" dirty="0"/>
              <a:t>dans l’entreprise qui emploie les </a:t>
            </a:r>
            <a:r>
              <a:rPr lang="fr-FR" dirty="0" smtClean="0"/>
              <a:t>salariés </a:t>
            </a:r>
            <a:r>
              <a:rPr lang="fr-FR" dirty="0"/>
              <a:t>dont les contrats de travail sont susceptibles </a:t>
            </a:r>
            <a:r>
              <a:rPr lang="fr-FR" dirty="0" smtClean="0"/>
              <a:t>d’être transférés </a:t>
            </a:r>
            <a:r>
              <a:rPr lang="fr-FR" dirty="0"/>
              <a:t>peuvent </a:t>
            </a:r>
            <a:r>
              <a:rPr lang="fr-FR" dirty="0" smtClean="0"/>
              <a:t>négocier </a:t>
            </a:r>
            <a:r>
              <a:rPr lang="fr-FR" dirty="0"/>
              <a:t>et conclure l’accord de substitution. </a:t>
            </a:r>
            <a:endParaRPr lang="fr-FR" dirty="0" smtClean="0"/>
          </a:p>
          <a:p>
            <a:pPr lvl="1"/>
            <a:r>
              <a:rPr lang="fr-FR" dirty="0"/>
              <a:t>vocation à assurer la transition avec les normes conventionnelles applicables à l’entreprise d’accueil. </a:t>
            </a:r>
          </a:p>
          <a:p>
            <a:pPr lvl="1"/>
            <a:endParaRPr lang="fr-FR" dirty="0" smtClean="0"/>
          </a:p>
          <a:p>
            <a:pPr lvl="1"/>
            <a:r>
              <a:rPr lang="fr-FR" u="sng" dirty="0" smtClean="0">
                <a:solidFill>
                  <a:srgbClr val="C66951"/>
                </a:solidFill>
              </a:rPr>
              <a:t>ACCORD D’ADAPTATION</a:t>
            </a:r>
            <a:r>
              <a:rPr lang="fr-FR" dirty="0" smtClean="0"/>
              <a:t>. </a:t>
            </a:r>
            <a:r>
              <a:rPr lang="fr-FR" dirty="0"/>
              <a:t>– </a:t>
            </a:r>
            <a:r>
              <a:rPr lang="fr-FR" dirty="0" smtClean="0"/>
              <a:t>Dès </a:t>
            </a:r>
            <a:r>
              <a:rPr lang="fr-FR" dirty="0"/>
              <a:t>lors qu’est </a:t>
            </a:r>
            <a:r>
              <a:rPr lang="fr-FR" dirty="0" smtClean="0"/>
              <a:t>envisagée </a:t>
            </a:r>
            <a:r>
              <a:rPr lang="fr-FR" dirty="0"/>
              <a:t>une fusion, une cession, une scission ou toute autre </a:t>
            </a:r>
            <a:r>
              <a:rPr lang="fr-FR" dirty="0" smtClean="0"/>
              <a:t>modification </a:t>
            </a:r>
            <a:r>
              <a:rPr lang="fr-FR" dirty="0"/>
              <a:t>juridique qui aurait pour effet la mise en cause d’une convention ou d’un accord, les employeurs et les organisations syndicales de </a:t>
            </a:r>
            <a:r>
              <a:rPr lang="fr-FR" dirty="0" smtClean="0"/>
              <a:t>salariés représentatives </a:t>
            </a:r>
            <a:r>
              <a:rPr lang="fr-FR" dirty="0"/>
              <a:t>dans les entreprises ou </a:t>
            </a:r>
            <a:r>
              <a:rPr lang="fr-FR" dirty="0" smtClean="0"/>
              <a:t>établissements concernés </a:t>
            </a:r>
            <a:r>
              <a:rPr lang="fr-FR" dirty="0"/>
              <a:t>peuvent </a:t>
            </a:r>
            <a:r>
              <a:rPr lang="fr-FR" dirty="0" smtClean="0"/>
              <a:t>négocier </a:t>
            </a:r>
            <a:r>
              <a:rPr lang="fr-FR" dirty="0"/>
              <a:t>et conclure un accord se substituant aux conventions et accords mis en cause et </a:t>
            </a:r>
            <a:r>
              <a:rPr lang="fr-FR" dirty="0" smtClean="0"/>
              <a:t>révisant </a:t>
            </a:r>
            <a:r>
              <a:rPr lang="fr-FR" dirty="0"/>
              <a:t>les conventions et accords applicables dans l’entreprise ou </a:t>
            </a:r>
            <a:r>
              <a:rPr lang="fr-FR" dirty="0" smtClean="0"/>
              <a:t>l’</a:t>
            </a:r>
            <a:r>
              <a:rPr lang="fr-FR" dirty="0"/>
              <a:t>é</a:t>
            </a:r>
            <a:r>
              <a:rPr lang="fr-FR" dirty="0" smtClean="0"/>
              <a:t>tablissement </a:t>
            </a:r>
            <a:r>
              <a:rPr lang="fr-FR" dirty="0"/>
              <a:t>dans lesquels les contrats de travail sont </a:t>
            </a:r>
            <a:r>
              <a:rPr lang="fr-FR" dirty="0" smtClean="0"/>
              <a:t>transférés. </a:t>
            </a:r>
            <a:endParaRPr lang="fr-FR" dirty="0"/>
          </a:p>
          <a:p>
            <a:pPr lvl="1"/>
            <a:endParaRPr lang="fr-FR" dirty="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981548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1.4: LIMITES AU PRINCIPE D’EGALITE DE TRAITEMENT EN CAS DE TRASFERT </a:t>
            </a:r>
            <a:r>
              <a:rPr lang="fr-FR" b="1" u="sng" dirty="0" smtClean="0"/>
              <a:t>CONVENTIONNEL</a:t>
            </a:r>
          </a:p>
          <a:p>
            <a:pPr marL="45720" indent="0">
              <a:buNone/>
            </a:pPr>
            <a:endParaRPr lang="fr-FR" b="1" u="sng" dirty="0" smtClean="0"/>
          </a:p>
          <a:p>
            <a:pPr lvl="1"/>
            <a:r>
              <a:rPr lang="fr-FR" dirty="0"/>
              <a:t>Lorsque les contrats de travail sont, en application d’un accord de branche é</a:t>
            </a:r>
            <a:r>
              <a:rPr lang="fr-FR" dirty="0" smtClean="0"/>
              <a:t>tendu, </a:t>
            </a:r>
            <a:r>
              <a:rPr lang="fr-FR" dirty="0"/>
              <a:t>poursuivis entre deux entreprises prestataires se </a:t>
            </a:r>
            <a:r>
              <a:rPr lang="fr-FR" dirty="0" smtClean="0"/>
              <a:t>succédant </a:t>
            </a:r>
            <a:r>
              <a:rPr lang="fr-FR" dirty="0"/>
              <a:t>sur un </a:t>
            </a:r>
            <a:r>
              <a:rPr lang="fr-FR" dirty="0" smtClean="0"/>
              <a:t>même </a:t>
            </a:r>
            <a:r>
              <a:rPr lang="fr-FR" dirty="0"/>
              <a:t>site, les </a:t>
            </a:r>
            <a:r>
              <a:rPr lang="fr-FR" dirty="0" smtClean="0"/>
              <a:t>salariés employés </a:t>
            </a:r>
            <a:r>
              <a:rPr lang="fr-FR" dirty="0"/>
              <a:t>sur d’autres sites de l’entreprise nouvellement prestataire et </a:t>
            </a:r>
            <a:r>
              <a:rPr lang="fr-FR" dirty="0" smtClean="0"/>
              <a:t>auprès </a:t>
            </a:r>
            <a:r>
              <a:rPr lang="fr-FR" dirty="0"/>
              <a:t>de laquelle les contrats de travail sont poursuivis ne peuvent invoquer utilement les </a:t>
            </a:r>
            <a:r>
              <a:rPr lang="fr-FR" dirty="0" smtClean="0"/>
              <a:t>différences </a:t>
            </a:r>
            <a:r>
              <a:rPr lang="fr-FR" dirty="0"/>
              <a:t>de </a:t>
            </a:r>
            <a:r>
              <a:rPr lang="fr-FR" dirty="0" smtClean="0"/>
              <a:t>rémunération résultant </a:t>
            </a:r>
            <a:r>
              <a:rPr lang="fr-FR" dirty="0"/>
              <a:t>d’avantages obtenus avant cette poursuite avec les </a:t>
            </a:r>
            <a:r>
              <a:rPr lang="fr-FR" dirty="0" smtClean="0"/>
              <a:t>salariés </a:t>
            </a:r>
            <a:r>
              <a:rPr lang="fr-FR" dirty="0"/>
              <a:t>dont les contrats de travail ont </a:t>
            </a:r>
            <a:r>
              <a:rPr lang="fr-FR" dirty="0" err="1" smtClean="0"/>
              <a:t>été</a:t>
            </a:r>
            <a:r>
              <a:rPr lang="fr-FR" dirty="0" smtClean="0"/>
              <a:t> </a:t>
            </a:r>
            <a:r>
              <a:rPr lang="fr-FR" dirty="0"/>
              <a:t>poursuivis (C. </a:t>
            </a:r>
            <a:r>
              <a:rPr lang="fr-FR" dirty="0" err="1"/>
              <a:t>trav</a:t>
            </a:r>
            <a:r>
              <a:rPr lang="fr-FR" dirty="0"/>
              <a:t>., art. L. 1224-3-2). </a:t>
            </a:r>
          </a:p>
          <a:p>
            <a:pPr lvl="1"/>
            <a:endParaRPr lang="fr-FR" dirty="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38492218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515749"/>
            <a:ext cx="8849528" cy="5110535"/>
          </a:xfrm>
        </p:spPr>
        <p:txBody>
          <a:bodyPr>
            <a:normAutofit fontScale="85000" lnSpcReduction="10000"/>
          </a:bodyPr>
          <a:lstStyle/>
          <a:p>
            <a:r>
              <a:rPr lang="fr-FR" dirty="0" smtClean="0"/>
              <a:t>2.1/ NOUVELLE DEFINITION DU MOTIF ECONOMIQUE DE LICENCIEMENT </a:t>
            </a:r>
          </a:p>
          <a:p>
            <a:pPr lvl="1"/>
            <a:r>
              <a:rPr lang="fr-FR" dirty="0"/>
              <a:t>Constitue un licenciement pour motif </a:t>
            </a:r>
            <a:r>
              <a:rPr lang="fr-FR" dirty="0" smtClean="0"/>
              <a:t>économique </a:t>
            </a:r>
            <a:r>
              <a:rPr lang="fr-FR" dirty="0"/>
              <a:t>le licenciement effectué par un employeur pour un ou plusieurs motifs non </a:t>
            </a:r>
            <a:r>
              <a:rPr lang="fr-FR" dirty="0" smtClean="0"/>
              <a:t>inhérents </a:t>
            </a:r>
            <a:r>
              <a:rPr lang="fr-FR" dirty="0"/>
              <a:t>à la personne du salarié </a:t>
            </a:r>
            <a:r>
              <a:rPr lang="fr-FR" dirty="0" smtClean="0"/>
              <a:t>résultant </a:t>
            </a:r>
            <a:r>
              <a:rPr lang="fr-FR" dirty="0"/>
              <a:t>d’une suppression ou transformation d’emploi ou d’une </a:t>
            </a:r>
            <a:r>
              <a:rPr lang="fr-FR" dirty="0" smtClean="0"/>
              <a:t>modification</a:t>
            </a:r>
            <a:r>
              <a:rPr lang="fr-FR" dirty="0"/>
              <a:t>, </a:t>
            </a:r>
            <a:r>
              <a:rPr lang="fr-FR" dirty="0" smtClean="0"/>
              <a:t>refusée </a:t>
            </a:r>
            <a:r>
              <a:rPr lang="fr-FR" dirty="0"/>
              <a:t>par le salarié, d’un </a:t>
            </a:r>
            <a:r>
              <a:rPr lang="fr-FR" dirty="0" smtClean="0"/>
              <a:t>élément </a:t>
            </a:r>
            <a:r>
              <a:rPr lang="fr-FR" dirty="0"/>
              <a:t>essentiel du contrat de travail, </a:t>
            </a:r>
            <a:r>
              <a:rPr lang="fr-FR" dirty="0" smtClean="0"/>
              <a:t>consécutives </a:t>
            </a:r>
            <a:r>
              <a:rPr lang="fr-FR" dirty="0"/>
              <a:t>notamment (C. </a:t>
            </a:r>
            <a:r>
              <a:rPr lang="fr-FR" dirty="0" err="1"/>
              <a:t>trav</a:t>
            </a:r>
            <a:r>
              <a:rPr lang="fr-FR" dirty="0"/>
              <a:t>., art. L. 1233-3) : </a:t>
            </a:r>
          </a:p>
          <a:p>
            <a:pPr lvl="2"/>
            <a:r>
              <a:rPr lang="fr-FR" dirty="0"/>
              <a:t>1°  À des </a:t>
            </a:r>
            <a:r>
              <a:rPr lang="fr-FR" dirty="0" smtClean="0"/>
              <a:t>difficultés économiques caractérisées </a:t>
            </a:r>
            <a:r>
              <a:rPr lang="fr-FR" dirty="0"/>
              <a:t>soit par </a:t>
            </a:r>
            <a:r>
              <a:rPr lang="fr-FR" dirty="0" smtClean="0"/>
              <a:t>l’</a:t>
            </a:r>
            <a:r>
              <a:rPr lang="fr-FR" dirty="0"/>
              <a:t>é</a:t>
            </a:r>
            <a:r>
              <a:rPr lang="fr-FR" dirty="0" smtClean="0"/>
              <a:t>volution significative </a:t>
            </a:r>
            <a:r>
              <a:rPr lang="fr-FR" dirty="0"/>
              <a:t>d’au moins un indicateur </a:t>
            </a:r>
            <a:r>
              <a:rPr lang="fr-FR" dirty="0" smtClean="0"/>
              <a:t>économique </a:t>
            </a:r>
            <a:r>
              <a:rPr lang="fr-FR" dirty="0"/>
              <a:t>tel qu’une baisse des commandes ou du chiffre d’affaires, des pertes d’exploitation, une </a:t>
            </a:r>
            <a:r>
              <a:rPr lang="fr-FR" dirty="0" smtClean="0"/>
              <a:t>dégradation </a:t>
            </a:r>
            <a:r>
              <a:rPr lang="fr-FR" dirty="0"/>
              <a:t>de la </a:t>
            </a:r>
            <a:r>
              <a:rPr lang="fr-FR" dirty="0" smtClean="0"/>
              <a:t>trésorerie </a:t>
            </a:r>
            <a:r>
              <a:rPr lang="fr-FR" dirty="0"/>
              <a:t>ou de </a:t>
            </a:r>
            <a:r>
              <a:rPr lang="fr-FR" dirty="0" smtClean="0"/>
              <a:t>l’excédent </a:t>
            </a:r>
            <a:r>
              <a:rPr lang="fr-FR" dirty="0"/>
              <a:t>brut d’exploitation, soit par tout autre </a:t>
            </a:r>
            <a:r>
              <a:rPr lang="fr-FR" dirty="0" smtClean="0"/>
              <a:t>élément </a:t>
            </a:r>
            <a:r>
              <a:rPr lang="fr-FR" dirty="0"/>
              <a:t>de nature à </a:t>
            </a:r>
            <a:r>
              <a:rPr lang="fr-FR" dirty="0" smtClean="0"/>
              <a:t>justifier </a:t>
            </a:r>
            <a:r>
              <a:rPr lang="fr-FR" dirty="0"/>
              <a:t>de ces </a:t>
            </a:r>
            <a:r>
              <a:rPr lang="fr-FR" dirty="0" smtClean="0"/>
              <a:t>difficultés. </a:t>
            </a:r>
            <a:endParaRPr lang="fr-FR" dirty="0"/>
          </a:p>
          <a:p>
            <a:pPr lvl="2"/>
            <a:r>
              <a:rPr lang="fr-FR" dirty="0"/>
              <a:t>Une baisse </a:t>
            </a:r>
            <a:r>
              <a:rPr lang="fr-FR" dirty="0" smtClean="0"/>
              <a:t>significative </a:t>
            </a:r>
            <a:r>
              <a:rPr lang="fr-FR" dirty="0"/>
              <a:t>des commandes ou du chiffre d’affaires est </a:t>
            </a:r>
            <a:r>
              <a:rPr lang="fr-FR" dirty="0" smtClean="0"/>
              <a:t>constituée dès </a:t>
            </a:r>
            <a:r>
              <a:rPr lang="fr-FR" dirty="0"/>
              <a:t>lors que la </a:t>
            </a:r>
            <a:r>
              <a:rPr lang="fr-FR" dirty="0" smtClean="0"/>
              <a:t>durée </a:t>
            </a:r>
            <a:r>
              <a:rPr lang="fr-FR" dirty="0"/>
              <a:t>de cette baisse est, en comparaison avec la </a:t>
            </a:r>
            <a:r>
              <a:rPr lang="fr-FR" dirty="0" smtClean="0"/>
              <a:t>même période </a:t>
            </a:r>
            <a:r>
              <a:rPr lang="fr-FR" dirty="0"/>
              <a:t>de </a:t>
            </a:r>
            <a:r>
              <a:rPr lang="fr-FR" dirty="0" smtClean="0"/>
              <a:t>l’année précédente, </a:t>
            </a:r>
            <a:r>
              <a:rPr lang="fr-FR" dirty="0"/>
              <a:t>au moins </a:t>
            </a:r>
            <a:r>
              <a:rPr lang="fr-FR" dirty="0" smtClean="0"/>
              <a:t>égale </a:t>
            </a:r>
            <a:r>
              <a:rPr lang="fr-FR" dirty="0"/>
              <a:t>à : </a:t>
            </a:r>
          </a:p>
          <a:p>
            <a:pPr lvl="3"/>
            <a:r>
              <a:rPr lang="fr-FR" dirty="0"/>
              <a:t>a) Un trimestre pour une entreprise de moins de onze </a:t>
            </a:r>
            <a:r>
              <a:rPr lang="fr-FR" dirty="0" err="1"/>
              <a:t>salariés</a:t>
            </a:r>
            <a:r>
              <a:rPr lang="fr-FR" dirty="0"/>
              <a:t> ;</a:t>
            </a:r>
            <a:br>
              <a:rPr lang="fr-FR" dirty="0"/>
            </a:br>
            <a:r>
              <a:rPr lang="fr-FR" dirty="0"/>
              <a:t>b) Deux trimestres </a:t>
            </a:r>
            <a:r>
              <a:rPr lang="fr-FR" dirty="0" err="1"/>
              <a:t>consécutifs</a:t>
            </a:r>
            <a:r>
              <a:rPr lang="fr-FR" dirty="0"/>
              <a:t> pour une entreprise d’au moins onze </a:t>
            </a:r>
            <a:r>
              <a:rPr lang="fr-FR" dirty="0" err="1"/>
              <a:t>salariés</a:t>
            </a:r>
            <a:r>
              <a:rPr lang="fr-FR" dirty="0"/>
              <a:t> et </a:t>
            </a:r>
            <a:r>
              <a:rPr lang="fr-FR" dirty="0" smtClean="0"/>
              <a:t>de </a:t>
            </a:r>
            <a:r>
              <a:rPr lang="fr-FR" dirty="0"/>
              <a:t>moins de cinquante </a:t>
            </a:r>
            <a:r>
              <a:rPr lang="fr-FR" dirty="0" err="1"/>
              <a:t>salariés</a:t>
            </a:r>
            <a:r>
              <a:rPr lang="fr-FR" dirty="0"/>
              <a:t> ;</a:t>
            </a:r>
            <a:br>
              <a:rPr lang="fr-FR" dirty="0"/>
            </a:br>
            <a:r>
              <a:rPr lang="fr-FR" dirty="0"/>
              <a:t>c) Trois trimestres </a:t>
            </a:r>
            <a:r>
              <a:rPr lang="fr-FR" dirty="0" err="1"/>
              <a:t>consécutifs</a:t>
            </a:r>
            <a:r>
              <a:rPr lang="fr-FR" dirty="0"/>
              <a:t> pour une entreprise d’au moins cinquante </a:t>
            </a:r>
            <a:r>
              <a:rPr lang="fr-FR" dirty="0" err="1"/>
              <a:t>salariés</a:t>
            </a:r>
            <a:r>
              <a:rPr lang="fr-FR" dirty="0"/>
              <a:t> </a:t>
            </a:r>
            <a:r>
              <a:rPr lang="fr-FR" dirty="0" smtClean="0"/>
              <a:t>et </a:t>
            </a:r>
            <a:r>
              <a:rPr lang="fr-FR" dirty="0"/>
              <a:t>de moins de trois cents </a:t>
            </a:r>
            <a:r>
              <a:rPr lang="fr-FR" dirty="0" err="1"/>
              <a:t>salariés</a:t>
            </a:r>
            <a:r>
              <a:rPr lang="fr-FR" dirty="0"/>
              <a:t> ;</a:t>
            </a:r>
            <a:br>
              <a:rPr lang="fr-FR" dirty="0"/>
            </a:br>
            <a:r>
              <a:rPr lang="fr-FR" dirty="0"/>
              <a:t>d) Quatre trimestres </a:t>
            </a:r>
            <a:r>
              <a:rPr lang="fr-FR" dirty="0" err="1"/>
              <a:t>consécutifs</a:t>
            </a:r>
            <a:r>
              <a:rPr lang="fr-FR" dirty="0"/>
              <a:t> pour une entreprise de trois cents </a:t>
            </a:r>
            <a:r>
              <a:rPr lang="fr-FR" dirty="0" err="1"/>
              <a:t>salariés</a:t>
            </a:r>
            <a:r>
              <a:rPr lang="fr-FR" dirty="0"/>
              <a:t> et </a:t>
            </a:r>
            <a:r>
              <a:rPr lang="fr-FR" dirty="0" smtClean="0"/>
              <a:t>plus </a:t>
            </a:r>
            <a:r>
              <a:rPr lang="fr-FR" dirty="0"/>
              <a:t>; </a:t>
            </a:r>
          </a:p>
          <a:p>
            <a:pPr lvl="2"/>
            <a:r>
              <a:rPr lang="fr-FR" dirty="0"/>
              <a:t>2°  À des mutations technologiques ; </a:t>
            </a:r>
          </a:p>
          <a:p>
            <a:pPr lvl="2"/>
            <a:r>
              <a:rPr lang="fr-FR" dirty="0"/>
              <a:t>3°  À une </a:t>
            </a:r>
            <a:r>
              <a:rPr lang="fr-FR" dirty="0" smtClean="0"/>
              <a:t>réorganisation </a:t>
            </a:r>
            <a:r>
              <a:rPr lang="fr-FR" dirty="0"/>
              <a:t>de l’entreprise </a:t>
            </a:r>
            <a:r>
              <a:rPr lang="fr-FR" dirty="0" smtClean="0"/>
              <a:t>nécessaire </a:t>
            </a:r>
            <a:r>
              <a:rPr lang="fr-FR" dirty="0"/>
              <a:t>à la sauvegarde de sa </a:t>
            </a:r>
            <a:r>
              <a:rPr lang="fr-FR" dirty="0" smtClean="0"/>
              <a:t>compétitivité </a:t>
            </a:r>
            <a:r>
              <a:rPr lang="fr-FR" dirty="0"/>
              <a:t>; </a:t>
            </a:r>
          </a:p>
          <a:p>
            <a:pPr lvl="2"/>
            <a:r>
              <a:rPr lang="fr-FR" dirty="0"/>
              <a:t>4°  À la cessation </a:t>
            </a:r>
            <a:r>
              <a:rPr lang="fr-FR" dirty="0" smtClean="0"/>
              <a:t>d’activité </a:t>
            </a:r>
            <a:r>
              <a:rPr lang="fr-FR" dirty="0"/>
              <a:t>de l’entreprise. </a:t>
            </a:r>
            <a:endParaRPr lang="fr-FR" dirty="0" smtClean="0"/>
          </a:p>
          <a:p>
            <a:pPr lvl="2"/>
            <a:endParaRPr lang="fr-FR" dirty="0"/>
          </a:p>
          <a:p>
            <a:r>
              <a:rPr lang="fr-FR" b="1" u="sng" dirty="0">
                <a:sym typeface="Wingdings"/>
              </a:rPr>
              <a:t> </a:t>
            </a:r>
            <a:r>
              <a:rPr lang="fr-FR" b="1" u="sng" dirty="0"/>
              <a:t>Entrée en vigueur le 1</a:t>
            </a:r>
            <a:r>
              <a:rPr lang="fr-FR" b="1" u="sng" baseline="30000" dirty="0"/>
              <a:t>er</a:t>
            </a:r>
            <a:r>
              <a:rPr lang="fr-FR" b="1" u="sng" dirty="0"/>
              <a:t> décembre 2016</a:t>
            </a:r>
          </a:p>
          <a:p>
            <a:pPr lvl="2"/>
            <a:endParaRPr lang="fr-FR" dirty="0"/>
          </a:p>
          <a:p>
            <a:pPr lvl="1"/>
            <a:endParaRPr lang="fr-FR" dirty="0"/>
          </a:p>
          <a:p>
            <a:pPr lvl="1"/>
            <a:endParaRPr lang="fr-FR" dirty="0"/>
          </a:p>
          <a:p>
            <a:pPr marL="365760" lvl="1" indent="0">
              <a:buNone/>
            </a:pPr>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2/ </a:t>
            </a:r>
            <a:br>
              <a:rPr lang="fr-FR" sz="2000" u="sng" dirty="0" smtClean="0"/>
            </a:br>
            <a:r>
              <a:rPr lang="fr-FR" sz="2000" u="sng" dirty="0" smtClean="0"/>
              <a:t>LICENCIEMENT ECONOMIQUE</a:t>
            </a:r>
            <a:endParaRPr lang="fr-FR" sz="2000" dirty="0"/>
          </a:p>
        </p:txBody>
      </p:sp>
    </p:spTree>
    <p:extLst>
      <p:ext uri="{BB962C8B-B14F-4D97-AF65-F5344CB8AC3E}">
        <p14:creationId xmlns:p14="http://schemas.microsoft.com/office/powerpoint/2010/main" val="26154053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t>2.2: CONCLUSION D’UNE CONVENTION CADRE NATIONALE DE REVITALISATION</a:t>
            </a:r>
          </a:p>
          <a:p>
            <a:pPr lvl="1"/>
            <a:r>
              <a:rPr lang="fr-FR" dirty="0"/>
              <a:t>Le texte </a:t>
            </a:r>
            <a:r>
              <a:rPr lang="fr-FR" dirty="0" smtClean="0"/>
              <a:t>prévoit </a:t>
            </a:r>
            <a:r>
              <a:rPr lang="fr-FR" dirty="0"/>
              <a:t>qu’une convention-cadre nationale de revitalisation est conclue entre le ministre chargé de l’emploi et l’entreprise lorsque les suppressions d’emplois concernent au moins trois </a:t>
            </a:r>
            <a:r>
              <a:rPr lang="fr-FR" dirty="0" smtClean="0"/>
              <a:t>départements </a:t>
            </a:r>
            <a:r>
              <a:rPr lang="fr-FR" dirty="0"/>
              <a:t>(C. </a:t>
            </a:r>
            <a:r>
              <a:rPr lang="fr-FR" dirty="0" err="1"/>
              <a:t>trav</a:t>
            </a:r>
            <a:r>
              <a:rPr lang="fr-FR" dirty="0"/>
              <a:t>., art. L. 1233-90-1). </a:t>
            </a:r>
          </a:p>
          <a:p>
            <a:pPr lvl="1"/>
            <a:r>
              <a:rPr lang="fr-FR" dirty="0"/>
              <a:t>Il est tenu compte, pour la </a:t>
            </a:r>
            <a:r>
              <a:rPr lang="fr-FR" dirty="0" smtClean="0"/>
              <a:t>détermination </a:t>
            </a:r>
            <a:r>
              <a:rPr lang="fr-FR" dirty="0"/>
              <a:t>du montant de la contribution de revitalisation, du nombre total des emplois </a:t>
            </a:r>
            <a:r>
              <a:rPr lang="fr-FR" dirty="0" smtClean="0"/>
              <a:t>supprimes. </a:t>
            </a:r>
            <a:endParaRPr lang="fr-FR" dirty="0"/>
          </a:p>
          <a:p>
            <a:pPr lvl="1"/>
            <a:r>
              <a:rPr lang="fr-FR" dirty="0"/>
              <a:t>La convention-cadre est </a:t>
            </a:r>
            <a:r>
              <a:rPr lang="fr-FR" dirty="0" smtClean="0"/>
              <a:t>signée </a:t>
            </a:r>
            <a:r>
              <a:rPr lang="fr-FR" dirty="0"/>
              <a:t>dans un </a:t>
            </a:r>
            <a:r>
              <a:rPr lang="fr-FR" dirty="0" smtClean="0"/>
              <a:t>délai </a:t>
            </a:r>
            <a:r>
              <a:rPr lang="fr-FR" dirty="0"/>
              <a:t>de six mois à compter de la </a:t>
            </a:r>
            <a:r>
              <a:rPr lang="fr-FR" dirty="0" smtClean="0"/>
              <a:t>notification </a:t>
            </a:r>
            <a:r>
              <a:rPr lang="fr-FR" dirty="0"/>
              <a:t>du projet de licenciement. </a:t>
            </a:r>
          </a:p>
          <a:p>
            <a:pPr lvl="1"/>
            <a:r>
              <a:rPr lang="fr-FR" dirty="0"/>
              <a:t>Elle donne lieu, dans les quatre mois suivant sa signature, à une ou plusieurs conventions locales conclues entre le </a:t>
            </a:r>
            <a:r>
              <a:rPr lang="fr-FR" dirty="0" smtClean="0"/>
              <a:t>représentant </a:t>
            </a:r>
            <a:r>
              <a:rPr lang="fr-FR" dirty="0"/>
              <a:t>de </a:t>
            </a:r>
            <a:r>
              <a:rPr lang="fr-FR" dirty="0" smtClean="0"/>
              <a:t>l’Etat </a:t>
            </a:r>
            <a:r>
              <a:rPr lang="fr-FR" dirty="0"/>
              <a:t>et l’entreprise. Ces conventions se conforment au contenu de la convention-cadre nationale. </a:t>
            </a:r>
          </a:p>
          <a:p>
            <a:pPr lvl="1"/>
            <a:endParaRPr lang="fr-FR" dirty="0"/>
          </a:p>
          <a:p>
            <a:pPr lvl="1"/>
            <a:endParaRPr lang="fr-FR" dirty="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3044118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81000" y="2429517"/>
            <a:ext cx="6324600" cy="1645920"/>
          </a:xfrm>
        </p:spPr>
        <p:txBody>
          <a:bodyPr/>
          <a:lstStyle/>
          <a:p>
            <a:r>
              <a:rPr lang="fr-FR" u="sng" dirty="0"/>
              <a:t>Chapitre 8</a:t>
            </a:r>
            <a:r>
              <a:rPr lang="fr-FR" u="sng" dirty="0" smtClean="0"/>
              <a:t>:</a:t>
            </a:r>
            <a:r>
              <a:rPr lang="fr-FR" u="sng" dirty="0"/>
              <a:t/>
            </a:r>
            <a:br>
              <a:rPr lang="fr-FR" u="sng" dirty="0"/>
            </a:br>
            <a:r>
              <a:rPr lang="fr-FR" sz="4400" dirty="0" smtClean="0"/>
              <a:t>ETAT DE SANTE</a:t>
            </a:r>
            <a:endParaRPr lang="fr-FR" sz="3600" dirty="0"/>
          </a:p>
        </p:txBody>
      </p:sp>
    </p:spTree>
    <p:extLst>
      <p:ext uri="{BB962C8B-B14F-4D97-AF65-F5344CB8AC3E}">
        <p14:creationId xmlns:p14="http://schemas.microsoft.com/office/powerpoint/2010/main" val="1727980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515749"/>
            <a:ext cx="8849528" cy="5110535"/>
          </a:xfrm>
        </p:spPr>
        <p:txBody>
          <a:bodyPr>
            <a:normAutofit fontScale="92500" lnSpcReduction="20000"/>
          </a:bodyPr>
          <a:lstStyle/>
          <a:p>
            <a:endParaRPr lang="fr-FR" dirty="0"/>
          </a:p>
          <a:p>
            <a:r>
              <a:rPr lang="fr-FR" dirty="0" smtClean="0"/>
              <a:t>Tout </a:t>
            </a:r>
            <a:r>
              <a:rPr lang="fr-FR" dirty="0"/>
              <a:t>travailleur </a:t>
            </a:r>
            <a:r>
              <a:rPr lang="fr-FR" dirty="0" smtClean="0"/>
              <a:t>bénéficie </a:t>
            </a:r>
            <a:r>
              <a:rPr lang="fr-FR" dirty="0"/>
              <a:t>d’un suivi individuel de son </a:t>
            </a:r>
            <a:r>
              <a:rPr lang="fr-FR" dirty="0" smtClean="0"/>
              <a:t>état </a:t>
            </a:r>
            <a:r>
              <a:rPr lang="fr-FR" dirty="0"/>
              <a:t>de santé assuré par le </a:t>
            </a:r>
            <a:r>
              <a:rPr lang="fr-FR" dirty="0" smtClean="0"/>
              <a:t>médecin </a:t>
            </a:r>
            <a:r>
              <a:rPr lang="fr-FR" dirty="0"/>
              <a:t>du travail </a:t>
            </a:r>
            <a:endParaRPr lang="fr-FR" dirty="0" smtClean="0"/>
          </a:p>
          <a:p>
            <a:r>
              <a:rPr lang="fr-FR" dirty="0" smtClean="0"/>
              <a:t>Ce </a:t>
            </a:r>
            <a:r>
              <a:rPr lang="fr-FR" dirty="0"/>
              <a:t>suivi comprend une visite d’information et de </a:t>
            </a:r>
            <a:r>
              <a:rPr lang="fr-FR" dirty="0" smtClean="0"/>
              <a:t>prévention </a:t>
            </a:r>
            <a:r>
              <a:rPr lang="fr-FR" dirty="0"/>
              <a:t>donnant lieu à la </a:t>
            </a:r>
            <a:r>
              <a:rPr lang="fr-FR" dirty="0" smtClean="0"/>
              <a:t>délivrance </a:t>
            </a:r>
            <a:r>
              <a:rPr lang="fr-FR" dirty="0"/>
              <a:t>d’une attestation, </a:t>
            </a:r>
            <a:r>
              <a:rPr lang="fr-FR" dirty="0" smtClean="0"/>
              <a:t>effectuée après </a:t>
            </a:r>
            <a:r>
              <a:rPr lang="fr-FR" dirty="0"/>
              <a:t>l’embauche par l’un de ces professionnels de santé. </a:t>
            </a:r>
            <a:endParaRPr lang="fr-FR" dirty="0" smtClean="0"/>
          </a:p>
          <a:p>
            <a:r>
              <a:rPr lang="fr-FR" dirty="0" smtClean="0"/>
              <a:t>Les modalités </a:t>
            </a:r>
            <a:r>
              <a:rPr lang="fr-FR" dirty="0"/>
              <a:t>et la </a:t>
            </a:r>
            <a:r>
              <a:rPr lang="fr-FR" dirty="0" smtClean="0"/>
              <a:t>périodicité </a:t>
            </a:r>
            <a:r>
              <a:rPr lang="fr-FR" dirty="0"/>
              <a:t>de ce suivi prennent en compte les conditions de travail, </a:t>
            </a:r>
            <a:r>
              <a:rPr lang="fr-FR" dirty="0" smtClean="0"/>
              <a:t>l’</a:t>
            </a:r>
            <a:r>
              <a:rPr lang="fr-FR" dirty="0"/>
              <a:t>é</a:t>
            </a:r>
            <a:r>
              <a:rPr lang="fr-FR" dirty="0" smtClean="0"/>
              <a:t>tat </a:t>
            </a:r>
            <a:r>
              <a:rPr lang="fr-FR" dirty="0"/>
              <a:t>de santé et </a:t>
            </a:r>
            <a:r>
              <a:rPr lang="fr-FR" dirty="0" smtClean="0"/>
              <a:t>l’âge </a:t>
            </a:r>
            <a:r>
              <a:rPr lang="fr-FR" dirty="0"/>
              <a:t>du travailleur, ainsi que les risques professionnels auxquels il est exposé. </a:t>
            </a:r>
          </a:p>
          <a:p>
            <a:r>
              <a:rPr lang="fr-FR" dirty="0" smtClean="0"/>
              <a:t>Tout </a:t>
            </a:r>
            <a:r>
              <a:rPr lang="fr-FR" dirty="0"/>
              <a:t>travailleur affecté à un poste </a:t>
            </a:r>
            <a:r>
              <a:rPr lang="fr-FR" dirty="0" smtClean="0"/>
              <a:t>présentant </a:t>
            </a:r>
            <a:r>
              <a:rPr lang="fr-FR" dirty="0"/>
              <a:t>des risques particuliers pour sa santé ou sa </a:t>
            </a:r>
            <a:r>
              <a:rPr lang="fr-FR" dirty="0" smtClean="0"/>
              <a:t>sécurité </a:t>
            </a:r>
            <a:r>
              <a:rPr lang="fr-FR" dirty="0"/>
              <a:t>ou pour celles de ses </a:t>
            </a:r>
            <a:r>
              <a:rPr lang="fr-FR" dirty="0" smtClean="0"/>
              <a:t>collègues bénéficie </a:t>
            </a:r>
            <a:r>
              <a:rPr lang="fr-FR" dirty="0"/>
              <a:t>d’un suivi individuel renforcé de son </a:t>
            </a:r>
            <a:r>
              <a:rPr lang="fr-FR" dirty="0" smtClean="0"/>
              <a:t>état </a:t>
            </a:r>
            <a:r>
              <a:rPr lang="fr-FR" dirty="0"/>
              <a:t>de santé. </a:t>
            </a:r>
            <a:endParaRPr lang="fr-FR" dirty="0" smtClean="0"/>
          </a:p>
          <a:p>
            <a:pPr lvl="1"/>
            <a:r>
              <a:rPr lang="fr-FR" b="1" u="sng" dirty="0" smtClean="0">
                <a:solidFill>
                  <a:srgbClr val="C66951"/>
                </a:solidFill>
                <a:sym typeface="Wingdings"/>
              </a:rPr>
              <a:t> </a:t>
            </a:r>
            <a:r>
              <a:rPr lang="fr-FR" b="1" u="sng" dirty="0" smtClean="0">
                <a:solidFill>
                  <a:srgbClr val="C66951"/>
                </a:solidFill>
              </a:rPr>
              <a:t>Ce </a:t>
            </a:r>
            <a:r>
              <a:rPr lang="fr-FR" b="1" u="sng" dirty="0">
                <a:solidFill>
                  <a:srgbClr val="C66951"/>
                </a:solidFill>
              </a:rPr>
              <a:t>suivi comprend notamment un examen </a:t>
            </a:r>
            <a:r>
              <a:rPr lang="fr-FR" b="1" u="sng" dirty="0" smtClean="0">
                <a:solidFill>
                  <a:srgbClr val="C66951"/>
                </a:solidFill>
              </a:rPr>
              <a:t>médical </a:t>
            </a:r>
            <a:r>
              <a:rPr lang="fr-FR" b="1" u="sng" dirty="0">
                <a:solidFill>
                  <a:srgbClr val="C66951"/>
                </a:solidFill>
              </a:rPr>
              <a:t>d’aptitude, qui se substitue à la visite d’information et de </a:t>
            </a:r>
            <a:r>
              <a:rPr lang="fr-FR" b="1" u="sng" dirty="0" smtClean="0">
                <a:solidFill>
                  <a:srgbClr val="C66951"/>
                </a:solidFill>
              </a:rPr>
              <a:t>prévention. </a:t>
            </a:r>
            <a:endParaRPr lang="fr-FR" b="1" u="sng" dirty="0">
              <a:solidFill>
                <a:srgbClr val="C66951"/>
              </a:solidFill>
            </a:endParaRPr>
          </a:p>
          <a:p>
            <a:r>
              <a:rPr lang="fr-FR" dirty="0" smtClean="0"/>
              <a:t>= s’assurer </a:t>
            </a:r>
            <a:r>
              <a:rPr lang="fr-FR" dirty="0"/>
              <a:t>de la </a:t>
            </a:r>
            <a:r>
              <a:rPr lang="fr-FR" dirty="0" smtClean="0"/>
              <a:t>compatibilité </a:t>
            </a:r>
            <a:r>
              <a:rPr lang="fr-FR" dirty="0"/>
              <a:t>de </a:t>
            </a:r>
            <a:r>
              <a:rPr lang="fr-FR" dirty="0" smtClean="0"/>
              <a:t>l’</a:t>
            </a:r>
            <a:r>
              <a:rPr lang="fr-FR" dirty="0"/>
              <a:t>é</a:t>
            </a:r>
            <a:r>
              <a:rPr lang="fr-FR" dirty="0" smtClean="0"/>
              <a:t>tat </a:t>
            </a:r>
            <a:r>
              <a:rPr lang="fr-FR" dirty="0"/>
              <a:t>de santé du travailleur avec le poste auquel il est affecté, </a:t>
            </a:r>
            <a:r>
              <a:rPr lang="fr-FR" dirty="0" smtClean="0"/>
              <a:t>(</a:t>
            </a:r>
            <a:r>
              <a:rPr lang="fr-FR" dirty="0" err="1" smtClean="0"/>
              <a:t>prévenir</a:t>
            </a:r>
            <a:r>
              <a:rPr lang="fr-FR" dirty="0" smtClean="0"/>
              <a:t> </a:t>
            </a:r>
            <a:r>
              <a:rPr lang="fr-FR" dirty="0"/>
              <a:t>tout risque grave d’atteinte à sa santé ou sa </a:t>
            </a:r>
            <a:r>
              <a:rPr lang="fr-FR" dirty="0" smtClean="0"/>
              <a:t>sécurité) </a:t>
            </a:r>
          </a:p>
          <a:p>
            <a:r>
              <a:rPr lang="fr-FR" dirty="0" smtClean="0"/>
              <a:t>Il </a:t>
            </a:r>
            <a:r>
              <a:rPr lang="fr-FR" dirty="0"/>
              <a:t>est </a:t>
            </a:r>
            <a:r>
              <a:rPr lang="fr-FR" dirty="0" smtClean="0"/>
              <a:t>réalisé </a:t>
            </a:r>
            <a:r>
              <a:rPr lang="fr-FR" dirty="0"/>
              <a:t>avant l’embauche et </a:t>
            </a:r>
            <a:r>
              <a:rPr lang="fr-FR" dirty="0" smtClean="0"/>
              <a:t>renouvelé périodiquement. </a:t>
            </a:r>
            <a:endParaRPr lang="fr-FR" dirty="0"/>
          </a:p>
          <a:p>
            <a:pPr marL="365760" lvl="1" indent="0">
              <a:buNone/>
            </a:pPr>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a:t>1</a:t>
            </a:r>
            <a:r>
              <a:rPr lang="fr-FR" sz="2000" u="sng" dirty="0" smtClean="0"/>
              <a:t>/ </a:t>
            </a:r>
            <a:br>
              <a:rPr lang="fr-FR" sz="2000" u="sng" dirty="0" smtClean="0"/>
            </a:br>
            <a:r>
              <a:rPr lang="fr-FR" sz="2000" u="sng" dirty="0" smtClean="0"/>
              <a:t>SUPPRESSION DE LA VISITE MEDICALE D’EMBAUCHE</a:t>
            </a:r>
            <a:endParaRPr lang="fr-FR" sz="2000" dirty="0"/>
          </a:p>
        </p:txBody>
      </p:sp>
    </p:spTree>
    <p:extLst>
      <p:ext uri="{BB962C8B-B14F-4D97-AF65-F5344CB8AC3E}">
        <p14:creationId xmlns:p14="http://schemas.microsoft.com/office/powerpoint/2010/main" val="125239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28407"/>
            <a:ext cx="8849528" cy="4997877"/>
          </a:xfrm>
        </p:spPr>
        <p:txBody>
          <a:bodyPr>
            <a:normAutofit/>
          </a:bodyPr>
          <a:lstStyle/>
          <a:p>
            <a:r>
              <a:rPr lang="fr-FR" dirty="0" smtClean="0"/>
              <a:t>Ce régime </a:t>
            </a:r>
            <a:r>
              <a:rPr lang="fr-FR" dirty="0"/>
              <a:t>sera </a:t>
            </a:r>
            <a:r>
              <a:rPr lang="fr-FR" dirty="0" smtClean="0"/>
              <a:t>désormais </a:t>
            </a:r>
            <a:r>
              <a:rPr lang="fr-FR" dirty="0"/>
              <a:t>mis en place par une convention ou un accord de branche é</a:t>
            </a:r>
            <a:r>
              <a:rPr lang="fr-FR" dirty="0" smtClean="0"/>
              <a:t>tendu, </a:t>
            </a:r>
            <a:r>
              <a:rPr lang="fr-FR" dirty="0"/>
              <a:t>sans qu’il soit </a:t>
            </a:r>
            <a:r>
              <a:rPr lang="fr-FR" dirty="0" smtClean="0"/>
              <a:t>nécessaire </a:t>
            </a:r>
            <a:r>
              <a:rPr lang="fr-FR" dirty="0"/>
              <a:t>de l’avaliser par </a:t>
            </a:r>
            <a:r>
              <a:rPr lang="fr-FR" dirty="0" smtClean="0"/>
              <a:t>décret </a:t>
            </a:r>
          </a:p>
          <a:p>
            <a:r>
              <a:rPr lang="fr-FR" dirty="0"/>
              <a:t>L</a:t>
            </a:r>
            <a:r>
              <a:rPr lang="fr-FR" dirty="0" smtClean="0"/>
              <a:t>e </a:t>
            </a:r>
            <a:r>
              <a:rPr lang="fr-FR" dirty="0"/>
              <a:t>texte </a:t>
            </a:r>
            <a:r>
              <a:rPr lang="fr-FR" dirty="0" smtClean="0"/>
              <a:t>précise </a:t>
            </a:r>
            <a:r>
              <a:rPr lang="fr-FR" dirty="0"/>
              <a:t>que l’accord en question doit notamment </a:t>
            </a:r>
            <a:r>
              <a:rPr lang="fr-FR" dirty="0" smtClean="0"/>
              <a:t>déterminer </a:t>
            </a:r>
            <a:r>
              <a:rPr lang="fr-FR" dirty="0"/>
              <a:t>la </a:t>
            </a:r>
            <a:r>
              <a:rPr lang="fr-FR" dirty="0" smtClean="0"/>
              <a:t>rémunération </a:t>
            </a:r>
            <a:r>
              <a:rPr lang="fr-FR" dirty="0"/>
              <a:t>des </a:t>
            </a:r>
            <a:r>
              <a:rPr lang="fr-FR" dirty="0" smtClean="0"/>
              <a:t>périodes </a:t>
            </a:r>
            <a:r>
              <a:rPr lang="fr-FR" dirty="0"/>
              <a:t>d’inaction (C. </a:t>
            </a:r>
            <a:r>
              <a:rPr lang="fr-FR" dirty="0" err="1"/>
              <a:t>trav</a:t>
            </a:r>
            <a:r>
              <a:rPr lang="fr-FR" dirty="0"/>
              <a:t>., art. L. 3121-14). </a:t>
            </a:r>
          </a:p>
          <a:p>
            <a:endParaRPr lang="fr-FR" dirty="0"/>
          </a:p>
        </p:txBody>
      </p:sp>
      <p:sp>
        <p:nvSpPr>
          <p:cNvPr id="3" name="Titre 2"/>
          <p:cNvSpPr>
            <a:spLocks noGrp="1"/>
          </p:cNvSpPr>
          <p:nvPr>
            <p:ph type="title"/>
          </p:nvPr>
        </p:nvSpPr>
        <p:spPr>
          <a:xfrm>
            <a:off x="174123" y="174106"/>
            <a:ext cx="8767587" cy="1341643"/>
          </a:xfrm>
        </p:spPr>
        <p:txBody>
          <a:bodyPr/>
          <a:lstStyle/>
          <a:p>
            <a:r>
              <a:rPr lang="fr-FR" sz="2800" u="sng" dirty="0"/>
              <a:t>4</a:t>
            </a:r>
            <a:r>
              <a:rPr lang="fr-FR" sz="2800" u="sng" dirty="0" smtClean="0"/>
              <a:t>/</a:t>
            </a:r>
            <a:br>
              <a:rPr lang="fr-FR" sz="2800" u="sng" dirty="0" smtClean="0"/>
            </a:br>
            <a:r>
              <a:rPr lang="fr-FR" sz="2800" dirty="0" smtClean="0"/>
              <a:t>équivalences</a:t>
            </a:r>
            <a:endParaRPr lang="fr-FR" sz="2800" dirty="0"/>
          </a:p>
        </p:txBody>
      </p:sp>
    </p:spTree>
    <p:extLst>
      <p:ext uri="{BB962C8B-B14F-4D97-AF65-F5344CB8AC3E}">
        <p14:creationId xmlns:p14="http://schemas.microsoft.com/office/powerpoint/2010/main" val="4064881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lnSpcReduction="10000"/>
          </a:bodyPr>
          <a:lstStyle/>
          <a:p>
            <a:r>
              <a:rPr lang="fr-FR" b="1" u="sng" dirty="0" smtClean="0">
                <a:solidFill>
                  <a:srgbClr val="C66951"/>
                </a:solidFill>
              </a:rPr>
              <a:t>CONSTAT MÉDICAL DE L’INAPTITUDE. </a:t>
            </a:r>
            <a:r>
              <a:rPr lang="fr-FR" dirty="0" smtClean="0"/>
              <a:t>– </a:t>
            </a:r>
            <a:r>
              <a:rPr lang="fr-FR" dirty="0"/>
              <a:t>Le </a:t>
            </a:r>
            <a:r>
              <a:rPr lang="fr-FR" dirty="0" smtClean="0"/>
              <a:t>médecin </a:t>
            </a:r>
            <a:r>
              <a:rPr lang="fr-FR" dirty="0"/>
              <a:t>du travail peut proposer, par </a:t>
            </a:r>
            <a:r>
              <a:rPr lang="fr-FR" dirty="0" smtClean="0"/>
              <a:t>écrit </a:t>
            </a:r>
            <a:r>
              <a:rPr lang="fr-FR" dirty="0"/>
              <a:t>et </a:t>
            </a:r>
            <a:r>
              <a:rPr lang="fr-FR" dirty="0" smtClean="0"/>
              <a:t>après échange </a:t>
            </a:r>
            <a:r>
              <a:rPr lang="fr-FR" dirty="0"/>
              <a:t>avec le salarié et l’employeur, des mesures individuelles </a:t>
            </a:r>
            <a:r>
              <a:rPr lang="fr-FR" dirty="0" smtClean="0"/>
              <a:t>d’aménagement</a:t>
            </a:r>
            <a:r>
              <a:rPr lang="fr-FR" dirty="0"/>
              <a:t>, d’adaptation ou de transformation du poste de travail ou des mesures </a:t>
            </a:r>
            <a:r>
              <a:rPr lang="fr-FR" dirty="0" smtClean="0"/>
              <a:t>d’aménagement </a:t>
            </a:r>
            <a:r>
              <a:rPr lang="fr-FR" dirty="0"/>
              <a:t>du temps de travail </a:t>
            </a:r>
            <a:r>
              <a:rPr lang="fr-FR" dirty="0" smtClean="0"/>
              <a:t>justifiées </a:t>
            </a:r>
            <a:r>
              <a:rPr lang="fr-FR" dirty="0"/>
              <a:t>par des </a:t>
            </a:r>
            <a:r>
              <a:rPr lang="fr-FR" dirty="0" smtClean="0"/>
              <a:t>considérations </a:t>
            </a:r>
            <a:r>
              <a:rPr lang="fr-FR" dirty="0"/>
              <a:t>relatives notamment à </a:t>
            </a:r>
            <a:r>
              <a:rPr lang="fr-FR" dirty="0" smtClean="0"/>
              <a:t>l’âge </a:t>
            </a:r>
            <a:r>
              <a:rPr lang="fr-FR" dirty="0"/>
              <a:t>ou à </a:t>
            </a:r>
            <a:r>
              <a:rPr lang="fr-FR" dirty="0" smtClean="0"/>
              <a:t>l’état </a:t>
            </a:r>
            <a:r>
              <a:rPr lang="fr-FR" dirty="0"/>
              <a:t>de santé physique et mental du travailleur. </a:t>
            </a:r>
          </a:p>
          <a:p>
            <a:r>
              <a:rPr lang="fr-FR" dirty="0" smtClean="0"/>
              <a:t>Après </a:t>
            </a:r>
            <a:r>
              <a:rPr lang="fr-FR" dirty="0"/>
              <a:t>avoir </a:t>
            </a:r>
            <a:r>
              <a:rPr lang="fr-FR" dirty="0" smtClean="0"/>
              <a:t>procédé </a:t>
            </a:r>
            <a:r>
              <a:rPr lang="fr-FR" dirty="0"/>
              <a:t>ou fait </a:t>
            </a:r>
            <a:r>
              <a:rPr lang="fr-FR" dirty="0" smtClean="0"/>
              <a:t>procéder </a:t>
            </a:r>
            <a:r>
              <a:rPr lang="fr-FR" dirty="0"/>
              <a:t>par un membre de </a:t>
            </a:r>
            <a:r>
              <a:rPr lang="fr-FR" dirty="0" smtClean="0"/>
              <a:t>l’</a:t>
            </a:r>
            <a:r>
              <a:rPr lang="fr-FR" dirty="0"/>
              <a:t>é</a:t>
            </a:r>
            <a:r>
              <a:rPr lang="fr-FR" dirty="0" smtClean="0"/>
              <a:t>quipe </a:t>
            </a:r>
            <a:r>
              <a:rPr lang="fr-FR" dirty="0"/>
              <a:t>pluridisciplinaire à une </a:t>
            </a:r>
            <a:r>
              <a:rPr lang="fr-FR" dirty="0" smtClean="0"/>
              <a:t>étude </a:t>
            </a:r>
            <a:r>
              <a:rPr lang="fr-FR" dirty="0"/>
              <a:t>de poste et </a:t>
            </a:r>
            <a:r>
              <a:rPr lang="fr-FR" dirty="0" smtClean="0"/>
              <a:t>après </a:t>
            </a:r>
            <a:r>
              <a:rPr lang="fr-FR" dirty="0"/>
              <a:t>avoir é</a:t>
            </a:r>
            <a:r>
              <a:rPr lang="fr-FR" dirty="0" smtClean="0"/>
              <a:t>changé </a:t>
            </a:r>
            <a:r>
              <a:rPr lang="fr-FR" dirty="0"/>
              <a:t>avec le salarié et l’employeur, le </a:t>
            </a:r>
            <a:r>
              <a:rPr lang="fr-FR" dirty="0" smtClean="0"/>
              <a:t>médecin </a:t>
            </a:r>
            <a:r>
              <a:rPr lang="fr-FR" dirty="0"/>
              <a:t>du travail qui constate qu’aucune mesure </a:t>
            </a:r>
            <a:r>
              <a:rPr lang="fr-FR" dirty="0" smtClean="0"/>
              <a:t>d’aménagement</a:t>
            </a:r>
            <a:r>
              <a:rPr lang="fr-FR" dirty="0"/>
              <a:t>, d’adaptation ou de transformation du poste de travail occupé n’est possible et que </a:t>
            </a:r>
            <a:r>
              <a:rPr lang="fr-FR" dirty="0" smtClean="0"/>
              <a:t>l’</a:t>
            </a:r>
            <a:r>
              <a:rPr lang="fr-FR" dirty="0"/>
              <a:t>é</a:t>
            </a:r>
            <a:r>
              <a:rPr lang="fr-FR" dirty="0" smtClean="0"/>
              <a:t>tat </a:t>
            </a:r>
            <a:r>
              <a:rPr lang="fr-FR" dirty="0"/>
              <a:t>de santé du travailleur </a:t>
            </a:r>
            <a:r>
              <a:rPr lang="fr-FR" dirty="0" smtClean="0"/>
              <a:t>justifie </a:t>
            </a:r>
            <a:r>
              <a:rPr lang="fr-FR" dirty="0"/>
              <a:t>un changement de poste </a:t>
            </a:r>
            <a:r>
              <a:rPr lang="fr-FR" dirty="0" smtClean="0"/>
              <a:t>déclare </a:t>
            </a:r>
            <a:r>
              <a:rPr lang="fr-FR" dirty="0"/>
              <a:t>le travailleur inapte à son poste de travail. L’avis d’inaptitude rendu par le </a:t>
            </a:r>
            <a:r>
              <a:rPr lang="fr-FR" dirty="0" smtClean="0"/>
              <a:t>médecin </a:t>
            </a:r>
            <a:r>
              <a:rPr lang="fr-FR" dirty="0"/>
              <a:t>du travail est </a:t>
            </a:r>
            <a:r>
              <a:rPr lang="fr-FR" dirty="0" smtClean="0"/>
              <a:t>éclairé </a:t>
            </a:r>
            <a:r>
              <a:rPr lang="fr-FR" dirty="0"/>
              <a:t>par des conclusions </a:t>
            </a:r>
            <a:r>
              <a:rPr lang="fr-FR" dirty="0" smtClean="0"/>
              <a:t>écrites, </a:t>
            </a:r>
            <a:r>
              <a:rPr lang="fr-FR" dirty="0"/>
              <a:t>assorties d’indications relatives au reclassement du travailleur. </a:t>
            </a:r>
          </a:p>
          <a:p>
            <a:endParaRPr lang="fr-FR" dirty="0" smtClean="0"/>
          </a:p>
          <a:p>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2/ </a:t>
            </a:r>
            <a:br>
              <a:rPr lang="fr-FR" sz="2000" u="sng" dirty="0" smtClean="0"/>
            </a:br>
            <a:r>
              <a:rPr lang="fr-FR" sz="2000" u="sng" dirty="0" smtClean="0"/>
              <a:t>REFORME DU CONSTAT DE L’INAPTITUDE</a:t>
            </a:r>
            <a:endParaRPr lang="fr-FR" sz="2000" dirty="0"/>
          </a:p>
        </p:txBody>
      </p:sp>
    </p:spTree>
    <p:extLst>
      <p:ext uri="{BB962C8B-B14F-4D97-AF65-F5344CB8AC3E}">
        <p14:creationId xmlns:p14="http://schemas.microsoft.com/office/powerpoint/2010/main" val="525450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r>
              <a:rPr lang="fr-FR" dirty="0"/>
              <a:t>L’employeur est tenu de prendre en </a:t>
            </a:r>
            <a:r>
              <a:rPr lang="fr-FR" dirty="0" err="1"/>
              <a:t>considération</a:t>
            </a:r>
            <a:r>
              <a:rPr lang="fr-FR" dirty="0"/>
              <a:t> l’avis et les indications ou les propositions </a:t>
            </a:r>
            <a:r>
              <a:rPr lang="fr-FR" dirty="0" err="1"/>
              <a:t>émis</a:t>
            </a:r>
            <a:r>
              <a:rPr lang="fr-FR" dirty="0"/>
              <a:t> par le </a:t>
            </a:r>
            <a:r>
              <a:rPr lang="fr-FR" dirty="0" err="1"/>
              <a:t>médecin</a:t>
            </a:r>
            <a:r>
              <a:rPr lang="fr-FR" dirty="0"/>
              <a:t> du travail. En cas de refus, l’employeur fait </a:t>
            </a:r>
            <a:r>
              <a:rPr lang="fr-FR" dirty="0" err="1"/>
              <a:t>connaître</a:t>
            </a:r>
            <a:r>
              <a:rPr lang="fr-FR" dirty="0"/>
              <a:t> par </a:t>
            </a:r>
            <a:r>
              <a:rPr lang="fr-FR" dirty="0" err="1"/>
              <a:t>écrit</a:t>
            </a:r>
            <a:r>
              <a:rPr lang="fr-FR" dirty="0"/>
              <a:t> au travailleur et au </a:t>
            </a:r>
            <a:r>
              <a:rPr lang="fr-FR" dirty="0" err="1"/>
              <a:t>médecin</a:t>
            </a:r>
            <a:r>
              <a:rPr lang="fr-FR" dirty="0"/>
              <a:t> du travail les motifs qui s’opposent à ce qu’il y soit donné suite. </a:t>
            </a:r>
          </a:p>
          <a:p>
            <a:pPr lvl="1"/>
            <a:r>
              <a:rPr lang="fr-FR" dirty="0"/>
              <a:t>Si le salarié ou l’employeur conteste les </a:t>
            </a:r>
            <a:r>
              <a:rPr lang="fr-FR" dirty="0" err="1"/>
              <a:t>éléments</a:t>
            </a:r>
            <a:r>
              <a:rPr lang="fr-FR" dirty="0"/>
              <a:t> de nature </a:t>
            </a:r>
            <a:r>
              <a:rPr lang="fr-FR" dirty="0" err="1"/>
              <a:t>médicale</a:t>
            </a:r>
            <a:r>
              <a:rPr lang="fr-FR" dirty="0"/>
              <a:t> </a:t>
            </a:r>
            <a:r>
              <a:rPr lang="fr-FR" dirty="0" err="1"/>
              <a:t>justi</a:t>
            </a:r>
            <a:r>
              <a:rPr lang="fr-FR" dirty="0"/>
              <a:t> </a:t>
            </a:r>
            <a:r>
              <a:rPr lang="fr-FR" dirty="0" err="1"/>
              <a:t>ant</a:t>
            </a:r>
            <a:r>
              <a:rPr lang="fr-FR" dirty="0"/>
              <a:t> les avis, propositions, conclusions </a:t>
            </a:r>
            <a:r>
              <a:rPr lang="fr-FR" dirty="0" err="1"/>
              <a:t>écrites</a:t>
            </a:r>
            <a:r>
              <a:rPr lang="fr-FR" dirty="0"/>
              <a:t> ou indications </a:t>
            </a:r>
            <a:r>
              <a:rPr lang="fr-FR" dirty="0" err="1"/>
              <a:t>émis</a:t>
            </a:r>
            <a:r>
              <a:rPr lang="fr-FR" dirty="0"/>
              <a:t> par le </a:t>
            </a:r>
            <a:r>
              <a:rPr lang="fr-FR" dirty="0" err="1"/>
              <a:t>médecin</a:t>
            </a:r>
            <a:r>
              <a:rPr lang="fr-FR" dirty="0"/>
              <a:t> du travail, il peut saisir le conseil de prud’hommes d’une demande de </a:t>
            </a:r>
            <a:r>
              <a:rPr lang="fr-FR" dirty="0" err="1"/>
              <a:t>désignation</a:t>
            </a:r>
            <a:r>
              <a:rPr lang="fr-FR" dirty="0"/>
              <a:t> d’un </a:t>
            </a:r>
            <a:r>
              <a:rPr lang="fr-FR" dirty="0" err="1"/>
              <a:t>médecin-expert</a:t>
            </a:r>
            <a:r>
              <a:rPr lang="fr-FR" dirty="0"/>
              <a:t> inscrit sur la liste des experts </a:t>
            </a:r>
            <a:r>
              <a:rPr lang="fr-FR" dirty="0" err="1"/>
              <a:t>près</a:t>
            </a:r>
            <a:r>
              <a:rPr lang="fr-FR" dirty="0"/>
              <a:t> la cour d’appel. L’affaire est directement </a:t>
            </a:r>
            <a:r>
              <a:rPr lang="fr-FR" dirty="0" err="1"/>
              <a:t>portée</a:t>
            </a:r>
            <a:r>
              <a:rPr lang="fr-FR" dirty="0"/>
              <a:t> devant la formation de </a:t>
            </a:r>
            <a:r>
              <a:rPr lang="fr-FR" dirty="0" err="1" smtClean="0"/>
              <a:t>référé</a:t>
            </a:r>
            <a:r>
              <a:rPr lang="fr-FR" dirty="0" smtClean="0"/>
              <a:t>. </a:t>
            </a:r>
            <a:r>
              <a:rPr lang="fr-FR" dirty="0"/>
              <a:t>Le demandeur en informe le </a:t>
            </a:r>
            <a:r>
              <a:rPr lang="fr-FR" dirty="0" err="1"/>
              <a:t>médecin</a:t>
            </a:r>
            <a:r>
              <a:rPr lang="fr-FR" dirty="0"/>
              <a:t> du travail. </a:t>
            </a:r>
          </a:p>
          <a:p>
            <a:pPr lvl="1"/>
            <a:r>
              <a:rPr lang="fr-FR" dirty="0"/>
              <a:t>Le </a:t>
            </a:r>
            <a:r>
              <a:rPr lang="fr-FR" dirty="0" err="1"/>
              <a:t>médecin-expert</a:t>
            </a:r>
            <a:r>
              <a:rPr lang="fr-FR" dirty="0"/>
              <a:t> peut demander au </a:t>
            </a:r>
            <a:r>
              <a:rPr lang="fr-FR" dirty="0" err="1"/>
              <a:t>médecin</a:t>
            </a:r>
            <a:r>
              <a:rPr lang="fr-FR" dirty="0"/>
              <a:t> du travail la communication du dossier </a:t>
            </a:r>
            <a:r>
              <a:rPr lang="fr-FR" dirty="0" err="1"/>
              <a:t>médical</a:t>
            </a:r>
            <a:r>
              <a:rPr lang="fr-FR" dirty="0"/>
              <a:t> en santé au travail du salarié. </a:t>
            </a:r>
          </a:p>
          <a:p>
            <a:r>
              <a:rPr lang="fr-FR" dirty="0" smtClean="0"/>
              <a:t>La </a:t>
            </a:r>
            <a:r>
              <a:rPr lang="fr-FR" dirty="0"/>
              <a:t>formation de </a:t>
            </a:r>
            <a:r>
              <a:rPr lang="fr-FR" dirty="0" smtClean="0"/>
              <a:t>référé </a:t>
            </a:r>
            <a:r>
              <a:rPr lang="fr-FR" dirty="0"/>
              <a:t>ou, le cas </a:t>
            </a:r>
            <a:r>
              <a:rPr lang="fr-FR" dirty="0" smtClean="0"/>
              <a:t>échéant, </a:t>
            </a:r>
            <a:r>
              <a:rPr lang="fr-FR" dirty="0"/>
              <a:t>le conseil de prud’hommes saisi au fond peut en outre charger le </a:t>
            </a:r>
            <a:r>
              <a:rPr lang="fr-FR" dirty="0" smtClean="0"/>
              <a:t>médecin </a:t>
            </a:r>
            <a:r>
              <a:rPr lang="fr-FR" dirty="0"/>
              <a:t>inspecteur du travail d’une consultation relative à la </a:t>
            </a:r>
            <a:r>
              <a:rPr lang="fr-FR" dirty="0" smtClean="0"/>
              <a:t>contestation</a:t>
            </a:r>
          </a:p>
          <a:p>
            <a:r>
              <a:rPr lang="fr-FR" dirty="0" smtClean="0"/>
              <a:t>La </a:t>
            </a:r>
            <a:r>
              <a:rPr lang="fr-FR" dirty="0"/>
              <a:t>formation de </a:t>
            </a:r>
            <a:r>
              <a:rPr lang="fr-FR" dirty="0" smtClean="0"/>
              <a:t>référé </a:t>
            </a:r>
            <a:r>
              <a:rPr lang="fr-FR" dirty="0"/>
              <a:t>peut </a:t>
            </a:r>
            <a:r>
              <a:rPr lang="fr-FR" dirty="0" smtClean="0"/>
              <a:t>décider </a:t>
            </a:r>
            <a:r>
              <a:rPr lang="fr-FR" dirty="0"/>
              <a:t>de ne pas mettre les frais d’expertise à la charge de la partie perdante, </a:t>
            </a:r>
            <a:r>
              <a:rPr lang="fr-FR" dirty="0" smtClean="0"/>
              <a:t>dès </a:t>
            </a:r>
            <a:r>
              <a:rPr lang="fr-FR" dirty="0"/>
              <a:t>lors que l’action en justice n’est pas dilatoire ou abusive. </a:t>
            </a:r>
          </a:p>
          <a:p>
            <a:pPr lvl="1"/>
            <a:endParaRPr lang="fr-FR" dirty="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3676718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u="sng" dirty="0" smtClean="0">
                <a:solidFill>
                  <a:srgbClr val="C66951"/>
                </a:solidFill>
              </a:rPr>
              <a:t>AVIS DES DÉLÉGUÉS DU PERSONNEL SUR LE RECLASSEMENT DÉSORMAIS NÉCESSAIRE MÊME EN CAS D’INAPTITUDE NON PROFESSIONNELLE. </a:t>
            </a:r>
            <a:r>
              <a:rPr lang="fr-FR" dirty="0" smtClean="0"/>
              <a:t>– </a:t>
            </a:r>
            <a:r>
              <a:rPr lang="fr-FR" dirty="0"/>
              <a:t>Lorsque le salarié victime d’une maladie ou d’un accident non professionnel est </a:t>
            </a:r>
            <a:r>
              <a:rPr lang="fr-FR" dirty="0" smtClean="0"/>
              <a:t>déclaré </a:t>
            </a:r>
            <a:r>
              <a:rPr lang="fr-FR" dirty="0"/>
              <a:t>inapte par le </a:t>
            </a:r>
            <a:r>
              <a:rPr lang="fr-FR" dirty="0" smtClean="0"/>
              <a:t>médecin </a:t>
            </a:r>
            <a:r>
              <a:rPr lang="fr-FR" dirty="0"/>
              <a:t>du travail à reprendre l’emploi qu’il occupait </a:t>
            </a:r>
            <a:r>
              <a:rPr lang="fr-FR" dirty="0" smtClean="0"/>
              <a:t>précédemment, </a:t>
            </a:r>
            <a:r>
              <a:rPr lang="fr-FR" dirty="0"/>
              <a:t>l’employeur lui propose un autre emploi approprié à ses </a:t>
            </a:r>
            <a:r>
              <a:rPr lang="fr-FR" dirty="0" smtClean="0"/>
              <a:t>capacités. </a:t>
            </a:r>
            <a:endParaRPr lang="fr-FR" dirty="0"/>
          </a:p>
          <a:p>
            <a:r>
              <a:rPr lang="fr-FR" dirty="0"/>
              <a:t>Cette proposition prend en compte, </a:t>
            </a:r>
            <a:r>
              <a:rPr lang="fr-FR" dirty="0" smtClean="0"/>
              <a:t>après </a:t>
            </a:r>
            <a:r>
              <a:rPr lang="fr-FR" dirty="0"/>
              <a:t>avis des </a:t>
            </a:r>
            <a:r>
              <a:rPr lang="fr-FR" dirty="0" smtClean="0"/>
              <a:t>délégués </a:t>
            </a:r>
            <a:r>
              <a:rPr lang="fr-FR" dirty="0"/>
              <a:t>du personnel lorsqu’ils existent, les conclusions </a:t>
            </a:r>
            <a:r>
              <a:rPr lang="fr-FR" dirty="0" smtClean="0"/>
              <a:t>écrites </a:t>
            </a:r>
            <a:r>
              <a:rPr lang="fr-FR" dirty="0"/>
              <a:t>du </a:t>
            </a:r>
            <a:r>
              <a:rPr lang="fr-FR" dirty="0" smtClean="0"/>
              <a:t>médecin </a:t>
            </a:r>
            <a:r>
              <a:rPr lang="fr-FR" dirty="0"/>
              <a:t>du travail et les indications qu’il formule sur les </a:t>
            </a:r>
            <a:r>
              <a:rPr lang="fr-FR" dirty="0" smtClean="0"/>
              <a:t>capacités </a:t>
            </a:r>
            <a:r>
              <a:rPr lang="fr-FR" dirty="0"/>
              <a:t>du salarié à exercer l’une des </a:t>
            </a:r>
            <a:r>
              <a:rPr lang="fr-FR" dirty="0" err="1"/>
              <a:t>tâches</a:t>
            </a:r>
            <a:r>
              <a:rPr lang="fr-FR" dirty="0"/>
              <a:t> existantes dans l’entreprise. </a:t>
            </a:r>
          </a:p>
          <a:p>
            <a:r>
              <a:rPr lang="fr-FR" dirty="0"/>
              <a:t>Par ailleurs, dans les entreprises d’au moins cinquante </a:t>
            </a:r>
            <a:r>
              <a:rPr lang="fr-FR" dirty="0" smtClean="0"/>
              <a:t>salariés, </a:t>
            </a:r>
            <a:r>
              <a:rPr lang="fr-FR" dirty="0"/>
              <a:t>le </a:t>
            </a:r>
            <a:r>
              <a:rPr lang="fr-FR" dirty="0" smtClean="0"/>
              <a:t>médecin </a:t>
            </a:r>
            <a:r>
              <a:rPr lang="fr-FR" dirty="0"/>
              <a:t>du travail formule </a:t>
            </a:r>
            <a:r>
              <a:rPr lang="fr-FR" dirty="0" smtClean="0"/>
              <a:t>également </a:t>
            </a:r>
            <a:r>
              <a:rPr lang="fr-FR" dirty="0"/>
              <a:t>des indications sur la </a:t>
            </a:r>
            <a:r>
              <a:rPr lang="fr-FR" dirty="0" smtClean="0"/>
              <a:t>capacité </a:t>
            </a:r>
            <a:r>
              <a:rPr lang="fr-FR" dirty="0"/>
              <a:t>du salarié à </a:t>
            </a:r>
            <a:r>
              <a:rPr lang="fr-FR" dirty="0" smtClean="0"/>
              <a:t>bénéficier </a:t>
            </a:r>
            <a:r>
              <a:rPr lang="fr-FR" dirty="0"/>
              <a:t>d’une formation le </a:t>
            </a:r>
            <a:r>
              <a:rPr lang="fr-FR" dirty="0" smtClean="0"/>
              <a:t>préparant </a:t>
            </a:r>
            <a:r>
              <a:rPr lang="fr-FR" dirty="0"/>
              <a:t>à occuper un poste adapté. </a:t>
            </a:r>
            <a:endParaRPr lang="fr-FR" dirty="0" smtClean="0"/>
          </a:p>
          <a:p>
            <a:r>
              <a:rPr lang="fr-FR" dirty="0"/>
              <a:t>L’obligation de reclassement est </a:t>
            </a:r>
            <a:r>
              <a:rPr lang="fr-FR" dirty="0" smtClean="0"/>
              <a:t>réputée </a:t>
            </a:r>
            <a:r>
              <a:rPr lang="fr-FR" dirty="0"/>
              <a:t>satisfaite lorsque l’employeur a proposé un emploi en prenant en compte l’avis et les indications du </a:t>
            </a:r>
            <a:r>
              <a:rPr lang="fr-FR" dirty="0" smtClean="0"/>
              <a:t>médecin </a:t>
            </a:r>
            <a:r>
              <a:rPr lang="fr-FR" dirty="0"/>
              <a:t>du travail. </a:t>
            </a:r>
          </a:p>
          <a:p>
            <a:endParaRPr lang="fr-FR" dirty="0"/>
          </a:p>
          <a:p>
            <a:endParaRPr lang="fr-FR" dirty="0" smtClean="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2069212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txBox="1">
            <a:spLocks/>
          </p:cNvSpPr>
          <p:nvPr/>
        </p:nvSpPr>
        <p:spPr>
          <a:xfrm>
            <a:off x="129150" y="139903"/>
            <a:ext cx="8889738" cy="6597025"/>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endParaRPr lang="fr-FR" dirty="0"/>
          </a:p>
        </p:txBody>
      </p:sp>
      <p:sp>
        <p:nvSpPr>
          <p:cNvPr id="4" name="Espace réservé du contenu 1"/>
          <p:cNvSpPr txBox="1">
            <a:spLocks/>
          </p:cNvSpPr>
          <p:nvPr/>
        </p:nvSpPr>
        <p:spPr>
          <a:xfrm>
            <a:off x="204850" y="139904"/>
            <a:ext cx="8727437" cy="652169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b="1" u="sng" dirty="0" smtClean="0">
                <a:solidFill>
                  <a:srgbClr val="C66951"/>
                </a:solidFill>
              </a:rPr>
              <a:t>LICENCIEMENT EN CAS DE MAINTIEN DANS L’ENTREPRISE MÉDICALEMENT IMPOSSIBLE. </a:t>
            </a:r>
          </a:p>
          <a:p>
            <a:pPr lvl="1"/>
            <a:r>
              <a:rPr lang="fr-FR" dirty="0" smtClean="0"/>
              <a:t>L’employeur </a:t>
            </a:r>
            <a:r>
              <a:rPr lang="fr-FR" dirty="0"/>
              <a:t>ne peut rompre le contrat de travail que s’il </a:t>
            </a:r>
            <a:r>
              <a:rPr lang="fr-FR" dirty="0" smtClean="0"/>
              <a:t>justifie </a:t>
            </a:r>
            <a:r>
              <a:rPr lang="fr-FR" dirty="0"/>
              <a:t>soit de son </a:t>
            </a:r>
            <a:r>
              <a:rPr lang="fr-FR" dirty="0" smtClean="0"/>
              <a:t>impossibilité </a:t>
            </a:r>
            <a:r>
              <a:rPr lang="fr-FR" dirty="0"/>
              <a:t>de proposer un emploi, soit du refus par le salarié de l’emploi proposé dans ces conditions, soit de la mention expresse dans l’avis du </a:t>
            </a:r>
            <a:r>
              <a:rPr lang="fr-FR" dirty="0" smtClean="0"/>
              <a:t>médecin </a:t>
            </a:r>
            <a:r>
              <a:rPr lang="fr-FR" dirty="0"/>
              <a:t>du travail que tout maintien du salarié dans l’emploi serait gravement </a:t>
            </a:r>
            <a:r>
              <a:rPr lang="fr-FR" dirty="0" smtClean="0"/>
              <a:t>préjudiciable </a:t>
            </a:r>
            <a:r>
              <a:rPr lang="fr-FR" dirty="0"/>
              <a:t>à sa santé ou que l’</a:t>
            </a:r>
            <a:r>
              <a:rPr lang="fr-FR" dirty="0" err="1"/>
              <a:t>état</a:t>
            </a:r>
            <a:r>
              <a:rPr lang="fr-FR" dirty="0"/>
              <a:t> de santé du salarié fait obstacle à tout reclassement dans l’emploi. Une </a:t>
            </a:r>
            <a:r>
              <a:rPr lang="fr-FR" dirty="0" smtClean="0"/>
              <a:t>rédaction </a:t>
            </a:r>
            <a:r>
              <a:rPr lang="fr-FR" dirty="0"/>
              <a:t>identique est retenue pour les cas d’inaptitude professionnelle). Ces dispositions sont </a:t>
            </a:r>
            <a:r>
              <a:rPr lang="fr-FR" dirty="0" smtClean="0"/>
              <a:t>également </a:t>
            </a:r>
            <a:r>
              <a:rPr lang="fr-FR" dirty="0"/>
              <a:t>applicables au CDD. </a:t>
            </a:r>
            <a:endParaRPr lang="fr-FR" dirty="0" smtClean="0"/>
          </a:p>
          <a:p>
            <a:pPr marL="365760" lvl="1" indent="0">
              <a:buNone/>
            </a:pPr>
            <a:endParaRPr lang="fr-FR" dirty="0"/>
          </a:p>
          <a:p>
            <a:r>
              <a:rPr lang="fr-FR" b="1" u="sng" dirty="0" smtClean="0">
                <a:solidFill>
                  <a:srgbClr val="C66951"/>
                </a:solidFill>
              </a:rPr>
              <a:t>INAPTITUDE D’ORIGINE PROFESSIONNELLE. </a:t>
            </a:r>
            <a:endParaRPr lang="fr-FR" dirty="0"/>
          </a:p>
          <a:p>
            <a:pPr lvl="1"/>
            <a:r>
              <a:rPr lang="fr-FR" dirty="0" smtClean="0"/>
              <a:t> </a:t>
            </a:r>
            <a:r>
              <a:rPr lang="fr-FR" dirty="0"/>
              <a:t>Le texte autorise le salarié à reprendre son travail à l’issue des </a:t>
            </a:r>
            <a:r>
              <a:rPr lang="fr-FR" dirty="0" smtClean="0"/>
              <a:t>périodes </a:t>
            </a:r>
            <a:r>
              <a:rPr lang="fr-FR" dirty="0"/>
              <a:t>de suspension (sans obligation donc de </a:t>
            </a:r>
            <a:r>
              <a:rPr lang="fr-FR" dirty="0" smtClean="0"/>
              <a:t>déclaration </a:t>
            </a:r>
            <a:r>
              <a:rPr lang="fr-FR" dirty="0"/>
              <a:t>d’aptitude), sauf s’il est </a:t>
            </a:r>
            <a:r>
              <a:rPr lang="fr-FR" dirty="0" err="1" smtClean="0"/>
              <a:t>déclaré</a:t>
            </a:r>
            <a:r>
              <a:rPr lang="fr-FR" dirty="0" smtClean="0"/>
              <a:t> </a:t>
            </a:r>
            <a:r>
              <a:rPr lang="fr-FR" dirty="0"/>
              <a:t>inapte. </a:t>
            </a:r>
            <a:endParaRPr lang="fr-FR" dirty="0" smtClean="0"/>
          </a:p>
          <a:p>
            <a:pPr marL="365760" lvl="1" indent="0">
              <a:buNone/>
            </a:pPr>
            <a:endParaRPr lang="fr-FR" dirty="0"/>
          </a:p>
          <a:p>
            <a:r>
              <a:rPr lang="fr-FR" b="1" u="sng" dirty="0" smtClean="0">
                <a:solidFill>
                  <a:srgbClr val="C66951"/>
                </a:solidFill>
              </a:rPr>
              <a:t>ENTRÉE EN VIGUEUR. </a:t>
            </a:r>
            <a:endParaRPr lang="fr-FR" b="1" u="sng" dirty="0">
              <a:solidFill>
                <a:srgbClr val="C66951"/>
              </a:solidFill>
            </a:endParaRPr>
          </a:p>
          <a:p>
            <a:pPr lvl="1"/>
            <a:r>
              <a:rPr lang="fr-FR" dirty="0" smtClean="0"/>
              <a:t>L’ensemble </a:t>
            </a:r>
            <a:r>
              <a:rPr lang="fr-FR" dirty="0"/>
              <a:t>de ces dispositions entre en vigueur à la date de publication des </a:t>
            </a:r>
            <a:r>
              <a:rPr lang="fr-FR" dirty="0" smtClean="0"/>
              <a:t>décrets </a:t>
            </a:r>
            <a:r>
              <a:rPr lang="fr-FR" dirty="0"/>
              <a:t>pris pour son application, et au plus tard le 1er janvier 2017. </a:t>
            </a:r>
          </a:p>
          <a:p>
            <a:endParaRPr lang="fr-FR" dirty="0" smtClean="0"/>
          </a:p>
          <a:p>
            <a:pPr lvl="1"/>
            <a:endParaRPr lang="fr-FR" dirty="0"/>
          </a:p>
          <a:p>
            <a:pPr lvl="1"/>
            <a:endParaRPr lang="fr-FR" dirty="0"/>
          </a:p>
          <a:p>
            <a:endParaRPr lang="fr-FR" dirty="0"/>
          </a:p>
          <a:p>
            <a:pPr lvl="1"/>
            <a:endParaRPr lang="fr-FR" dirty="0" smtClean="0"/>
          </a:p>
          <a:p>
            <a:pPr lvl="1"/>
            <a:endParaRPr lang="fr-FR" dirty="0"/>
          </a:p>
          <a:p>
            <a:pPr lvl="1"/>
            <a:endParaRPr lang="fr-FR" dirty="0"/>
          </a:p>
          <a:p>
            <a:endParaRPr lang="fr-FR" dirty="0"/>
          </a:p>
        </p:txBody>
      </p:sp>
    </p:spTree>
    <p:extLst>
      <p:ext uri="{BB962C8B-B14F-4D97-AF65-F5344CB8AC3E}">
        <p14:creationId xmlns:p14="http://schemas.microsoft.com/office/powerpoint/2010/main" val="973238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lnSpcReduction="10000"/>
          </a:bodyPr>
          <a:lstStyle/>
          <a:p>
            <a:r>
              <a:rPr lang="fr-FR" dirty="0"/>
              <a:t>En vue de renforcer le </a:t>
            </a:r>
            <a:r>
              <a:rPr lang="fr-FR" dirty="0" err="1"/>
              <a:t>rôle</a:t>
            </a:r>
            <a:r>
              <a:rPr lang="fr-FR" dirty="0"/>
              <a:t> de surveillance </a:t>
            </a:r>
            <a:r>
              <a:rPr lang="fr-FR" dirty="0" smtClean="0"/>
              <a:t>dévolu </a:t>
            </a:r>
            <a:r>
              <a:rPr lang="fr-FR" dirty="0"/>
              <a:t>aux agents de </a:t>
            </a:r>
            <a:r>
              <a:rPr lang="fr-FR" dirty="0" smtClean="0"/>
              <a:t>contrôle </a:t>
            </a:r>
            <a:r>
              <a:rPr lang="fr-FR" dirty="0"/>
              <a:t>de l’inspection du travail, le donneur d’ordre, le </a:t>
            </a:r>
            <a:r>
              <a:rPr lang="fr-FR" dirty="0" smtClean="0"/>
              <a:t>maître </a:t>
            </a:r>
            <a:r>
              <a:rPr lang="fr-FR" dirty="0"/>
              <a:t>d’ouvrage ou le </a:t>
            </a:r>
            <a:r>
              <a:rPr lang="fr-FR" dirty="0" smtClean="0"/>
              <a:t>propriétaire </a:t>
            </a:r>
            <a:r>
              <a:rPr lang="fr-FR" dirty="0"/>
              <a:t>d’immeubles par nature ou par destination, </a:t>
            </a:r>
            <a:r>
              <a:rPr lang="fr-FR" dirty="0" smtClean="0"/>
              <a:t>d’</a:t>
            </a:r>
            <a:r>
              <a:rPr lang="fr-FR" dirty="0"/>
              <a:t>é</a:t>
            </a:r>
            <a:r>
              <a:rPr lang="fr-FR" dirty="0" smtClean="0"/>
              <a:t>quipements</a:t>
            </a:r>
            <a:r>
              <a:rPr lang="fr-FR" dirty="0"/>
              <a:t>, de </a:t>
            </a:r>
            <a:r>
              <a:rPr lang="fr-FR" dirty="0" smtClean="0"/>
              <a:t>matériels </a:t>
            </a:r>
            <a:r>
              <a:rPr lang="fr-FR" dirty="0"/>
              <a:t>ou d’articles y font rechercher la </a:t>
            </a:r>
            <a:r>
              <a:rPr lang="fr-FR" dirty="0" smtClean="0"/>
              <a:t>présence </a:t>
            </a:r>
            <a:r>
              <a:rPr lang="fr-FR" dirty="0"/>
              <a:t>d’amiante </a:t>
            </a:r>
            <a:r>
              <a:rPr lang="fr-FR" dirty="0" smtClean="0"/>
              <a:t>préalablement </a:t>
            </a:r>
            <a:r>
              <a:rPr lang="fr-FR" dirty="0"/>
              <a:t>à toute </a:t>
            </a:r>
            <a:r>
              <a:rPr lang="fr-FR" dirty="0" smtClean="0"/>
              <a:t>opération </a:t>
            </a:r>
            <a:r>
              <a:rPr lang="fr-FR" dirty="0"/>
              <a:t>comportant des risques d’exposition des travailleurs à l’amiante. Cette recherche donne lieu à un document mentionnant, le cas </a:t>
            </a:r>
            <a:r>
              <a:rPr lang="fr-FR" dirty="0" smtClean="0"/>
              <a:t>échéant, </a:t>
            </a:r>
            <a:r>
              <a:rPr lang="fr-FR" dirty="0"/>
              <a:t>la </a:t>
            </a:r>
            <a:r>
              <a:rPr lang="fr-FR" dirty="0" smtClean="0"/>
              <a:t>présence, </a:t>
            </a:r>
            <a:r>
              <a:rPr lang="fr-FR" dirty="0"/>
              <a:t>la nature et la localisation de </a:t>
            </a:r>
            <a:r>
              <a:rPr lang="fr-FR" dirty="0" smtClean="0"/>
              <a:t>matériaux </a:t>
            </a:r>
            <a:r>
              <a:rPr lang="fr-FR" dirty="0"/>
              <a:t>ou de produits contenant de l’amiante. Ce document est joint aux documents de la consultation remis aux entreprises candidates ou transmis aux entreprises envisageant de </a:t>
            </a:r>
            <a:r>
              <a:rPr lang="fr-FR" dirty="0" smtClean="0"/>
              <a:t>réaliser l’opération</a:t>
            </a:r>
            <a:r>
              <a:rPr lang="fr-FR" dirty="0"/>
              <a:t>. </a:t>
            </a:r>
          </a:p>
          <a:p>
            <a:r>
              <a:rPr lang="fr-FR" dirty="0"/>
              <a:t>Le fait pour le donneur d’ordre, le </a:t>
            </a:r>
            <a:r>
              <a:rPr lang="fr-FR" dirty="0" smtClean="0"/>
              <a:t>maître </a:t>
            </a:r>
            <a:r>
              <a:rPr lang="fr-FR" dirty="0"/>
              <a:t>d’ouvrage ou le </a:t>
            </a:r>
            <a:r>
              <a:rPr lang="fr-FR" dirty="0" smtClean="0"/>
              <a:t>propriétaire </a:t>
            </a:r>
            <a:r>
              <a:rPr lang="fr-FR" dirty="0"/>
              <a:t>de ne pas se conformer à ces obligations et aux dispositions </a:t>
            </a:r>
            <a:r>
              <a:rPr lang="fr-FR" dirty="0" smtClean="0"/>
              <a:t>règlementaires </a:t>
            </a:r>
            <a:r>
              <a:rPr lang="fr-FR" dirty="0"/>
              <a:t>prises pour son application est passible d’une amende maximale de 9 000 € (C. </a:t>
            </a:r>
            <a:r>
              <a:rPr lang="fr-FR" dirty="0" err="1"/>
              <a:t>trav</a:t>
            </a:r>
            <a:r>
              <a:rPr lang="fr-FR" dirty="0"/>
              <a:t>., art. L. 4412-2 et L. 4754-1). </a:t>
            </a:r>
          </a:p>
          <a:p>
            <a:endParaRPr lang="fr-FR" dirty="0" smtClean="0"/>
          </a:p>
          <a:p>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smtClean="0"/>
              <a:t>3/ OBLIGATION DE RECHERCHE D’AMIANTE </a:t>
            </a:r>
            <a:endParaRPr lang="fr-FR" sz="2000" dirty="0"/>
          </a:p>
        </p:txBody>
      </p:sp>
    </p:spTree>
    <p:extLst>
      <p:ext uri="{BB962C8B-B14F-4D97-AF65-F5344CB8AC3E}">
        <p14:creationId xmlns:p14="http://schemas.microsoft.com/office/powerpoint/2010/main" val="36656895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8</a:t>
            </a:r>
            <a:r>
              <a:rPr lang="fr-FR" u="sng" dirty="0" smtClean="0"/>
              <a:t>:</a:t>
            </a:r>
            <a:r>
              <a:rPr lang="fr-FR" u="sng" dirty="0"/>
              <a:t/>
            </a:r>
            <a:br>
              <a:rPr lang="fr-FR" u="sng" dirty="0"/>
            </a:br>
            <a:r>
              <a:rPr lang="fr-FR" sz="4400" dirty="0" smtClean="0"/>
              <a:t>LUTTE CONTRE LE DETACHEMENT ILLEGAL</a:t>
            </a:r>
            <a:endParaRPr lang="fr-FR" sz="3600" dirty="0"/>
          </a:p>
        </p:txBody>
      </p:sp>
    </p:spTree>
    <p:extLst>
      <p:ext uri="{BB962C8B-B14F-4D97-AF65-F5344CB8AC3E}">
        <p14:creationId xmlns:p14="http://schemas.microsoft.com/office/powerpoint/2010/main" val="4901346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lnSpcReduction="10000"/>
          </a:bodyPr>
          <a:lstStyle/>
          <a:p>
            <a:r>
              <a:rPr lang="fr-FR" dirty="0" smtClean="0"/>
              <a:t>le </a:t>
            </a:r>
            <a:r>
              <a:rPr lang="fr-FR" dirty="0"/>
              <a:t>texte </a:t>
            </a:r>
            <a:r>
              <a:rPr lang="fr-FR" dirty="0" smtClean="0"/>
              <a:t>entend </a:t>
            </a:r>
            <a:r>
              <a:rPr lang="fr-FR" dirty="0"/>
              <a:t>aux </a:t>
            </a:r>
            <a:r>
              <a:rPr lang="fr-FR" dirty="0" smtClean="0"/>
              <a:t>maitres </a:t>
            </a:r>
            <a:r>
              <a:rPr lang="fr-FR" dirty="0"/>
              <a:t>d’ouvrage et aux donneurs d’ordre, dont les cocontractants n’ont pas effectué la </a:t>
            </a:r>
            <a:r>
              <a:rPr lang="fr-FR" dirty="0" smtClean="0"/>
              <a:t>déclaration </a:t>
            </a:r>
            <a:r>
              <a:rPr lang="fr-FR" dirty="0"/>
              <a:t>de </a:t>
            </a:r>
            <a:r>
              <a:rPr lang="fr-FR" dirty="0" smtClean="0"/>
              <a:t>détachement </a:t>
            </a:r>
            <a:r>
              <a:rPr lang="fr-FR" dirty="0"/>
              <a:t>de leurs propres </a:t>
            </a:r>
            <a:r>
              <a:rPr lang="fr-FR" dirty="0" smtClean="0"/>
              <a:t>salariés, </a:t>
            </a:r>
            <a:r>
              <a:rPr lang="fr-FR" dirty="0"/>
              <a:t>l’obligation de </a:t>
            </a:r>
            <a:r>
              <a:rPr lang="fr-FR" dirty="0" smtClean="0"/>
              <a:t>procéder </a:t>
            </a:r>
            <a:r>
              <a:rPr lang="fr-FR" dirty="0"/>
              <a:t>à leur </a:t>
            </a:r>
            <a:r>
              <a:rPr lang="fr-FR" dirty="0" smtClean="0"/>
              <a:t>déclaration </a:t>
            </a:r>
            <a:r>
              <a:rPr lang="fr-FR" dirty="0"/>
              <a:t>de </a:t>
            </a:r>
            <a:r>
              <a:rPr lang="fr-FR" dirty="0" smtClean="0"/>
              <a:t>détachement </a:t>
            </a:r>
            <a:r>
              <a:rPr lang="fr-FR" dirty="0"/>
              <a:t>de </a:t>
            </a:r>
            <a:r>
              <a:rPr lang="fr-FR" dirty="0" smtClean="0"/>
              <a:t>manière dématérialisée. </a:t>
            </a:r>
            <a:r>
              <a:rPr lang="fr-FR" dirty="0"/>
              <a:t>Il fait obligation au </a:t>
            </a:r>
            <a:r>
              <a:rPr lang="fr-FR" dirty="0" smtClean="0"/>
              <a:t>maître </a:t>
            </a:r>
            <a:r>
              <a:rPr lang="fr-FR" dirty="0"/>
              <a:t>d’ouvrage de </a:t>
            </a:r>
            <a:r>
              <a:rPr lang="fr-FR" dirty="0" smtClean="0"/>
              <a:t>procéder </a:t>
            </a:r>
            <a:r>
              <a:rPr lang="fr-FR" dirty="0"/>
              <a:t>à la </a:t>
            </a:r>
            <a:r>
              <a:rPr lang="fr-FR" dirty="0" smtClean="0"/>
              <a:t>vérification </a:t>
            </a:r>
            <a:r>
              <a:rPr lang="fr-FR" dirty="0"/>
              <a:t>avant le </a:t>
            </a:r>
            <a:r>
              <a:rPr lang="fr-FR" dirty="0" smtClean="0"/>
              <a:t>début </a:t>
            </a:r>
            <a:r>
              <a:rPr lang="fr-FR" dirty="0"/>
              <a:t>du </a:t>
            </a:r>
            <a:r>
              <a:rPr lang="fr-FR" dirty="0" smtClean="0"/>
              <a:t>détachement, auprès </a:t>
            </a:r>
            <a:r>
              <a:rPr lang="fr-FR" dirty="0"/>
              <a:t>de l’ensemble des sous-traitants directs ou indirects qui y ont recours, du respect des obligations relatives à la transmission d’une </a:t>
            </a:r>
            <a:r>
              <a:rPr lang="fr-FR" dirty="0" smtClean="0"/>
              <a:t>déclaration préalable </a:t>
            </a:r>
            <a:r>
              <a:rPr lang="fr-FR" dirty="0"/>
              <a:t>au </a:t>
            </a:r>
            <a:r>
              <a:rPr lang="fr-FR" dirty="0" smtClean="0"/>
              <a:t>détachement. </a:t>
            </a:r>
            <a:endParaRPr lang="fr-FR" dirty="0"/>
          </a:p>
          <a:p>
            <a:r>
              <a:rPr lang="fr-FR" dirty="0"/>
              <a:t>Par ailleurs, l’entreprise utilisatrice </a:t>
            </a:r>
            <a:r>
              <a:rPr lang="fr-FR" dirty="0" smtClean="0"/>
              <a:t>établie </a:t>
            </a:r>
            <a:r>
              <a:rPr lang="fr-FR" dirty="0"/>
              <a:t>hors du territoire national qui, pour exercer son </a:t>
            </a:r>
            <a:r>
              <a:rPr lang="fr-FR" dirty="0" smtClean="0"/>
              <a:t>activité sur </a:t>
            </a:r>
            <a:r>
              <a:rPr lang="fr-FR" dirty="0"/>
              <a:t>le territoire national, a recours à des </a:t>
            </a:r>
            <a:r>
              <a:rPr lang="fr-FR" dirty="0" smtClean="0"/>
              <a:t>salariés détachés </a:t>
            </a:r>
            <a:r>
              <a:rPr lang="fr-FR" dirty="0"/>
              <a:t>mis à disposition par une entreprise de travail temporaire </a:t>
            </a:r>
            <a:r>
              <a:rPr lang="fr-FR" dirty="0" smtClean="0"/>
              <a:t>également établie </a:t>
            </a:r>
            <a:r>
              <a:rPr lang="fr-FR" dirty="0"/>
              <a:t>hors du territoire national, envoie aux services de l’inspection du travail du lieu où </a:t>
            </a:r>
            <a:r>
              <a:rPr lang="fr-FR" dirty="0" smtClean="0"/>
              <a:t>débute </a:t>
            </a:r>
            <a:r>
              <a:rPr lang="fr-FR" dirty="0"/>
              <a:t>la prestation une </a:t>
            </a:r>
            <a:r>
              <a:rPr lang="fr-FR" dirty="0" smtClean="0"/>
              <a:t>déclaration </a:t>
            </a:r>
            <a:r>
              <a:rPr lang="fr-FR" dirty="0"/>
              <a:t>attestant que l’employeur a connaissance du </a:t>
            </a:r>
            <a:r>
              <a:rPr lang="fr-FR" dirty="0" smtClean="0"/>
              <a:t>détachement </a:t>
            </a:r>
            <a:r>
              <a:rPr lang="fr-FR" dirty="0"/>
              <a:t>de son salarié sur le territoire national et a connaissance des </a:t>
            </a:r>
            <a:r>
              <a:rPr lang="fr-FR" dirty="0" smtClean="0"/>
              <a:t>règles </a:t>
            </a:r>
            <a:r>
              <a:rPr lang="fr-FR" dirty="0"/>
              <a:t>applicables. </a:t>
            </a:r>
          </a:p>
          <a:p>
            <a:endParaRPr lang="fr-FR" dirty="0" smtClean="0"/>
          </a:p>
          <a:p>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u="sng" dirty="0"/>
              <a:t>1. </a:t>
            </a:r>
            <a:r>
              <a:rPr lang="fr-FR" sz="2000" u="sng" dirty="0" smtClean="0"/>
              <a:t/>
            </a:r>
            <a:br>
              <a:rPr lang="fr-FR" sz="2000" u="sng" dirty="0" smtClean="0"/>
            </a:br>
            <a:r>
              <a:rPr lang="fr-FR" sz="2000" u="sng" dirty="0" smtClean="0"/>
              <a:t>extension </a:t>
            </a:r>
            <a:r>
              <a:rPr lang="fr-FR" sz="2000" u="sng" dirty="0"/>
              <a:t>de l’obligation de </a:t>
            </a:r>
            <a:r>
              <a:rPr lang="fr-FR" sz="2000" u="sng" dirty="0" smtClean="0"/>
              <a:t>déclaration </a:t>
            </a:r>
            <a:r>
              <a:rPr lang="fr-FR" sz="2000" u="sng" dirty="0"/>
              <a:t>de </a:t>
            </a:r>
            <a:r>
              <a:rPr lang="fr-FR" sz="2000" u="sng" dirty="0" smtClean="0"/>
              <a:t>détachement</a:t>
            </a:r>
            <a:endParaRPr lang="fr-FR" sz="2000" u="sng" dirty="0"/>
          </a:p>
        </p:txBody>
      </p:sp>
    </p:spTree>
    <p:extLst>
      <p:ext uri="{BB962C8B-B14F-4D97-AF65-F5344CB8AC3E}">
        <p14:creationId xmlns:p14="http://schemas.microsoft.com/office/powerpoint/2010/main" val="30347686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a:bodyPr>
          <a:lstStyle/>
          <a:p>
            <a:r>
              <a:rPr lang="fr-FR" dirty="0" smtClean="0"/>
              <a:t>Tout </a:t>
            </a:r>
            <a:r>
              <a:rPr lang="fr-FR" dirty="0"/>
              <a:t>employeur </a:t>
            </a:r>
            <a:r>
              <a:rPr lang="fr-FR" dirty="0" smtClean="0"/>
              <a:t>établi </a:t>
            </a:r>
            <a:r>
              <a:rPr lang="fr-FR" dirty="0"/>
              <a:t>hors de France qui </a:t>
            </a:r>
            <a:r>
              <a:rPr lang="fr-FR" dirty="0" smtClean="0"/>
              <a:t>détaché </a:t>
            </a:r>
            <a:r>
              <a:rPr lang="fr-FR" dirty="0"/>
              <a:t>un salarié sur le territoire national est assujetti à une contribution </a:t>
            </a:r>
            <a:r>
              <a:rPr lang="fr-FR" dirty="0" smtClean="0"/>
              <a:t>destinée </a:t>
            </a:r>
            <a:r>
              <a:rPr lang="fr-FR" dirty="0"/>
              <a:t>à compenser les </a:t>
            </a:r>
            <a:r>
              <a:rPr lang="fr-FR" dirty="0" smtClean="0"/>
              <a:t>coûts </a:t>
            </a:r>
            <a:r>
              <a:rPr lang="fr-FR" dirty="0"/>
              <a:t>de mise en place et de fonctionnement du </a:t>
            </a:r>
            <a:r>
              <a:rPr lang="fr-FR" dirty="0" smtClean="0"/>
              <a:t>système dématérialisé </a:t>
            </a:r>
            <a:r>
              <a:rPr lang="fr-FR" dirty="0"/>
              <a:t>de </a:t>
            </a:r>
            <a:r>
              <a:rPr lang="fr-FR" dirty="0" smtClean="0"/>
              <a:t>déclaration </a:t>
            </a:r>
            <a:r>
              <a:rPr lang="fr-FR" dirty="0"/>
              <a:t>et de </a:t>
            </a:r>
            <a:r>
              <a:rPr lang="fr-FR" dirty="0" smtClean="0"/>
              <a:t>contrôle </a:t>
            </a:r>
            <a:r>
              <a:rPr lang="fr-FR" dirty="0"/>
              <a:t>mentionné à l’article L. 1262-2-2, ainsi que les </a:t>
            </a:r>
            <a:r>
              <a:rPr lang="fr-FR" dirty="0" smtClean="0"/>
              <a:t>coûts </a:t>
            </a:r>
            <a:r>
              <a:rPr lang="fr-FR" dirty="0"/>
              <a:t>de traitement des </a:t>
            </a:r>
            <a:r>
              <a:rPr lang="fr-FR" dirty="0" smtClean="0"/>
              <a:t>données </a:t>
            </a:r>
            <a:r>
              <a:rPr lang="fr-FR" dirty="0"/>
              <a:t>de ce </a:t>
            </a:r>
            <a:r>
              <a:rPr lang="fr-FR" dirty="0" smtClean="0"/>
              <a:t>système. </a:t>
            </a:r>
            <a:endParaRPr lang="fr-FR" dirty="0"/>
          </a:p>
          <a:p>
            <a:r>
              <a:rPr lang="fr-FR" dirty="0"/>
              <a:t>Le montant forfaitaire de cette contribution, qui ne peut </a:t>
            </a:r>
            <a:r>
              <a:rPr lang="fr-FR" dirty="0" smtClean="0"/>
              <a:t>excéder </a:t>
            </a:r>
            <a:r>
              <a:rPr lang="fr-FR" dirty="0"/>
              <a:t>50 € par </a:t>
            </a:r>
            <a:r>
              <a:rPr lang="fr-FR" dirty="0" smtClean="0"/>
              <a:t>salarié</a:t>
            </a:r>
          </a:p>
          <a:p>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dirty="0"/>
              <a:t>2. </a:t>
            </a:r>
            <a:r>
              <a:rPr lang="fr-FR" sz="2000" dirty="0" smtClean="0"/>
              <a:t/>
            </a:r>
            <a:br>
              <a:rPr lang="fr-FR" sz="2000" dirty="0" smtClean="0"/>
            </a:br>
            <a:r>
              <a:rPr lang="fr-FR" sz="2000" dirty="0" smtClean="0"/>
              <a:t>création </a:t>
            </a:r>
            <a:r>
              <a:rPr lang="fr-FR" sz="2000" dirty="0"/>
              <a:t>d’une contribution visant à compenser les </a:t>
            </a:r>
            <a:r>
              <a:rPr lang="fr-FR" sz="2000" dirty="0" smtClean="0"/>
              <a:t>coûts </a:t>
            </a:r>
            <a:r>
              <a:rPr lang="fr-FR" sz="2000" dirty="0"/>
              <a:t>administratifs </a:t>
            </a:r>
            <a:r>
              <a:rPr lang="fr-FR" sz="2000" dirty="0" smtClean="0"/>
              <a:t>liés </a:t>
            </a:r>
            <a:r>
              <a:rPr lang="fr-FR" sz="2000" dirty="0"/>
              <a:t>à la </a:t>
            </a:r>
            <a:r>
              <a:rPr lang="fr-FR" sz="2000" dirty="0" smtClean="0"/>
              <a:t>création </a:t>
            </a:r>
            <a:r>
              <a:rPr lang="fr-FR" sz="2000" dirty="0"/>
              <a:t>d’un </a:t>
            </a:r>
            <a:r>
              <a:rPr lang="fr-FR" sz="2000" dirty="0" smtClean="0"/>
              <a:t>système </a:t>
            </a:r>
            <a:r>
              <a:rPr lang="fr-FR" sz="2000" dirty="0"/>
              <a:t>de </a:t>
            </a:r>
            <a:r>
              <a:rPr lang="fr-FR" sz="2000" dirty="0" smtClean="0"/>
              <a:t>déclaration DEMATERIALISEE</a:t>
            </a:r>
            <a:endParaRPr lang="fr-FR" sz="2000" dirty="0"/>
          </a:p>
        </p:txBody>
      </p:sp>
    </p:spTree>
    <p:extLst>
      <p:ext uri="{BB962C8B-B14F-4D97-AF65-F5344CB8AC3E}">
        <p14:creationId xmlns:p14="http://schemas.microsoft.com/office/powerpoint/2010/main" val="2658630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4123" y="1614280"/>
            <a:ext cx="8849528" cy="5012004"/>
          </a:xfrm>
        </p:spPr>
        <p:txBody>
          <a:bodyPr>
            <a:normAutofit/>
          </a:bodyPr>
          <a:lstStyle/>
          <a:p>
            <a:r>
              <a:rPr lang="fr-FR" dirty="0"/>
              <a:t>Le texte </a:t>
            </a:r>
            <a:r>
              <a:rPr lang="fr-FR" dirty="0" smtClean="0"/>
              <a:t>prévoit </a:t>
            </a:r>
            <a:r>
              <a:rPr lang="fr-FR" dirty="0"/>
              <a:t>qu’en cas de non-respect de l’obligation de </a:t>
            </a:r>
            <a:r>
              <a:rPr lang="fr-FR" dirty="0" smtClean="0"/>
              <a:t>déclaration préalable, </a:t>
            </a:r>
            <a:r>
              <a:rPr lang="fr-FR" dirty="0"/>
              <a:t>une suspension temporaire de la prestation puisse </a:t>
            </a:r>
            <a:r>
              <a:rPr lang="fr-FR" dirty="0" smtClean="0"/>
              <a:t>être prononcée </a:t>
            </a:r>
            <a:r>
              <a:rPr lang="fr-FR" dirty="0"/>
              <a:t>comme elle peut </a:t>
            </a:r>
            <a:r>
              <a:rPr lang="fr-FR" dirty="0" smtClean="0"/>
              <a:t>l’</a:t>
            </a:r>
            <a:r>
              <a:rPr lang="fr-FR" dirty="0" smtClean="0"/>
              <a:t>ê</a:t>
            </a:r>
            <a:r>
              <a:rPr lang="fr-FR" dirty="0" smtClean="0"/>
              <a:t>tre </a:t>
            </a:r>
            <a:r>
              <a:rPr lang="fr-FR" dirty="0"/>
              <a:t>en cas de manquement grave aux </a:t>
            </a:r>
            <a:r>
              <a:rPr lang="fr-FR" dirty="0" smtClean="0"/>
              <a:t>règles </a:t>
            </a:r>
            <a:r>
              <a:rPr lang="fr-FR" dirty="0"/>
              <a:t>essentielles du droit du travail (C. </a:t>
            </a:r>
            <a:r>
              <a:rPr lang="fr-FR" dirty="0" err="1"/>
              <a:t>trav</a:t>
            </a:r>
            <a:r>
              <a:rPr lang="fr-FR" dirty="0"/>
              <a:t>., art. L. 1263- 4-1). </a:t>
            </a:r>
          </a:p>
          <a:p>
            <a:endParaRPr lang="fr-FR" dirty="0"/>
          </a:p>
          <a:p>
            <a:pPr lvl="1"/>
            <a:endParaRPr lang="fr-FR" dirty="0"/>
          </a:p>
        </p:txBody>
      </p:sp>
      <p:sp>
        <p:nvSpPr>
          <p:cNvPr id="3" name="Titre 2"/>
          <p:cNvSpPr>
            <a:spLocks noGrp="1"/>
          </p:cNvSpPr>
          <p:nvPr>
            <p:ph type="title"/>
          </p:nvPr>
        </p:nvSpPr>
        <p:spPr>
          <a:xfrm>
            <a:off x="174123" y="174106"/>
            <a:ext cx="8767587" cy="1341643"/>
          </a:xfrm>
        </p:spPr>
        <p:txBody>
          <a:bodyPr/>
          <a:lstStyle/>
          <a:p>
            <a:r>
              <a:rPr lang="fr-FR" sz="2000" dirty="0"/>
              <a:t>3. </a:t>
            </a:r>
            <a:r>
              <a:rPr lang="fr-FR" sz="2000" dirty="0" smtClean="0"/>
              <a:t/>
            </a:r>
            <a:br>
              <a:rPr lang="fr-FR" sz="2000" dirty="0" smtClean="0"/>
            </a:br>
            <a:r>
              <a:rPr lang="fr-FR" sz="2000" dirty="0" smtClean="0"/>
              <a:t>application </a:t>
            </a:r>
            <a:r>
              <a:rPr lang="fr-FR" sz="2000" dirty="0"/>
              <a:t>de la mesure administrative de suspension temporaire </a:t>
            </a:r>
            <a:r>
              <a:rPr lang="fr-FR" sz="2000" dirty="0" smtClean="0"/>
              <a:t>d'activité </a:t>
            </a:r>
            <a:r>
              <a:rPr lang="fr-FR" sz="2000" dirty="0"/>
              <a:t>d’un prestataire </a:t>
            </a:r>
            <a:r>
              <a:rPr lang="fr-FR" sz="2000" dirty="0" smtClean="0"/>
              <a:t>étranger </a:t>
            </a:r>
            <a:r>
              <a:rPr lang="fr-FR" sz="2000" dirty="0"/>
              <a:t>en cas d’absence de </a:t>
            </a:r>
            <a:r>
              <a:rPr lang="fr-FR" sz="2000" dirty="0" smtClean="0"/>
              <a:t>déclaration </a:t>
            </a:r>
            <a:r>
              <a:rPr lang="fr-FR" sz="2000" dirty="0"/>
              <a:t>de </a:t>
            </a:r>
            <a:r>
              <a:rPr lang="fr-FR" sz="2000" dirty="0" smtClean="0"/>
              <a:t>détachement </a:t>
            </a:r>
            <a:endParaRPr lang="fr-FR" sz="2000" dirty="0"/>
          </a:p>
        </p:txBody>
      </p:sp>
    </p:spTree>
    <p:extLst>
      <p:ext uri="{BB962C8B-B14F-4D97-AF65-F5344CB8AC3E}">
        <p14:creationId xmlns:p14="http://schemas.microsoft.com/office/powerpoint/2010/main" val="3747946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a:t>Chapitre </a:t>
            </a:r>
            <a:r>
              <a:rPr lang="fr-FR" u="sng" dirty="0" smtClean="0"/>
              <a:t>9:</a:t>
            </a:r>
            <a:r>
              <a:rPr lang="fr-FR" u="sng" dirty="0"/>
              <a:t/>
            </a:r>
            <a:br>
              <a:rPr lang="fr-FR" u="sng" dirty="0"/>
            </a:br>
            <a:r>
              <a:rPr lang="fr-FR" sz="4400" dirty="0" smtClean="0"/>
              <a:t>CONTENTIEUX PRUD’HOMAL</a:t>
            </a:r>
            <a:endParaRPr lang="fr-FR" sz="3600" dirty="0"/>
          </a:p>
        </p:txBody>
      </p:sp>
    </p:spTree>
    <p:extLst>
      <p:ext uri="{BB962C8B-B14F-4D97-AF65-F5344CB8AC3E}">
        <p14:creationId xmlns:p14="http://schemas.microsoft.com/office/powerpoint/2010/main" val="974856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ll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Grille.thmx</Template>
  <TotalTime>3794</TotalTime>
  <Words>11158</Words>
  <Application>Microsoft Macintosh PowerPoint</Application>
  <PresentationFormat>Présentation à l'écran (4:3)</PresentationFormat>
  <Paragraphs>668</Paragraphs>
  <Slides>107</Slides>
  <Notes>0</Notes>
  <HiddenSlides>0</HiddenSlides>
  <MMClips>0</MMClips>
  <ScaleCrop>false</ScaleCrop>
  <HeadingPairs>
    <vt:vector size="4" baseType="variant">
      <vt:variant>
        <vt:lpstr>Thème</vt:lpstr>
      </vt:variant>
      <vt:variant>
        <vt:i4>1</vt:i4>
      </vt:variant>
      <vt:variant>
        <vt:lpstr>Titres des diapositives</vt:lpstr>
      </vt:variant>
      <vt:variant>
        <vt:i4>107</vt:i4>
      </vt:variant>
    </vt:vector>
  </HeadingPairs>
  <TitlesOfParts>
    <vt:vector size="108" baseType="lpstr">
      <vt:lpstr>Grille</vt:lpstr>
      <vt:lpstr>« LOI TRAVAIL » du 8 août 2016 relative au travail, à la modernisation du dialogue social et à la sécurisation des parcours professionnels</vt:lpstr>
      <vt:lpstr>Introduction </vt:lpstr>
      <vt:lpstr>Présentation PowerPoint</vt:lpstr>
      <vt:lpstr>Chapitre 1: nouvelle architecture des règles en matière de durée du travail et de congés  (art 8 à 14)</vt:lpstr>
      <vt:lpstr>1/ principes généraux </vt:lpstr>
      <vt:lpstr>Présentation PowerPoint</vt:lpstr>
      <vt:lpstr>2/ travail effectif</vt:lpstr>
      <vt:lpstr>3/ astreintes</vt:lpstr>
      <vt:lpstr>4/ équivalences</vt:lpstr>
      <vt:lpstr>5/ durée maximale hebdomadaire</vt:lpstr>
      <vt:lpstr>6/ heures supplémentaires</vt:lpstr>
      <vt:lpstr>7/ définition de la semaine</vt:lpstr>
      <vt:lpstr>8/ aménagement du temps de travail</vt:lpstr>
      <vt:lpstr>9/ horaires individualisés et récupération des heures perdues</vt:lpstr>
      <vt:lpstr>10/ convention de forfait</vt:lpstr>
      <vt:lpstr>Présentation PowerPoint</vt:lpstr>
      <vt:lpstr>Présentation PowerPoint</vt:lpstr>
      <vt:lpstr>11/ sécurisation des forfaits jours </vt:lpstr>
      <vt:lpstr>12/ sécurisation des dispositifs de modulation </vt:lpstr>
      <vt:lpstr>13/ travail de nuit</vt:lpstr>
      <vt:lpstr>14/ travail nocturne</vt:lpstr>
      <vt:lpstr>15/ Temps partiel</vt:lpstr>
      <vt:lpstr>16/ travail intermittent</vt:lpstr>
      <vt:lpstr>17/ dimanche du maire</vt:lpstr>
      <vt:lpstr>18/ jours fériés</vt:lpstr>
      <vt:lpstr>19/ congés principes généraux </vt:lpstr>
      <vt:lpstr>Présentation PowerPoint</vt:lpstr>
      <vt:lpstr>Présentation PowerPoint</vt:lpstr>
      <vt:lpstr>Présentation PowerPoint</vt:lpstr>
      <vt:lpstr>Chapitre 3: représentation du personnel</vt:lpstr>
      <vt:lpstr>1/ ajustements relatifs au fonctionnement des instances représentatives du personnel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CREATION D’UNE INSTANCE DE DIALOGUE DU RESEAU DE FRANCHISE</vt:lpstr>
      <vt:lpstr>Présentation PowerPoint</vt:lpstr>
      <vt:lpstr>Présentation PowerPoint</vt:lpstr>
      <vt:lpstr>Chapitre 4: adaptation du droit du travail à l’ère du numérique</vt:lpstr>
      <vt:lpstr>1/ Bulletin de paie électronique par principe  (art 54)</vt:lpstr>
      <vt:lpstr>2/ affirmation du principe de la déconnexion (art 55)</vt:lpstr>
      <vt:lpstr>Présentation PowerPoint</vt:lpstr>
      <vt:lpstr>3/ utilisation possible des outils numériques pour les informations syndicales (art 58)</vt:lpstr>
      <vt:lpstr>4/ vote électronique possible même sans l’accord collectif </vt:lpstr>
      <vt:lpstr>5/ organisation du statut des travailleurs utilisant une plateforme de mise en relation par voie électronique </vt:lpstr>
      <vt:lpstr>Présentation PowerPoint</vt:lpstr>
      <vt:lpstr>6/  ORGANSISATION D’UNE CONCERTATION SUR LE TRAVAIL A DISTANCE</vt:lpstr>
      <vt:lpstr>Chapitre 5: Droits et libertés de la personne au travail</vt:lpstr>
      <vt:lpstr>1/ FACULTE DE TRAITER LA QUESTION RELIGIEUSE DANS LE REGLEMENT INTERIEUR </vt:lpstr>
      <vt:lpstr>2/ MODIFICATION (MINEURE) DU REGIME DE LA PREUVE EN MATIERE DE HARCELEMENT </vt:lpstr>
      <vt:lpstr>Présentation PowerPoint</vt:lpstr>
      <vt:lpstr>3/  RAPPEL DE L’INTERDICTION DES AGISSEMENTS SEXISTES PAR LE REGLEMENT INTERIEUR</vt:lpstr>
      <vt:lpstr>4/  VERSEMENT D’UNE INDEMNITE QUI NE PEUT ÊTRE INFERIEURE A 6 MOIS EN CAS DE LICENCIEMENT Lié A UN TRAIEMENT DISCRIMINATOIRE OU EN RAIOSN DE FAITS DE HARCELEMENT SEXUEL </vt:lpstr>
      <vt:lpstr>5/ LES PRINCIPES GENERAUX DE PREVENTION ET AGISSEMENTS SEXISTES  </vt:lpstr>
      <vt:lpstr>Présentation PowerPoint</vt:lpstr>
      <vt:lpstr>Présentation PowerPoint</vt:lpstr>
      <vt:lpstr>Présentation PowerPoint</vt:lpstr>
      <vt:lpstr>6/ EXTENSION DE LA COMPETENCE DES CHSCT AUX AGISSEMENTS SEXISTES </vt:lpstr>
      <vt:lpstr>7/ OBLIGATION POUR L’ENTREPRISE DE REMBOURSER A POLE EMPLOI LES INDEMNISTES CHOMAGE VERSEES EN CAS DE LICENCIEMENT LIE A UN TRAITEMENT DISCRIMINATOIRE OU A UN HARCELLEMENT MORAL OU SEXUEL</vt:lpstr>
      <vt:lpstr>8/ AUGMENTATION DE LA DUREE DE PROTECTION DES JEUNES PARENTS</vt:lpstr>
      <vt:lpstr>Chapitre 6: EMPLOI</vt:lpstr>
      <vt:lpstr>1/ ACCORD DE PRESERVATION OU DE DEVELOPPEMENT DE L’EMPLOI</vt:lpstr>
      <vt:lpstr>Présentation PowerPoint</vt:lpstr>
      <vt:lpstr>Présentation PowerPoint</vt:lpstr>
      <vt:lpstr>Présentation PowerPoint</vt:lpstr>
      <vt:lpstr>Présentation PowerPoint</vt:lpstr>
      <vt:lpstr>2/ COMPTES PERSONNELS</vt:lpstr>
      <vt:lpstr>Présentation PowerPoint</vt:lpstr>
      <vt:lpstr>Présentation PowerPoint</vt:lpstr>
      <vt:lpstr>Présentation PowerPoint</vt:lpstr>
      <vt:lpstr>3/  APPUI AUX PME</vt:lpstr>
      <vt:lpstr>Présentation PowerPoint</vt:lpstr>
      <vt:lpstr>Présentation PowerPoint</vt:lpstr>
      <vt:lpstr>4/ FORME D’EMPLOI</vt:lpstr>
      <vt:lpstr>Présentation PowerPoint</vt:lpstr>
      <vt:lpstr>Présentation PowerPoint</vt:lpstr>
      <vt:lpstr>Présentation PowerPoint</vt:lpstr>
      <vt:lpstr>Chapitre 7: RESTRUCTURATIONS</vt:lpstr>
      <vt:lpstr>1/ TRANSFERTS</vt:lpstr>
      <vt:lpstr>Présentation PowerPoint</vt:lpstr>
      <vt:lpstr>Présentation PowerPoint</vt:lpstr>
      <vt:lpstr>Présentation PowerPoint</vt:lpstr>
      <vt:lpstr>2/  LICENCIEMENT ECONOMIQUE</vt:lpstr>
      <vt:lpstr>Présentation PowerPoint</vt:lpstr>
      <vt:lpstr>Chapitre 8: ETAT DE SANTE</vt:lpstr>
      <vt:lpstr>1/  SUPPRESSION DE LA VISITE MEDICALE D’EMBAUCHE</vt:lpstr>
      <vt:lpstr>2/  REFORME DU CONSTAT DE L’INAPTITUDE</vt:lpstr>
      <vt:lpstr>Présentation PowerPoint</vt:lpstr>
      <vt:lpstr>Présentation PowerPoint</vt:lpstr>
      <vt:lpstr>Présentation PowerPoint</vt:lpstr>
      <vt:lpstr>3/ OBLIGATION DE RECHERCHE D’AMIANTE </vt:lpstr>
      <vt:lpstr>Chapitre 8: LUTTE CONTRE LE DETACHEMENT ILLEGAL</vt:lpstr>
      <vt:lpstr>1.  extension de l’obligation de déclaration de détachement</vt:lpstr>
      <vt:lpstr>2.  création d’une contribution visant à compenser les coûts administratifs liés à la création d’un système de déclaration DEMATERIALISEE</vt:lpstr>
      <vt:lpstr>3.  application de la mesure administrative de suspension temporaire d'activité d’un prestataire étranger en cas d’absence de déclaration de détachement </vt:lpstr>
      <vt:lpstr>Chapitre 9: CONTENTIEUX PRUD’HOMAL</vt:lpstr>
      <vt:lpstr>ordonnance de Clôture d'instruction. </vt:lpstr>
      <vt:lpstr>Chapitre 10: RATIFICATION d’ordonaNce</vt:lpstr>
      <vt:lpstr>Présentation PowerPoint</vt:lpstr>
      <vt:lpstr>CONCLUSION </vt:lpstr>
      <vt:lpstr>Les 10 nouveaux droits des salaries </vt:lpstr>
      <vt:lpstr>Présentation PowerPoint</vt:lpstr>
      <vt:lpstr>Les 5 avancées qui donnent plus de pouvoir aux salaries</vt:lpstr>
      <vt:lpstr>Présentation PowerPoint</vt:lpstr>
    </vt:vector>
  </TitlesOfParts>
  <Company>Ingrid Geray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LOI TRAVAIL » du 8 août 2016 relative au travail, à la modernisation du dialogue social et à la sécurisation des parcours professionnels</dc:title>
  <dc:creator>clémence  DUPRE</dc:creator>
  <cp:lastModifiedBy>clémence  DUPRE</cp:lastModifiedBy>
  <cp:revision>287</cp:revision>
  <dcterms:created xsi:type="dcterms:W3CDTF">2016-09-26T16:09:42Z</dcterms:created>
  <dcterms:modified xsi:type="dcterms:W3CDTF">2016-11-04T12:13:01Z</dcterms:modified>
</cp:coreProperties>
</file>