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notesMasterIdLst>
    <p:notesMasterId r:id="rId97"/>
  </p:notesMasterIdLst>
  <p:sldIdLst>
    <p:sldId id="257" r:id="rId2"/>
    <p:sldId id="258" r:id="rId3"/>
    <p:sldId id="300" r:id="rId4"/>
    <p:sldId id="259" r:id="rId5"/>
    <p:sldId id="319" r:id="rId6"/>
    <p:sldId id="262" r:id="rId7"/>
    <p:sldId id="271" r:id="rId8"/>
    <p:sldId id="272" r:id="rId9"/>
    <p:sldId id="273" r:id="rId10"/>
    <p:sldId id="296" r:id="rId11"/>
    <p:sldId id="314" r:id="rId12"/>
    <p:sldId id="287" r:id="rId13"/>
    <p:sldId id="288" r:id="rId14"/>
    <p:sldId id="289" r:id="rId15"/>
    <p:sldId id="290"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28" r:id="rId34"/>
    <p:sldId id="320" r:id="rId35"/>
    <p:sldId id="263" r:id="rId36"/>
    <p:sldId id="305" r:id="rId37"/>
    <p:sldId id="304" r:id="rId38"/>
    <p:sldId id="306" r:id="rId39"/>
    <p:sldId id="301" r:id="rId40"/>
    <p:sldId id="307" r:id="rId41"/>
    <p:sldId id="308" r:id="rId42"/>
    <p:sldId id="303" r:id="rId43"/>
    <p:sldId id="310" r:id="rId44"/>
    <p:sldId id="311" r:id="rId45"/>
    <p:sldId id="315" r:id="rId46"/>
    <p:sldId id="312" r:id="rId47"/>
    <p:sldId id="313" r:id="rId48"/>
    <p:sldId id="275" r:id="rId49"/>
    <p:sldId id="274" r:id="rId50"/>
    <p:sldId id="280" r:id="rId51"/>
    <p:sldId id="309" r:id="rId52"/>
    <p:sldId id="326" r:id="rId53"/>
    <p:sldId id="347" r:id="rId54"/>
    <p:sldId id="321" r:id="rId55"/>
    <p:sldId id="281" r:id="rId56"/>
    <p:sldId id="283" r:id="rId57"/>
    <p:sldId id="297" r:id="rId58"/>
    <p:sldId id="298" r:id="rId59"/>
    <p:sldId id="299" r:id="rId60"/>
    <p:sldId id="284" r:id="rId61"/>
    <p:sldId id="316" r:id="rId62"/>
    <p:sldId id="329" r:id="rId63"/>
    <p:sldId id="324" r:id="rId64"/>
    <p:sldId id="267" r:id="rId65"/>
    <p:sldId id="377" r:id="rId66"/>
    <p:sldId id="293" r:id="rId67"/>
    <p:sldId id="348" r:id="rId68"/>
    <p:sldId id="349" r:id="rId69"/>
    <p:sldId id="350" r:id="rId70"/>
    <p:sldId id="351" r:id="rId71"/>
    <p:sldId id="352" r:id="rId72"/>
    <p:sldId id="353" r:id="rId73"/>
    <p:sldId id="354" r:id="rId74"/>
    <p:sldId id="355" r:id="rId75"/>
    <p:sldId id="356" r:id="rId76"/>
    <p:sldId id="357" r:id="rId77"/>
    <p:sldId id="359" r:id="rId78"/>
    <p:sldId id="358"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3" r:id="rId93"/>
    <p:sldId id="374" r:id="rId94"/>
    <p:sldId id="375" r:id="rId95"/>
    <p:sldId id="376" r:id="rId9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1"/>
    <p:restoredTop sz="94697"/>
  </p:normalViewPr>
  <p:slideViewPr>
    <p:cSldViewPr snapToGrid="0" snapToObjects="1">
      <p:cViewPr>
        <p:scale>
          <a:sx n="130" d="100"/>
          <a:sy n="130" d="100"/>
        </p:scale>
        <p:origin x="568" y="-13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BC48A-5C18-5C4C-B1EE-1CC8D2ABF72B}" type="datetimeFigureOut">
              <a:rPr lang="fr-FR" smtClean="0"/>
              <a:t>04/10/2016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E653E-D102-B04A-B476-2DE2D3B21947}" type="slidenum">
              <a:rPr lang="fr-FR" smtClean="0"/>
              <a:t>‹#›</a:t>
            </a:fld>
            <a:endParaRPr lang="fr-FR"/>
          </a:p>
        </p:txBody>
      </p:sp>
    </p:spTree>
    <p:extLst>
      <p:ext uri="{BB962C8B-B14F-4D97-AF65-F5344CB8AC3E}">
        <p14:creationId xmlns:p14="http://schemas.microsoft.com/office/powerpoint/2010/main" val="1563043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32</a:t>
            </a:fld>
            <a:endParaRPr lang="fr-FR"/>
          </a:p>
        </p:txBody>
      </p:sp>
    </p:spTree>
    <p:extLst>
      <p:ext uri="{BB962C8B-B14F-4D97-AF65-F5344CB8AC3E}">
        <p14:creationId xmlns:p14="http://schemas.microsoft.com/office/powerpoint/2010/main" val="24343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33</a:t>
            </a:fld>
            <a:endParaRPr lang="fr-FR"/>
          </a:p>
        </p:txBody>
      </p:sp>
    </p:spTree>
    <p:extLst>
      <p:ext uri="{BB962C8B-B14F-4D97-AF65-F5344CB8AC3E}">
        <p14:creationId xmlns:p14="http://schemas.microsoft.com/office/powerpoint/2010/main" val="41603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52</a:t>
            </a:fld>
            <a:endParaRPr lang="fr-FR"/>
          </a:p>
        </p:txBody>
      </p:sp>
    </p:spTree>
    <p:extLst>
      <p:ext uri="{BB962C8B-B14F-4D97-AF65-F5344CB8AC3E}">
        <p14:creationId xmlns:p14="http://schemas.microsoft.com/office/powerpoint/2010/main" val="96738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53</a:t>
            </a:fld>
            <a:endParaRPr lang="fr-FR"/>
          </a:p>
        </p:txBody>
      </p:sp>
    </p:spTree>
    <p:extLst>
      <p:ext uri="{BB962C8B-B14F-4D97-AF65-F5344CB8AC3E}">
        <p14:creationId xmlns:p14="http://schemas.microsoft.com/office/powerpoint/2010/main" val="23354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7BBAE2-D566-1240-A4B9-86E58F120198}" type="slidenum">
              <a:rPr lang="fr-FR" smtClean="0"/>
              <a:pPr/>
              <a:t>62</a:t>
            </a:fld>
            <a:endParaRPr lang="fr-FR"/>
          </a:p>
        </p:txBody>
      </p:sp>
    </p:spTree>
    <p:extLst>
      <p:ext uri="{BB962C8B-B14F-4D97-AF65-F5344CB8AC3E}">
        <p14:creationId xmlns:p14="http://schemas.microsoft.com/office/powerpoint/2010/main" val="167524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10/4/16</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A5E78A-EB8E-8846-B0A5-69E1ECC4162D}" type="datetimeFigureOut">
              <a:rPr lang="fr-FR" smtClean="0"/>
              <a:t>04/10/2016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FC68B2-CA29-D943-9AA0-0DEA7084DE41}"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F6FC68B2-CA29-D943-9AA0-0DEA7084DE41}" type="slidenum">
              <a:rPr lang="fr-FR" smtClean="0"/>
              <a:t>‹#›</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A5E78A-EB8E-8846-B0A5-69E1ECC4162D}" type="datetimeFigureOut">
              <a:rPr lang="fr-FR" smtClean="0"/>
              <a:t>04/10/2016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6AA5E78A-EB8E-8846-B0A5-69E1ECC4162D}" type="datetimeFigureOut">
              <a:rPr lang="fr-FR" smtClean="0"/>
              <a:t>04/10/2016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F6FC68B2-CA29-D943-9AA0-0DEA7084DE41}" type="slidenum">
              <a:rPr lang="fr-FR" smtClean="0"/>
              <a:t>‹#›</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10/4/16</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6AA5E78A-EB8E-8846-B0A5-69E1ECC4162D}" type="datetimeFigureOut">
              <a:rPr lang="fr-FR" smtClean="0"/>
              <a:t>04/10/2016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FC68B2-CA29-D943-9AA0-0DEA7084DE41}" type="slidenum">
              <a:rPr lang="fr-FR" smtClean="0"/>
              <a:t>‹#›</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6AA5E78A-EB8E-8846-B0A5-69E1ECC4162D}" type="datetimeFigureOut">
              <a:rPr lang="fr-FR" smtClean="0"/>
              <a:t>04/10/2016</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F6FC68B2-CA29-D943-9AA0-0DEA7084DE41}" type="slidenum">
              <a:rPr lang="fr-FR" smtClean="0"/>
              <a:t>‹#›</a:t>
            </a:fld>
            <a:endParaRPr lang="fr-FR"/>
          </a:p>
        </p:txBody>
      </p:sp>
      <p:sp>
        <p:nvSpPr>
          <p:cNvPr id="23" name="Titre 22"/>
          <p:cNvSpPr>
            <a:spLocks noGrp="1"/>
          </p:cNvSpPr>
          <p:nvPr>
            <p:ph type="title"/>
          </p:nvPr>
        </p:nvSpPr>
        <p:spPr/>
        <p:txBody>
          <a:bodyPr rtlCol="0" anchor="b" anchorCtr="0"/>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6AA5E78A-EB8E-8846-B0A5-69E1ECC4162D}" type="datetimeFigureOut">
              <a:rPr lang="fr-FR" smtClean="0"/>
              <a:t>04/10/2016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F6FC68B2-CA29-D943-9AA0-0DEA7084DE41}"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6AA5E78A-EB8E-8846-B0A5-69E1ECC4162D}" type="datetimeFigureOut">
              <a:rPr lang="fr-FR" smtClean="0"/>
              <a:t>04/10/2016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6FC68B2-CA29-D943-9AA0-0DEA7084DE41}"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F5CE407-6216-4202-80E4-A30DC2F709B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6AA5E78A-EB8E-8846-B0A5-69E1ECC4162D}" type="datetimeFigureOut">
              <a:rPr lang="fr-FR" smtClean="0"/>
              <a:t>04/10/2016</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F6FC68B2-CA29-D943-9AA0-0DEA7084DE41}" type="slidenum">
              <a:rPr lang="fr-FR" smtClean="0"/>
              <a:t>‹#›</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6AA5E78A-EB8E-8846-B0A5-69E1ECC4162D}" type="datetimeFigureOut">
              <a:rPr lang="fr-FR" smtClean="0"/>
              <a:t>04/10/2016</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A5E78A-EB8E-8846-B0A5-69E1ECC4162D}" type="datetimeFigureOut">
              <a:rPr lang="fr-FR" smtClean="0"/>
              <a:t>04/10/2016</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6FC68B2-CA29-D943-9AA0-0DEA7084DE41}" type="slidenum">
              <a:rPr lang="fr-FR" smtClean="0"/>
              <a:t>‹#›</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mailto:ingrid@geray.avocat.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5-11-04_1314412&amp;FromId=Z2102"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5-09-22_1411884&amp;FromId=Z210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5-02-04_1324151&amp;FromId=Z2102" TargetMode="External"/><Relationship Id="rId3" Type="http://schemas.openxmlformats.org/officeDocument/2006/relationships/hyperlink" Target="http://www.dalloz-avocats.fr/documentation/Document?id=CASS_LIEUVIDE_2015-02-04_1326284&amp;FromId=Z2102"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3-01-17_1210051&amp;FromId=Z2089"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4-01-29_1221516&amp;FromId=Z208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2-11-21_1118686&amp;FromId=Z2162"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4-03-05_1228303&amp;FromId=Z2162"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javascript:%20documentLink('INFO1455701949522')"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3-03-13_1122082&amp;FromId=Z2162"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6-01-13_1520822&amp;FromId=Z2199"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5-05-20_1410270&amp;FromId=Z2089"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4-01-15_1222117&amp;FromId=Z2089" TargetMode="External"/><Relationship Id="rId3" Type="http://schemas.openxmlformats.org/officeDocument/2006/relationships/hyperlink" Target="http://www.dalloz-avocats.fr/documentation/Document?id=CASS_LIEUVIDE_2014-02-12_1211554&amp;FromId=Z208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5-03-05_1327270&amp;FromId=Z2089"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lloz-avocats.fr/documentation/Document?id=CASS_LIEUVIDE_2015-12-01_1417701&amp;FromId=Z2089"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k-rh.fr/harcelement_moral.html"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864524" y="133004"/>
            <a:ext cx="7946966" cy="4247317"/>
          </a:xfrm>
          <a:prstGeom prst="rect">
            <a:avLst/>
          </a:prstGeom>
          <a:noFill/>
        </p:spPr>
        <p:txBody>
          <a:bodyPr wrap="square" rtlCol="0">
            <a:spAutoFit/>
          </a:bodyPr>
          <a:lstStyle/>
          <a:p>
            <a:pPr algn="ctr"/>
            <a:endParaRPr lang="fr-FR" sz="4500" b="1" i="1" dirty="0" smtClean="0">
              <a:latin typeface="Arial"/>
              <a:cs typeface="Arial" charset="0"/>
            </a:endParaRPr>
          </a:p>
          <a:p>
            <a:pPr algn="ctr"/>
            <a:r>
              <a:rPr lang="fr-FR" sz="4500" b="1" i="1" dirty="0" smtClean="0">
                <a:latin typeface="Arial"/>
                <a:cs typeface="Arial" charset="0"/>
              </a:rPr>
              <a:t>LA RÉFORME DE LA JUSTICE PRUD’HOMALE &amp; ACTUALISATION DE JURISPRUDENCE</a:t>
            </a:r>
          </a:p>
          <a:p>
            <a:pPr algn="ctr"/>
            <a:endParaRPr lang="fr-FR" sz="4500" b="1" i="1" dirty="0" smtClean="0">
              <a:solidFill>
                <a:srgbClr val="3B3838"/>
              </a:solidFill>
              <a:latin typeface="Arial"/>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4033957" y="3839954"/>
            <a:ext cx="1299606" cy="1114920"/>
          </a:xfrm>
          <a:prstGeom prst="rect">
            <a:avLst/>
          </a:prstGeom>
          <a:noFill/>
          <a:ln>
            <a:noFill/>
          </a:ln>
        </p:spPr>
      </p:pic>
      <p:sp>
        <p:nvSpPr>
          <p:cNvPr id="4" name="Rectangle 3"/>
          <p:cNvSpPr/>
          <p:nvPr/>
        </p:nvSpPr>
        <p:spPr>
          <a:xfrm>
            <a:off x="2194560" y="4380322"/>
            <a:ext cx="4937760" cy="3293210"/>
          </a:xfrm>
          <a:prstGeom prst="rect">
            <a:avLst/>
          </a:prstGeom>
        </p:spPr>
        <p:txBody>
          <a:bodyPr wrap="square">
            <a:spAutoFit/>
          </a:bodyPr>
          <a:lstStyle/>
          <a:p>
            <a:pPr algn="ctr">
              <a:buNone/>
            </a:pPr>
            <a:endParaRPr lang="fr-FR" sz="1200" dirty="0" smtClean="0">
              <a:latin typeface="Arial"/>
            </a:endParaRPr>
          </a:p>
          <a:p>
            <a:pPr algn="ctr">
              <a:buNone/>
            </a:pPr>
            <a:endParaRPr lang="fr-FR" sz="1200" dirty="0" smtClean="0">
              <a:latin typeface="Arial"/>
            </a:endParaRPr>
          </a:p>
          <a:p>
            <a:pPr algn="ctr">
              <a:buNone/>
            </a:pPr>
            <a:endParaRPr lang="fr-FR" sz="1200" dirty="0" smtClean="0">
              <a:latin typeface="Arial"/>
            </a:endParaRPr>
          </a:p>
          <a:p>
            <a:pPr algn="ctr">
              <a:buNone/>
            </a:pPr>
            <a:endParaRPr lang="fr-FR" sz="1200" dirty="0">
              <a:latin typeface="Arial"/>
            </a:endParaRPr>
          </a:p>
          <a:p>
            <a:pPr algn="ctr">
              <a:buNone/>
            </a:pPr>
            <a:r>
              <a:rPr lang="fr-FR" sz="1400" dirty="0" smtClean="0">
                <a:latin typeface="Arial"/>
              </a:rPr>
              <a:t>Ingrid GERAY      </a:t>
            </a:r>
          </a:p>
          <a:p>
            <a:pPr algn="ctr">
              <a:buNone/>
            </a:pPr>
            <a:r>
              <a:rPr lang="fr-FR" sz="1400" dirty="0" smtClean="0">
                <a:latin typeface="Arial"/>
              </a:rPr>
              <a:t>Immeuble le Delta - 1 allée de l’électronique 42000 SAINT ETIENNE</a:t>
            </a:r>
            <a:r>
              <a:rPr lang="fr-FR" sz="1400" cap="small" dirty="0" smtClean="0">
                <a:latin typeface="Arial"/>
              </a:rPr>
              <a:t>      </a:t>
            </a:r>
          </a:p>
          <a:p>
            <a:pPr algn="ctr">
              <a:buNone/>
            </a:pPr>
            <a:r>
              <a:rPr lang="fr-FR" sz="1400" cap="small" dirty="0" smtClean="0">
                <a:latin typeface="Arial"/>
              </a:rPr>
              <a:t>Email </a:t>
            </a:r>
            <a:r>
              <a:rPr lang="fr-FR" sz="1400" dirty="0" smtClean="0">
                <a:latin typeface="Arial"/>
              </a:rPr>
              <a:t>: </a:t>
            </a:r>
            <a:r>
              <a:rPr lang="fr-FR" sz="1400" dirty="0" smtClean="0">
                <a:latin typeface="Arial"/>
                <a:hlinkClick r:id="rId3"/>
              </a:rPr>
              <a:t>ingrid@geray.avocat.fr</a:t>
            </a:r>
            <a:endParaRPr lang="fr-FR" sz="1400" dirty="0" smtClean="0">
              <a:latin typeface="Arial"/>
            </a:endParaRPr>
          </a:p>
          <a:p>
            <a:pPr algn="ctr">
              <a:buNone/>
            </a:pPr>
            <a:r>
              <a:rPr lang="fr-FR" sz="1400" dirty="0" smtClean="0">
                <a:latin typeface="Arial"/>
              </a:rPr>
              <a:t>Téléphone : 04 77 91 68 81 / 06 14 71 </a:t>
            </a:r>
            <a:r>
              <a:rPr lang="fr-FR" sz="1400" cap="small" dirty="0" smtClean="0">
                <a:latin typeface="Arial"/>
              </a:rPr>
              <a:t>14 21</a:t>
            </a:r>
            <a:endParaRPr lang="fr-FR" sz="1400" dirty="0" smtClean="0">
              <a:latin typeface="Arial"/>
            </a:endParaRPr>
          </a:p>
          <a:p>
            <a:endParaRPr lang="fr-FR" dirty="0" smtClean="0">
              <a:latin typeface="Arial"/>
            </a:endParaRPr>
          </a:p>
          <a:p>
            <a:endParaRPr lang="fr-FR" dirty="0" smtClean="0">
              <a:latin typeface="Arial"/>
            </a:endParaRPr>
          </a:p>
          <a:p>
            <a:r>
              <a:rPr lang="fr-FR" dirty="0" smtClean="0">
                <a:latin typeface="Arial"/>
              </a:rPr>
              <a:t> </a:t>
            </a:r>
          </a:p>
          <a:p>
            <a:endParaRPr lang="fr-FR" dirty="0" smtClean="0">
              <a:latin typeface="Arial"/>
            </a:endParaRPr>
          </a:p>
          <a:p>
            <a:endParaRPr lang="fr-FR" dirty="0" smtClean="0">
              <a:latin typeface="Arial"/>
            </a:endParaRPr>
          </a:p>
        </p:txBody>
      </p:sp>
    </p:spTree>
    <p:extLst>
      <p:ext uri="{BB962C8B-B14F-4D97-AF65-F5344CB8AC3E}">
        <p14:creationId xmlns:p14="http://schemas.microsoft.com/office/powerpoint/2010/main" val="4105726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413020"/>
            <a:ext cx="8534400" cy="758952"/>
          </a:xfrm>
        </p:spPr>
        <p:txBody>
          <a:bodyPr>
            <a:noAutofit/>
          </a:bodyPr>
          <a:lstStyle/>
          <a:p>
            <a:r>
              <a:rPr lang="fr-FR" sz="2900" dirty="0">
                <a:solidFill>
                  <a:srgbClr val="8CADAE">
                    <a:shade val="75000"/>
                  </a:srgbClr>
                </a:solidFill>
              </a:rPr>
              <a:t>Chapitre </a:t>
            </a:r>
            <a:r>
              <a:rPr lang="fr-FR" sz="2900" dirty="0" smtClean="0">
                <a:solidFill>
                  <a:srgbClr val="8CADAE">
                    <a:shade val="75000"/>
                  </a:srgbClr>
                </a:solidFill>
              </a:rPr>
              <a:t>1 </a:t>
            </a:r>
            <a:r>
              <a:rPr lang="fr-FR" sz="2900" dirty="0">
                <a:solidFill>
                  <a:srgbClr val="8CADAE">
                    <a:shade val="75000"/>
                  </a:srgbClr>
                </a:solidFill>
              </a:rPr>
              <a:t>: La saisine du Conseil de prud’hommes</a:t>
            </a:r>
            <a:r>
              <a:rPr lang="fr-FR" sz="2900" dirty="0"/>
              <a:t/>
            </a:r>
            <a:br>
              <a:rPr lang="fr-FR" sz="2900" dirty="0"/>
            </a:br>
            <a:endParaRPr lang="fr-FR" sz="2900" dirty="0"/>
          </a:p>
        </p:txBody>
      </p:sp>
      <p:sp>
        <p:nvSpPr>
          <p:cNvPr id="3" name="Espace réservé du contenu 2"/>
          <p:cNvSpPr>
            <a:spLocks noGrp="1"/>
          </p:cNvSpPr>
          <p:nvPr>
            <p:ph sz="quarter" idx="1"/>
          </p:nvPr>
        </p:nvSpPr>
        <p:spPr/>
        <p:txBody>
          <a:bodyPr>
            <a:normAutofit fontScale="70000" lnSpcReduction="20000"/>
          </a:bodyPr>
          <a:lstStyle/>
          <a:p>
            <a:pPr marL="0" indent="0" algn="just">
              <a:buNone/>
            </a:pPr>
            <a:r>
              <a:rPr lang="fr-FR" sz="2800" dirty="0"/>
              <a:t>Par dérogation, il est possible de convoquer une personne morale par tout moyen auquel elle a préalablement </a:t>
            </a:r>
            <a:r>
              <a:rPr lang="fr-FR" sz="2800" dirty="0" smtClean="0"/>
              <a:t>consenti : </a:t>
            </a:r>
          </a:p>
          <a:p>
            <a:pPr algn="just">
              <a:buFontTx/>
              <a:buChar char="-"/>
            </a:pPr>
            <a:r>
              <a:rPr lang="fr-FR" sz="2800" dirty="0" smtClean="0"/>
              <a:t>personnes </a:t>
            </a:r>
            <a:r>
              <a:rPr lang="fr-FR" sz="2800" dirty="0"/>
              <a:t>morales de droit privé, </a:t>
            </a:r>
            <a:endParaRPr lang="fr-FR" sz="2800" dirty="0" smtClean="0"/>
          </a:p>
          <a:p>
            <a:pPr algn="just">
              <a:buFontTx/>
              <a:buChar char="-"/>
            </a:pPr>
            <a:r>
              <a:rPr lang="fr-FR" sz="2800" dirty="0" smtClean="0"/>
              <a:t>les </a:t>
            </a:r>
            <a:r>
              <a:rPr lang="fr-FR" sz="2800" dirty="0"/>
              <a:t>administrations de l’Etat, </a:t>
            </a:r>
            <a:endParaRPr lang="fr-FR" sz="2800" dirty="0" smtClean="0"/>
          </a:p>
          <a:p>
            <a:pPr algn="just">
              <a:buFontTx/>
              <a:buChar char="-"/>
            </a:pPr>
            <a:r>
              <a:rPr lang="fr-FR" sz="2800" dirty="0" smtClean="0"/>
              <a:t>les </a:t>
            </a:r>
            <a:r>
              <a:rPr lang="fr-FR" sz="2800" dirty="0"/>
              <a:t>collectivités territoriales, </a:t>
            </a:r>
            <a:endParaRPr lang="fr-FR" sz="2800" dirty="0" smtClean="0"/>
          </a:p>
          <a:p>
            <a:pPr algn="just">
              <a:buFontTx/>
              <a:buChar char="-"/>
            </a:pPr>
            <a:r>
              <a:rPr lang="fr-FR" sz="2800" dirty="0" smtClean="0"/>
              <a:t>les </a:t>
            </a:r>
            <a:r>
              <a:rPr lang="fr-FR" sz="2800" dirty="0"/>
              <a:t>établissements publics à caractère administratif, </a:t>
            </a:r>
            <a:endParaRPr lang="fr-FR" sz="2800" dirty="0" smtClean="0"/>
          </a:p>
          <a:p>
            <a:pPr algn="just">
              <a:buFontTx/>
              <a:buChar char="-"/>
            </a:pPr>
            <a:r>
              <a:rPr lang="fr-FR" sz="2800" dirty="0" smtClean="0"/>
              <a:t>les </a:t>
            </a:r>
            <a:r>
              <a:rPr lang="fr-FR" sz="2800" dirty="0"/>
              <a:t>organismes de sécurité sociale </a:t>
            </a:r>
            <a:endParaRPr lang="fr-FR" sz="2800" dirty="0" smtClean="0"/>
          </a:p>
          <a:p>
            <a:pPr algn="just">
              <a:buFontTx/>
              <a:buChar char="-"/>
            </a:pPr>
            <a:r>
              <a:rPr lang="fr-FR" sz="2800" dirty="0" smtClean="0"/>
              <a:t>les </a:t>
            </a:r>
            <a:r>
              <a:rPr lang="fr-FR" sz="2800" dirty="0"/>
              <a:t>autres organismes chargés de la gestion d’un service public administratif. </a:t>
            </a:r>
            <a:endParaRPr lang="fr-FR" sz="2800" dirty="0" smtClean="0"/>
          </a:p>
          <a:p>
            <a:pPr marL="0" indent="0" algn="just">
              <a:buNone/>
            </a:pPr>
            <a:endParaRPr lang="fr-FR" sz="2800" dirty="0"/>
          </a:p>
          <a:p>
            <a:pPr marL="0" indent="0" algn="just">
              <a:buNone/>
            </a:pPr>
            <a:r>
              <a:rPr lang="fr-FR" sz="2800" dirty="0" smtClean="0"/>
              <a:t>Cette </a:t>
            </a:r>
            <a:r>
              <a:rPr lang="fr-FR" sz="2800" dirty="0"/>
              <a:t>convocation peut prendre la forme d’un courrier électronique adressé dans des conditions assurant la confidentialité des informations transmises. </a:t>
            </a:r>
            <a:r>
              <a:rPr lang="fr-FR" sz="2800" b="1" dirty="0"/>
              <a:t>Cette disposition présente une utilité particulière pour les litiges auxquels sont parties le Pôle emploi ou l’AGS</a:t>
            </a:r>
            <a:r>
              <a:rPr lang="fr-FR" sz="2800" dirty="0"/>
              <a:t>. </a:t>
            </a:r>
          </a:p>
          <a:p>
            <a:pPr marL="0" indent="0" algn="just">
              <a:buNone/>
            </a:pPr>
            <a:endParaRPr lang="fr-FR" sz="100" dirty="0"/>
          </a:p>
          <a:p>
            <a:pPr marL="0" indent="0" algn="just">
              <a:buNone/>
            </a:pPr>
            <a:endParaRPr lang="fr-FR" sz="2800" dirty="0"/>
          </a:p>
          <a:p>
            <a:endParaRPr lang="fr-FR" dirty="0"/>
          </a:p>
        </p:txBody>
      </p:sp>
    </p:spTree>
    <p:extLst>
      <p:ext uri="{BB962C8B-B14F-4D97-AF65-F5344CB8AC3E}">
        <p14:creationId xmlns:p14="http://schemas.microsoft.com/office/powerpoint/2010/main" val="288691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492575"/>
            <a:ext cx="8534400" cy="758952"/>
          </a:xfrm>
        </p:spPr>
        <p:txBody>
          <a:bodyPr>
            <a:normAutofit fontScale="90000"/>
          </a:bodyPr>
          <a:lstStyle/>
          <a:p>
            <a:r>
              <a:rPr lang="fr-FR" sz="3200" dirty="0">
                <a:solidFill>
                  <a:srgbClr val="8CADAE">
                    <a:shade val="75000"/>
                  </a:srgbClr>
                </a:solidFill>
              </a:rPr>
              <a:t>Chapitre </a:t>
            </a:r>
            <a:r>
              <a:rPr lang="fr-FR" sz="3200" dirty="0" smtClean="0">
                <a:solidFill>
                  <a:srgbClr val="8CADAE">
                    <a:shade val="75000"/>
                  </a:srgbClr>
                </a:solidFill>
              </a:rPr>
              <a:t>1 </a:t>
            </a:r>
            <a:r>
              <a:rPr lang="fr-FR" sz="3200" dirty="0">
                <a:solidFill>
                  <a:srgbClr val="8CADAE">
                    <a:shade val="75000"/>
                  </a:srgbClr>
                </a:solidFill>
              </a:rPr>
              <a:t>: La saisine du Conseil de prud’hommes</a:t>
            </a:r>
            <a:r>
              <a:rPr lang="fr-FR" dirty="0"/>
              <a:t/>
            </a:r>
            <a:br>
              <a:rPr lang="fr-FR" dirty="0"/>
            </a:br>
            <a:endParaRPr lang="fr-FR" dirty="0"/>
          </a:p>
        </p:txBody>
      </p:sp>
      <p:sp>
        <p:nvSpPr>
          <p:cNvPr id="3" name="Espace réservé du contenu 2"/>
          <p:cNvSpPr>
            <a:spLocks noGrp="1"/>
          </p:cNvSpPr>
          <p:nvPr>
            <p:ph sz="quarter" idx="1"/>
          </p:nvPr>
        </p:nvSpPr>
        <p:spPr/>
        <p:txBody>
          <a:bodyPr>
            <a:normAutofit/>
          </a:bodyPr>
          <a:lstStyle/>
          <a:p>
            <a:pPr marL="0" indent="0" algn="just">
              <a:buNone/>
            </a:pPr>
            <a:endParaRPr lang="fr-FR" sz="2400" dirty="0" smtClean="0"/>
          </a:p>
          <a:p>
            <a:pPr marL="0" indent="0" algn="just">
              <a:buNone/>
            </a:pPr>
            <a:endParaRPr lang="fr-FR" sz="2400" dirty="0"/>
          </a:p>
          <a:p>
            <a:pPr marL="0" indent="0" algn="just">
              <a:buNone/>
            </a:pPr>
            <a:r>
              <a:rPr lang="fr-FR" sz="2400" dirty="0" smtClean="0"/>
              <a:t>En </a:t>
            </a:r>
            <a:r>
              <a:rPr lang="fr-FR" sz="2400" dirty="0"/>
              <a:t>matière de licenciement pour motif économique, l’employeur doit communiquer </a:t>
            </a:r>
            <a:r>
              <a:rPr lang="fr-FR" sz="2400" b="1" dirty="0"/>
              <a:t>au greffe et au salarié</a:t>
            </a:r>
            <a:r>
              <a:rPr lang="fr-FR" sz="2400" dirty="0"/>
              <a:t>, par LRAR pour chacun, </a:t>
            </a:r>
            <a:r>
              <a:rPr lang="fr-FR" sz="2400" b="1" u="sng" dirty="0"/>
              <a:t>dans un délai de huit jours </a:t>
            </a:r>
            <a:r>
              <a:rPr lang="fr-FR" sz="2400" dirty="0"/>
              <a:t>suivant la réception de la convocation, </a:t>
            </a:r>
            <a:r>
              <a:rPr lang="fr-FR" sz="2400" b="1" dirty="0"/>
              <a:t>les éléments justificatifs </a:t>
            </a:r>
            <a:r>
              <a:rPr lang="fr-FR" sz="2400" dirty="0"/>
              <a:t>(documents fournis au représentants du personnel ou à l’autorité administrative).</a:t>
            </a:r>
          </a:p>
          <a:p>
            <a:endParaRPr lang="fr-FR" dirty="0"/>
          </a:p>
        </p:txBody>
      </p:sp>
    </p:spTree>
    <p:extLst>
      <p:ext uri="{BB962C8B-B14F-4D97-AF65-F5344CB8AC3E}">
        <p14:creationId xmlns:p14="http://schemas.microsoft.com/office/powerpoint/2010/main" val="225588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876397"/>
            <a:ext cx="8534400" cy="758952"/>
          </a:xfrm>
        </p:spPr>
        <p:txBody>
          <a:bodyPr>
            <a:normAutofit fontScale="90000"/>
          </a:bodyPr>
          <a:lstStyle/>
          <a:p>
            <a:r>
              <a:rPr lang="fr-FR" sz="3600" dirty="0">
                <a:solidFill>
                  <a:srgbClr val="8CADAE">
                    <a:shade val="75000"/>
                  </a:srgbClr>
                </a:solidFill>
              </a:rPr>
              <a:t>Chapitre </a:t>
            </a:r>
            <a:r>
              <a:rPr lang="fr-FR" sz="3600" dirty="0" smtClean="0">
                <a:solidFill>
                  <a:srgbClr val="8CADAE">
                    <a:shade val="75000"/>
                  </a:srgbClr>
                </a:solidFill>
              </a:rPr>
              <a:t>1 </a:t>
            </a:r>
            <a:r>
              <a:rPr lang="fr-FR" sz="3600" dirty="0">
                <a:solidFill>
                  <a:srgbClr val="8CADAE">
                    <a:shade val="75000"/>
                  </a:srgbClr>
                </a:solidFill>
              </a:rPr>
              <a:t>: La saisine du Conseil de prud’hommes</a:t>
            </a:r>
            <a:r>
              <a:rPr lang="fr-FR" dirty="0"/>
              <a:t/>
            </a:r>
            <a:br>
              <a:rPr lang="fr-FR" dirty="0"/>
            </a:br>
            <a:endParaRPr lang="fr-FR" dirty="0"/>
          </a:p>
        </p:txBody>
      </p:sp>
      <p:sp>
        <p:nvSpPr>
          <p:cNvPr id="3" name="Espace réservé du contenu 2"/>
          <p:cNvSpPr>
            <a:spLocks noGrp="1"/>
          </p:cNvSpPr>
          <p:nvPr>
            <p:ph sz="quarter" idx="1"/>
          </p:nvPr>
        </p:nvSpPr>
        <p:spPr/>
        <p:txBody>
          <a:bodyPr>
            <a:normAutofit fontScale="85000" lnSpcReduction="20000"/>
          </a:bodyPr>
          <a:lstStyle/>
          <a:p>
            <a:pPr marL="0" indent="0">
              <a:buNone/>
            </a:pPr>
            <a:r>
              <a:rPr lang="fr-FR" sz="2400" b="1" dirty="0">
                <a:solidFill>
                  <a:srgbClr val="646B86"/>
                </a:solidFill>
              </a:rPr>
              <a:t>4- L’assistance et la représentation des </a:t>
            </a:r>
            <a:r>
              <a:rPr lang="fr-FR" sz="2400" b="1" dirty="0" smtClean="0">
                <a:solidFill>
                  <a:srgbClr val="646B86"/>
                </a:solidFill>
              </a:rPr>
              <a:t>parties</a:t>
            </a:r>
          </a:p>
          <a:p>
            <a:pPr marL="0" indent="0">
              <a:buNone/>
            </a:pPr>
            <a:r>
              <a:rPr lang="fr-FR" sz="2400" b="1" dirty="0">
                <a:solidFill>
                  <a:srgbClr val="646B86"/>
                </a:solidFill>
              </a:rPr>
              <a:t> </a:t>
            </a:r>
            <a:r>
              <a:rPr lang="fr-FR" sz="2400" b="1" dirty="0" smtClean="0">
                <a:solidFill>
                  <a:srgbClr val="646B86"/>
                </a:solidFill>
              </a:rPr>
              <a:t>   4</a:t>
            </a:r>
            <a:r>
              <a:rPr lang="fr-FR" sz="2400" b="1" dirty="0">
                <a:solidFill>
                  <a:srgbClr val="646B86"/>
                </a:solidFill>
              </a:rPr>
              <a:t>-1 La suppression de l’obligation de comparution </a:t>
            </a:r>
            <a:r>
              <a:rPr lang="fr-FR" sz="2400" b="1" dirty="0" smtClean="0">
                <a:solidFill>
                  <a:srgbClr val="646B86"/>
                </a:solidFill>
              </a:rPr>
              <a:t>personnelle</a:t>
            </a:r>
          </a:p>
          <a:p>
            <a:pPr marL="0" indent="0">
              <a:buNone/>
            </a:pPr>
            <a:endParaRPr lang="fr-FR" sz="2400" dirty="0" smtClean="0">
              <a:solidFill>
                <a:srgbClr val="646B86"/>
              </a:solidFill>
            </a:endParaRPr>
          </a:p>
          <a:p>
            <a:pPr marL="0" indent="0" algn="just">
              <a:buNone/>
            </a:pPr>
            <a:r>
              <a:rPr lang="fr-FR" sz="2400" dirty="0" smtClean="0">
                <a:solidFill>
                  <a:srgbClr val="000000"/>
                </a:solidFill>
              </a:rPr>
              <a:t>Désormais, les parties </a:t>
            </a:r>
            <a:r>
              <a:rPr lang="fr-FR" sz="2400" dirty="0">
                <a:solidFill>
                  <a:srgbClr val="000000"/>
                </a:solidFill>
              </a:rPr>
              <a:t>comparaissent </a:t>
            </a:r>
            <a:r>
              <a:rPr lang="fr-FR" sz="2400" b="1" dirty="0" smtClean="0">
                <a:solidFill>
                  <a:srgbClr val="000000"/>
                </a:solidFill>
              </a:rPr>
              <a:t>à </a:t>
            </a:r>
            <a:r>
              <a:rPr lang="fr-FR" sz="2400" b="1" dirty="0">
                <a:solidFill>
                  <a:srgbClr val="000000"/>
                </a:solidFill>
              </a:rPr>
              <a:t>leur choix en personne ou représentées</a:t>
            </a:r>
            <a:r>
              <a:rPr lang="fr-FR" sz="2400" dirty="0">
                <a:solidFill>
                  <a:srgbClr val="000000"/>
                </a:solidFill>
              </a:rPr>
              <a:t> et </a:t>
            </a:r>
            <a:r>
              <a:rPr lang="fr-FR" sz="2400" b="1" u="sng" dirty="0">
                <a:solidFill>
                  <a:srgbClr val="000000"/>
                </a:solidFill>
              </a:rPr>
              <a:t>n’ont plus à justifier d’un motif légitime pour être </a:t>
            </a:r>
            <a:r>
              <a:rPr lang="fr-FR" sz="2400" b="1" u="sng" dirty="0" smtClean="0">
                <a:solidFill>
                  <a:srgbClr val="000000"/>
                </a:solidFill>
              </a:rPr>
              <a:t>représentées.</a:t>
            </a:r>
          </a:p>
          <a:p>
            <a:pPr marL="0" indent="0" algn="just">
              <a:buNone/>
            </a:pPr>
            <a:endParaRPr lang="fr-FR" sz="2400" dirty="0">
              <a:solidFill>
                <a:srgbClr val="000000"/>
              </a:solidFill>
            </a:endParaRPr>
          </a:p>
          <a:p>
            <a:pPr marL="0" indent="0" algn="just">
              <a:buNone/>
            </a:pPr>
            <a:r>
              <a:rPr lang="fr-FR" sz="2400" b="1" dirty="0">
                <a:solidFill>
                  <a:srgbClr val="000000"/>
                </a:solidFill>
              </a:rPr>
              <a:t>La suppression de l’obligation de comparution personnelle </a:t>
            </a:r>
            <a:r>
              <a:rPr lang="fr-FR" sz="2400" dirty="0">
                <a:solidFill>
                  <a:srgbClr val="000000"/>
                </a:solidFill>
              </a:rPr>
              <a:t>s’applique </a:t>
            </a:r>
            <a:r>
              <a:rPr lang="fr-FR" sz="2400" u="sng" dirty="0">
                <a:solidFill>
                  <a:srgbClr val="000000"/>
                </a:solidFill>
              </a:rPr>
              <a:t>immédiatement</a:t>
            </a:r>
            <a:r>
              <a:rPr lang="fr-FR" sz="2400" dirty="0">
                <a:solidFill>
                  <a:srgbClr val="000000"/>
                </a:solidFill>
              </a:rPr>
              <a:t>, c’est-à-dire aussi bien aux instances introduites à compter de la publication du décret que celles déjà pendantes.</a:t>
            </a:r>
          </a:p>
          <a:p>
            <a:pPr marL="0" indent="0" algn="just">
              <a:buNone/>
            </a:pPr>
            <a:endParaRPr lang="fr-FR" sz="2400" dirty="0">
              <a:solidFill>
                <a:srgbClr val="000000"/>
              </a:solidFill>
            </a:endParaRPr>
          </a:p>
          <a:p>
            <a:pPr marL="0" indent="0" algn="just">
              <a:buNone/>
            </a:pPr>
            <a:r>
              <a:rPr lang="fr-FR" sz="2400" dirty="0">
                <a:solidFill>
                  <a:srgbClr val="000000"/>
                </a:solidFill>
              </a:rPr>
              <a:t>Cela ne fait pas obstacle à ce que le bureau de conciliation et d’orientation décide d’entendre les parties « </a:t>
            </a:r>
            <a:r>
              <a:rPr lang="fr-FR" sz="2400" i="1" dirty="0">
                <a:solidFill>
                  <a:srgbClr val="000000"/>
                </a:solidFill>
              </a:rPr>
              <a:t>en personne </a:t>
            </a:r>
            <a:r>
              <a:rPr lang="fr-FR" sz="2400" dirty="0" smtClean="0">
                <a:solidFill>
                  <a:srgbClr val="000000"/>
                </a:solidFill>
              </a:rPr>
              <a:t>», </a:t>
            </a:r>
            <a:r>
              <a:rPr lang="fr-FR" sz="2400" dirty="0">
                <a:solidFill>
                  <a:srgbClr val="000000"/>
                </a:solidFill>
              </a:rPr>
              <a:t>le bureau de jugement disposant également de ce </a:t>
            </a:r>
            <a:r>
              <a:rPr lang="fr-FR" sz="2400" dirty="0" smtClean="0">
                <a:solidFill>
                  <a:srgbClr val="000000"/>
                </a:solidFill>
              </a:rPr>
              <a:t>pouvoir.</a:t>
            </a:r>
            <a:endParaRPr lang="fr-FR" sz="2400" dirty="0">
              <a:solidFill>
                <a:srgbClr val="000000"/>
              </a:solidFill>
            </a:endParaRPr>
          </a:p>
          <a:p>
            <a:pPr marL="0" indent="0">
              <a:buNone/>
            </a:pPr>
            <a:endParaRPr lang="fr-FR" dirty="0" smtClean="0"/>
          </a:p>
        </p:txBody>
      </p:sp>
    </p:spTree>
    <p:extLst>
      <p:ext uri="{BB962C8B-B14F-4D97-AF65-F5344CB8AC3E}">
        <p14:creationId xmlns:p14="http://schemas.microsoft.com/office/powerpoint/2010/main" val="31194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rgbClr val="8CADAE">
                    <a:shade val="75000"/>
                  </a:srgbClr>
                </a:solidFill>
              </a:rPr>
              <a:t>Chapitre </a:t>
            </a:r>
            <a:r>
              <a:rPr lang="fr-FR" sz="3200" dirty="0" smtClean="0">
                <a:solidFill>
                  <a:srgbClr val="8CADAE">
                    <a:shade val="75000"/>
                  </a:srgbClr>
                </a:solidFill>
              </a:rPr>
              <a:t>1 </a:t>
            </a:r>
            <a:r>
              <a:rPr lang="fr-FR" sz="3200" dirty="0">
                <a:solidFill>
                  <a:srgbClr val="8CADAE">
                    <a:shade val="75000"/>
                  </a:srgbClr>
                </a:solidFill>
              </a:rPr>
              <a:t>: La saisine du Conseil de prud’hommes</a:t>
            </a:r>
            <a:endParaRPr lang="fr-FR" dirty="0"/>
          </a:p>
        </p:txBody>
      </p:sp>
      <p:sp>
        <p:nvSpPr>
          <p:cNvPr id="3" name="Espace réservé du contenu 2"/>
          <p:cNvSpPr>
            <a:spLocks noGrp="1"/>
          </p:cNvSpPr>
          <p:nvPr>
            <p:ph sz="quarter" idx="1"/>
          </p:nvPr>
        </p:nvSpPr>
        <p:spPr/>
        <p:txBody>
          <a:bodyPr>
            <a:normAutofit fontScale="47500" lnSpcReduction="20000"/>
          </a:bodyPr>
          <a:lstStyle/>
          <a:p>
            <a:pPr marL="0" indent="0">
              <a:buNone/>
            </a:pPr>
            <a:r>
              <a:rPr lang="fr-FR" sz="4200" b="1" dirty="0" smtClean="0">
                <a:solidFill>
                  <a:srgbClr val="646B86"/>
                </a:solidFill>
              </a:rPr>
              <a:t>4</a:t>
            </a:r>
            <a:r>
              <a:rPr lang="fr-FR" sz="4200" b="1" dirty="0">
                <a:solidFill>
                  <a:srgbClr val="646B86"/>
                </a:solidFill>
              </a:rPr>
              <a:t>-2 La modification de la liste des personnes habilitées à assister ou représenter les </a:t>
            </a:r>
            <a:r>
              <a:rPr lang="fr-FR" sz="4200" b="1" dirty="0" smtClean="0">
                <a:solidFill>
                  <a:srgbClr val="646B86"/>
                </a:solidFill>
              </a:rPr>
              <a:t>parties</a:t>
            </a:r>
          </a:p>
          <a:p>
            <a:pPr marL="0" indent="0">
              <a:buNone/>
            </a:pPr>
            <a:endParaRPr lang="fr-FR" sz="2800" dirty="0">
              <a:solidFill>
                <a:srgbClr val="646B86"/>
              </a:solidFill>
            </a:endParaRPr>
          </a:p>
          <a:p>
            <a:pPr marL="0" indent="0" algn="just">
              <a:buNone/>
            </a:pPr>
            <a:r>
              <a:rPr lang="fr-FR" sz="3600" dirty="0" smtClean="0"/>
              <a:t>La liste </a:t>
            </a:r>
            <a:r>
              <a:rPr lang="fr-FR" sz="3600" dirty="0"/>
              <a:t>des personnes habilitées à assister ou représenter les </a:t>
            </a:r>
            <a:r>
              <a:rPr lang="fr-FR" sz="3600" dirty="0" smtClean="0"/>
              <a:t>parties n’évolue </a:t>
            </a:r>
            <a:r>
              <a:rPr lang="fr-FR" sz="3600" dirty="0"/>
              <a:t>qu’en ce qui concerne les personnes intervenant au titre de la défense syndicale, </a:t>
            </a:r>
            <a:r>
              <a:rPr lang="fr-FR" sz="3600" dirty="0" smtClean="0"/>
              <a:t>pour </a:t>
            </a:r>
            <a:r>
              <a:rPr lang="fr-FR" sz="3600" dirty="0"/>
              <a:t>les instances introduites à compter du 1</a:t>
            </a:r>
            <a:r>
              <a:rPr lang="fr-FR" sz="3600" baseline="30000" dirty="0"/>
              <a:t>er</a:t>
            </a:r>
            <a:r>
              <a:rPr lang="fr-FR" sz="3600" dirty="0"/>
              <a:t> août </a:t>
            </a:r>
            <a:r>
              <a:rPr lang="fr-FR" sz="3600" dirty="0" smtClean="0"/>
              <a:t>2016.</a:t>
            </a:r>
            <a:endParaRPr lang="fr-FR" sz="3600" dirty="0"/>
          </a:p>
          <a:p>
            <a:pPr algn="just"/>
            <a:endParaRPr lang="fr-FR" sz="3600" dirty="0"/>
          </a:p>
          <a:p>
            <a:pPr marL="0" indent="0" algn="just">
              <a:buNone/>
            </a:pPr>
            <a:r>
              <a:rPr lang="fr-FR" sz="3600" dirty="0" smtClean="0"/>
              <a:t>En </a:t>
            </a:r>
            <a:r>
              <a:rPr lang="fr-FR" sz="3600" dirty="0"/>
              <a:t>effet</a:t>
            </a:r>
            <a:r>
              <a:rPr lang="fr-FR" sz="3600" dirty="0" smtClean="0"/>
              <a:t>, le défenseur syndical est </a:t>
            </a:r>
            <a:r>
              <a:rPr lang="fr-FR" sz="3600" dirty="0"/>
              <a:t>inscrit sur une liste arrêtée par l'autorité administrative sur proposition des organisations d'employeurs et de salariés </a:t>
            </a:r>
            <a:r>
              <a:rPr lang="fr-FR" sz="3600" dirty="0" smtClean="0"/>
              <a:t>représentatives.</a:t>
            </a:r>
          </a:p>
          <a:p>
            <a:pPr marL="0" indent="0" algn="just">
              <a:buNone/>
            </a:pPr>
            <a:endParaRPr lang="fr-FR" sz="3600" dirty="0" smtClean="0"/>
          </a:p>
          <a:p>
            <a:pPr marL="0" indent="0" algn="just">
              <a:buNone/>
            </a:pPr>
            <a:r>
              <a:rPr lang="fr-FR" sz="3600" dirty="0" smtClean="0"/>
              <a:t>Elle </a:t>
            </a:r>
            <a:r>
              <a:rPr lang="fr-FR" sz="3600" dirty="0"/>
              <a:t>s’accompagne d’un certain nombre de </a:t>
            </a:r>
            <a:r>
              <a:rPr lang="fr-FR" sz="3600" b="1" dirty="0"/>
              <a:t>garanties</a:t>
            </a:r>
            <a:r>
              <a:rPr lang="fr-FR" sz="3600" dirty="0"/>
              <a:t> (le défenseur syndical étant </a:t>
            </a:r>
            <a:r>
              <a:rPr lang="fr-FR" sz="3600" b="1" dirty="0"/>
              <a:t>protégé</a:t>
            </a:r>
            <a:r>
              <a:rPr lang="fr-FR" sz="3600" dirty="0"/>
              <a:t> lorsqu’il a par ailleurs la qualité de salarié, bénéficiant à ce titre d’autorisation d’absence et d’un maintien de rémunération) mais également </a:t>
            </a:r>
            <a:r>
              <a:rPr lang="fr-FR" sz="3600" b="1" dirty="0"/>
              <a:t>d’obligations</a:t>
            </a:r>
            <a:r>
              <a:rPr lang="fr-FR" sz="3600" dirty="0"/>
              <a:t>, puisqu’il est tenu « </a:t>
            </a:r>
            <a:r>
              <a:rPr lang="fr-FR" sz="3600" i="1" dirty="0"/>
              <a:t>au secret professionnel pour toutes les questions relatives aux procédés de fabrication </a:t>
            </a:r>
            <a:r>
              <a:rPr lang="fr-FR" sz="3600" dirty="0"/>
              <a:t>», « </a:t>
            </a:r>
            <a:r>
              <a:rPr lang="fr-FR" sz="3600" i="1" dirty="0"/>
              <a:t>à une obligation de discrétion à l'égard des informations présentant </a:t>
            </a:r>
            <a:r>
              <a:rPr lang="fr-FR" sz="3600" b="1" i="1" dirty="0"/>
              <a:t>un caractère confidentiel </a:t>
            </a:r>
            <a:r>
              <a:rPr lang="fr-FR" sz="3600" i="1" dirty="0"/>
              <a:t>et données comme telles par la personne qu'il assiste ou représente ou par la partie adverse dans le cadre d'une négociation » et qu’enfin « Toute méconnaissance de ces obligations peut entraîner la radiation de l'intéressé de la liste des défenseurs syndicaux par l'autorité administrative </a:t>
            </a:r>
            <a:r>
              <a:rPr lang="fr-FR" sz="3600" dirty="0" smtClean="0"/>
              <a:t>».</a:t>
            </a:r>
            <a:endParaRPr lang="fr-FR" sz="3600" dirty="0"/>
          </a:p>
        </p:txBody>
      </p:sp>
    </p:spTree>
    <p:extLst>
      <p:ext uri="{BB962C8B-B14F-4D97-AF65-F5344CB8AC3E}">
        <p14:creationId xmlns:p14="http://schemas.microsoft.com/office/powerpoint/2010/main" val="148668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rgbClr val="8CADAE">
                    <a:shade val="75000"/>
                  </a:srgbClr>
                </a:solidFill>
              </a:rPr>
              <a:t>Chapitre </a:t>
            </a:r>
            <a:r>
              <a:rPr lang="fr-FR" sz="3200" dirty="0" smtClean="0">
                <a:solidFill>
                  <a:srgbClr val="8CADAE">
                    <a:shade val="75000"/>
                  </a:srgbClr>
                </a:solidFill>
              </a:rPr>
              <a:t>1 </a:t>
            </a:r>
            <a:r>
              <a:rPr lang="fr-FR" sz="3200" dirty="0">
                <a:solidFill>
                  <a:srgbClr val="8CADAE">
                    <a:shade val="75000"/>
                  </a:srgbClr>
                </a:solidFill>
              </a:rPr>
              <a:t>: La saisine du Conseil de prud’hommes</a:t>
            </a:r>
            <a:endParaRPr lang="fr-FR" dirty="0"/>
          </a:p>
        </p:txBody>
      </p:sp>
      <p:sp>
        <p:nvSpPr>
          <p:cNvPr id="3" name="Espace réservé du contenu 2"/>
          <p:cNvSpPr>
            <a:spLocks noGrp="1"/>
          </p:cNvSpPr>
          <p:nvPr>
            <p:ph sz="quarter" idx="1"/>
          </p:nvPr>
        </p:nvSpPr>
        <p:spPr/>
        <p:txBody>
          <a:bodyPr>
            <a:normAutofit fontScale="92500" lnSpcReduction="20000"/>
          </a:bodyPr>
          <a:lstStyle/>
          <a:p>
            <a:pPr marL="0" indent="0">
              <a:buNone/>
            </a:pPr>
            <a:r>
              <a:rPr lang="fr-FR" sz="2400" b="1" dirty="0">
                <a:solidFill>
                  <a:srgbClr val="646B86"/>
                </a:solidFill>
              </a:rPr>
              <a:t>4-3 La justification des termes du mandat</a:t>
            </a:r>
          </a:p>
          <a:p>
            <a:pPr marL="0" indent="0" algn="just">
              <a:buNone/>
            </a:pPr>
            <a:r>
              <a:rPr lang="fr-FR" dirty="0"/>
              <a:t>En cas de représentation des parties, le mandataire, s’il n’est pas avocat, </a:t>
            </a:r>
            <a:r>
              <a:rPr lang="fr-FR" b="1" dirty="0"/>
              <a:t>doit justifier d’un pouvoir </a:t>
            </a:r>
            <a:r>
              <a:rPr lang="fr-FR" b="1" dirty="0" smtClean="0"/>
              <a:t>spécial</a:t>
            </a:r>
            <a:r>
              <a:rPr lang="fr-FR" dirty="0" smtClean="0"/>
              <a:t>, l’autorisant </a:t>
            </a:r>
            <a:r>
              <a:rPr lang="fr-FR" dirty="0"/>
              <a:t>à participer à la séance de conciliation et aux mesures </a:t>
            </a:r>
            <a:r>
              <a:rPr lang="fr-FR" dirty="0" smtClean="0"/>
              <a:t>d’orientation : il faut une mention expresse dans le mandat.</a:t>
            </a:r>
            <a:endParaRPr lang="fr-FR" dirty="0"/>
          </a:p>
          <a:p>
            <a:pPr algn="just"/>
            <a:endParaRPr lang="fr-FR" dirty="0"/>
          </a:p>
          <a:p>
            <a:pPr marL="0" indent="0" algn="just">
              <a:buNone/>
            </a:pPr>
            <a:r>
              <a:rPr lang="fr-FR" dirty="0"/>
              <a:t>Un avocat n’a donc pas à justifier auprès du </a:t>
            </a:r>
            <a:r>
              <a:rPr lang="fr-FR" dirty="0" smtClean="0"/>
              <a:t>CPH de l’existence d’un mandat.</a:t>
            </a:r>
          </a:p>
          <a:p>
            <a:pPr marL="0" indent="0" algn="just">
              <a:buNone/>
            </a:pPr>
            <a:r>
              <a:rPr lang="fr-FR" dirty="0" smtClean="0"/>
              <a:t>En </a:t>
            </a:r>
            <a:r>
              <a:rPr lang="fr-FR" dirty="0"/>
              <a:t>effet, l’avocat </a:t>
            </a:r>
            <a:r>
              <a:rPr lang="fr-FR" dirty="0" smtClean="0"/>
              <a:t>bénéficie d’une </a:t>
            </a:r>
            <a:r>
              <a:rPr lang="fr-FR" dirty="0"/>
              <a:t>dispense générale d'avoir à justifier, à l'égard du juge et de la partie adverse, qu'il a reçu mandat de représentation comprenant notamment le pouvoir spécial d'accepter ou de donner des </a:t>
            </a:r>
            <a:r>
              <a:rPr lang="fr-FR" dirty="0" smtClean="0"/>
              <a:t>offres.</a:t>
            </a:r>
            <a:endParaRPr lang="fr-FR" dirty="0"/>
          </a:p>
          <a:p>
            <a:endParaRPr lang="fr-FR" dirty="0"/>
          </a:p>
          <a:p>
            <a:endParaRPr lang="fr-FR" dirty="0"/>
          </a:p>
        </p:txBody>
      </p:sp>
    </p:spTree>
    <p:extLst>
      <p:ext uri="{BB962C8B-B14F-4D97-AF65-F5344CB8AC3E}">
        <p14:creationId xmlns:p14="http://schemas.microsoft.com/office/powerpoint/2010/main" val="412379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solidFill>
                  <a:srgbClr val="8CADAE">
                    <a:shade val="75000"/>
                  </a:srgbClr>
                </a:solidFill>
              </a:rPr>
              <a:t>Chapitre </a:t>
            </a:r>
            <a:r>
              <a:rPr lang="fr-FR" sz="3200" dirty="0" smtClean="0">
                <a:solidFill>
                  <a:srgbClr val="8CADAE">
                    <a:shade val="75000"/>
                  </a:srgbClr>
                </a:solidFill>
              </a:rPr>
              <a:t>1 </a:t>
            </a:r>
            <a:r>
              <a:rPr lang="fr-FR" sz="3200" dirty="0">
                <a:solidFill>
                  <a:srgbClr val="8CADAE">
                    <a:shade val="75000"/>
                  </a:srgbClr>
                </a:solidFill>
              </a:rPr>
              <a:t>: La saisine du Conseil de prud’hommes</a:t>
            </a:r>
            <a:endParaRPr lang="fr-FR" dirty="0"/>
          </a:p>
        </p:txBody>
      </p:sp>
      <p:sp>
        <p:nvSpPr>
          <p:cNvPr id="3" name="Espace réservé du contenu 2"/>
          <p:cNvSpPr>
            <a:spLocks noGrp="1"/>
          </p:cNvSpPr>
          <p:nvPr>
            <p:ph sz="quarter" idx="1"/>
          </p:nvPr>
        </p:nvSpPr>
        <p:spPr/>
        <p:txBody>
          <a:bodyPr>
            <a:normAutofit fontScale="62500" lnSpcReduction="20000"/>
          </a:bodyPr>
          <a:lstStyle/>
          <a:p>
            <a:pPr marL="0" indent="0">
              <a:buNone/>
            </a:pPr>
            <a:r>
              <a:rPr lang="fr-FR" sz="2800" b="1" dirty="0">
                <a:solidFill>
                  <a:srgbClr val="646B86"/>
                </a:solidFill>
              </a:rPr>
              <a:t>4-4 Oralité et encadrement du recours à l’écrit</a:t>
            </a:r>
          </a:p>
          <a:p>
            <a:pPr marL="0" indent="0">
              <a:buNone/>
            </a:pPr>
            <a:endParaRPr lang="fr-FR" dirty="0" smtClean="0"/>
          </a:p>
          <a:p>
            <a:pPr marL="0" indent="0" algn="just">
              <a:buNone/>
            </a:pPr>
            <a:r>
              <a:rPr lang="fr-FR" dirty="0" smtClean="0"/>
              <a:t>Une </a:t>
            </a:r>
            <a:r>
              <a:rPr lang="fr-FR" dirty="0"/>
              <a:t>règle particulière de structuration et de consolidation des </a:t>
            </a:r>
            <a:r>
              <a:rPr lang="fr-FR" dirty="0" smtClean="0"/>
              <a:t>écritures est établie pour les instances introduites depuis le 1</a:t>
            </a:r>
            <a:r>
              <a:rPr lang="fr-FR" baseline="30000" dirty="0" smtClean="0"/>
              <a:t>er</a:t>
            </a:r>
            <a:r>
              <a:rPr lang="fr-FR" dirty="0" smtClean="0"/>
              <a:t> août 2016, lorsque :</a:t>
            </a:r>
          </a:p>
          <a:p>
            <a:pPr algn="just">
              <a:buFontTx/>
              <a:buChar char="-"/>
            </a:pPr>
            <a:r>
              <a:rPr lang="fr-FR" dirty="0" smtClean="0"/>
              <a:t>toutes </a:t>
            </a:r>
            <a:r>
              <a:rPr lang="fr-FR" dirty="0"/>
              <a:t>les parties comparantes formulent </a:t>
            </a:r>
            <a:r>
              <a:rPr lang="fr-FR" b="1" dirty="0"/>
              <a:t>leurs prétentions par </a:t>
            </a:r>
            <a:r>
              <a:rPr lang="fr-FR" b="1" dirty="0" smtClean="0"/>
              <a:t>écrit </a:t>
            </a:r>
            <a:r>
              <a:rPr lang="fr-FR" dirty="0" smtClean="0"/>
              <a:t>; </a:t>
            </a:r>
          </a:p>
          <a:p>
            <a:pPr algn="just">
              <a:buFontTx/>
              <a:buChar char="-"/>
            </a:pPr>
            <a:r>
              <a:rPr lang="fr-FR" dirty="0" smtClean="0"/>
              <a:t>et qu’elles </a:t>
            </a:r>
            <a:r>
              <a:rPr lang="fr-FR" dirty="0"/>
              <a:t>sont </a:t>
            </a:r>
            <a:r>
              <a:rPr lang="fr-FR" dirty="0" smtClean="0"/>
              <a:t>assistées </a:t>
            </a:r>
            <a:r>
              <a:rPr lang="fr-FR" dirty="0"/>
              <a:t>ou représentées par un </a:t>
            </a:r>
            <a:r>
              <a:rPr lang="fr-FR" dirty="0" smtClean="0"/>
              <a:t>avocat. </a:t>
            </a:r>
          </a:p>
          <a:p>
            <a:pPr marL="0" indent="0" algn="just">
              <a:buNone/>
            </a:pPr>
            <a:endParaRPr lang="fr-FR" dirty="0"/>
          </a:p>
          <a:p>
            <a:pPr marL="0" indent="0" algn="just">
              <a:buNone/>
            </a:pPr>
            <a:r>
              <a:rPr lang="fr-FR" dirty="0" smtClean="0"/>
              <a:t>Les </a:t>
            </a:r>
            <a:r>
              <a:rPr lang="fr-FR" dirty="0"/>
              <a:t>écritures doivent </a:t>
            </a:r>
            <a:r>
              <a:rPr lang="fr-FR" dirty="0" smtClean="0"/>
              <a:t>alors formuler </a:t>
            </a:r>
            <a:r>
              <a:rPr lang="fr-FR" dirty="0"/>
              <a:t>expressément </a:t>
            </a:r>
            <a:r>
              <a:rPr lang="fr-FR" b="1" dirty="0"/>
              <a:t>les prétentions ainsi que les moyens en fait et en droit</a:t>
            </a:r>
            <a:r>
              <a:rPr lang="fr-FR" dirty="0"/>
              <a:t> sur lesquels chacune de ces prétentions est fondée avec indication pour </a:t>
            </a:r>
            <a:r>
              <a:rPr lang="fr-FR" b="1" dirty="0"/>
              <a:t>chaque prétention des pièces </a:t>
            </a:r>
            <a:r>
              <a:rPr lang="fr-FR" b="1" dirty="0" smtClean="0"/>
              <a:t>invoquées, récapitulées au bordereau de communication des pièces.</a:t>
            </a:r>
          </a:p>
          <a:p>
            <a:pPr marL="0" indent="0" algn="just">
              <a:buNone/>
            </a:pPr>
            <a:r>
              <a:rPr lang="fr-FR" dirty="0" smtClean="0"/>
              <a:t>Les </a:t>
            </a:r>
            <a:r>
              <a:rPr lang="fr-FR" dirty="0"/>
              <a:t>prétentions </a:t>
            </a:r>
            <a:r>
              <a:rPr lang="fr-FR" dirty="0" smtClean="0"/>
              <a:t>doivent être récapitulées </a:t>
            </a:r>
            <a:r>
              <a:rPr lang="fr-FR" dirty="0"/>
              <a:t>sous </a:t>
            </a:r>
            <a:r>
              <a:rPr lang="fr-FR" b="1" u="sng" dirty="0"/>
              <a:t>forme de </a:t>
            </a:r>
            <a:r>
              <a:rPr lang="fr-FR" b="1" u="sng" dirty="0" smtClean="0"/>
              <a:t>dispositif </a:t>
            </a:r>
            <a:r>
              <a:rPr lang="fr-FR" dirty="0" smtClean="0"/>
              <a:t>: il n’est </a:t>
            </a:r>
            <a:r>
              <a:rPr lang="fr-FR" dirty="0"/>
              <a:t>statué que sur les prétentions énoncées au </a:t>
            </a:r>
            <a:r>
              <a:rPr lang="fr-FR" dirty="0" smtClean="0"/>
              <a:t>dispositif, mais également que sur les moyens et prétentions figurant aux dernières conclusions.</a:t>
            </a:r>
          </a:p>
          <a:p>
            <a:pPr marL="0" indent="0" algn="just">
              <a:buNone/>
            </a:pPr>
            <a:endParaRPr lang="fr-FR" dirty="0"/>
          </a:p>
          <a:p>
            <a:pPr marL="0" indent="0" algn="just">
              <a:buNone/>
            </a:pPr>
            <a:r>
              <a:rPr lang="fr-FR" dirty="0"/>
              <a:t>Si une partie prend un avocat en cours de procédure, il revient à la juridiction de veiller au respect d’un délai raisonnable afin que les parties puissent se mettre en conformité avec la règle de structuration et de consolidation des écritures si elle devient applicable</a:t>
            </a:r>
            <a:r>
              <a:rPr lang="fr-FR" dirty="0" smtClean="0"/>
              <a:t>.</a:t>
            </a:r>
            <a:endParaRPr lang="fr-FR" dirty="0"/>
          </a:p>
        </p:txBody>
      </p:sp>
    </p:spTree>
    <p:extLst>
      <p:ext uri="{BB962C8B-B14F-4D97-AF65-F5344CB8AC3E}">
        <p14:creationId xmlns:p14="http://schemas.microsoft.com/office/powerpoint/2010/main" val="153391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2293" y="884673"/>
            <a:ext cx="7969451" cy="4446000"/>
          </a:xfrm>
          <a:prstGeom prst="rect">
            <a:avLst/>
          </a:prstGeom>
        </p:spPr>
      </p:pic>
      <p:sp>
        <p:nvSpPr>
          <p:cNvPr id="3" name="ZoneTexte 2"/>
          <p:cNvSpPr txBox="1"/>
          <p:nvPr/>
        </p:nvSpPr>
        <p:spPr>
          <a:xfrm>
            <a:off x="341590" y="349589"/>
            <a:ext cx="8802410" cy="369332"/>
          </a:xfrm>
          <a:prstGeom prst="rect">
            <a:avLst/>
          </a:prstGeom>
          <a:noFill/>
        </p:spPr>
        <p:txBody>
          <a:bodyPr wrap="none" rtlCol="0">
            <a:spAutoFit/>
          </a:bodyPr>
          <a:lstStyle/>
          <a:p>
            <a:r>
              <a:rPr lang="fr-FR" b="1" dirty="0" smtClean="0">
                <a:solidFill>
                  <a:srgbClr val="646B86"/>
                </a:solidFill>
              </a:rPr>
              <a:t>5- Le nouveau formulaire </a:t>
            </a:r>
            <a:r>
              <a:rPr lang="fr-FR" b="1" dirty="0" err="1" smtClean="0">
                <a:solidFill>
                  <a:srgbClr val="646B86"/>
                </a:solidFill>
              </a:rPr>
              <a:t>Cerfa</a:t>
            </a:r>
            <a:r>
              <a:rPr lang="fr-FR" b="1" dirty="0" smtClean="0">
                <a:solidFill>
                  <a:srgbClr val="646B86"/>
                </a:solidFill>
              </a:rPr>
              <a:t> de saisine du Conseil de prud’hommes</a:t>
            </a:r>
            <a:endParaRPr lang="fr-FR" b="1" dirty="0">
              <a:solidFill>
                <a:srgbClr val="646B86"/>
              </a:solidFill>
            </a:endParaRPr>
          </a:p>
        </p:txBody>
      </p:sp>
    </p:spTree>
    <p:extLst>
      <p:ext uri="{BB962C8B-B14F-4D97-AF65-F5344CB8AC3E}">
        <p14:creationId xmlns:p14="http://schemas.microsoft.com/office/powerpoint/2010/main" val="395859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33500" y="356723"/>
            <a:ext cx="5979560" cy="6012804"/>
          </a:xfrm>
          <a:prstGeom prst="rect">
            <a:avLst/>
          </a:prstGeom>
        </p:spPr>
      </p:pic>
    </p:spTree>
    <p:extLst>
      <p:ext uri="{BB962C8B-B14F-4D97-AF65-F5344CB8AC3E}">
        <p14:creationId xmlns:p14="http://schemas.microsoft.com/office/powerpoint/2010/main" val="307870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99314" y="435203"/>
            <a:ext cx="8019394" cy="3181969"/>
          </a:xfrm>
          <a:prstGeom prst="rect">
            <a:avLst/>
          </a:prstGeom>
        </p:spPr>
      </p:pic>
    </p:spTree>
    <p:extLst>
      <p:ext uri="{BB962C8B-B14F-4D97-AF65-F5344CB8AC3E}">
        <p14:creationId xmlns:p14="http://schemas.microsoft.com/office/powerpoint/2010/main" val="2528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5387" y="399530"/>
            <a:ext cx="8047933" cy="5607686"/>
          </a:xfrm>
          <a:prstGeom prst="rect">
            <a:avLst/>
          </a:prstGeom>
        </p:spPr>
      </p:pic>
    </p:spTree>
    <p:extLst>
      <p:ext uri="{BB962C8B-B14F-4D97-AF65-F5344CB8AC3E}">
        <p14:creationId xmlns:p14="http://schemas.microsoft.com/office/powerpoint/2010/main" val="315599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7855" y="142175"/>
            <a:ext cx="8534400" cy="1384873"/>
          </a:xfrm>
        </p:spPr>
        <p:txBody>
          <a:bodyPr>
            <a:normAutofit fontScale="90000"/>
          </a:bodyPr>
          <a:lstStyle/>
          <a:p>
            <a:r>
              <a:rPr lang="fr-FR" sz="3111" dirty="0" smtClean="0"/>
              <a:t>SOMMAIRE</a:t>
            </a:r>
            <a:br>
              <a:rPr lang="fr-FR" sz="3111" dirty="0" smtClean="0"/>
            </a:br>
            <a:r>
              <a:rPr lang="fr-FR" sz="3111" dirty="0" smtClean="0"/>
              <a:t>LA RÉFORME DE LA JUSTICE PRUD’HOMALE</a:t>
            </a:r>
            <a:r>
              <a:rPr lang="fr-FR" sz="3600" dirty="0" smtClean="0"/>
              <a:t/>
            </a:r>
            <a:br>
              <a:rPr lang="fr-FR" sz="3600" dirty="0" smtClean="0"/>
            </a:br>
            <a:endParaRPr lang="fr-FR" dirty="0"/>
          </a:p>
        </p:txBody>
      </p:sp>
      <p:sp>
        <p:nvSpPr>
          <p:cNvPr id="3" name="Espace réservé du contenu 2"/>
          <p:cNvSpPr>
            <a:spLocks noGrp="1"/>
          </p:cNvSpPr>
          <p:nvPr>
            <p:ph sz="quarter" idx="1"/>
          </p:nvPr>
        </p:nvSpPr>
        <p:spPr>
          <a:xfrm>
            <a:off x="301752" y="1527048"/>
            <a:ext cx="8503920" cy="5418727"/>
          </a:xfrm>
        </p:spPr>
        <p:txBody>
          <a:bodyPr>
            <a:normAutofit fontScale="62500" lnSpcReduction="20000"/>
          </a:bodyPr>
          <a:lstStyle/>
          <a:p>
            <a:pPr marL="0" indent="0" algn="just">
              <a:buNone/>
            </a:pPr>
            <a:r>
              <a:rPr lang="fr-FR" sz="4500" dirty="0" smtClean="0"/>
              <a:t>Chapitre </a:t>
            </a:r>
            <a:r>
              <a:rPr lang="fr-FR" sz="4500" dirty="0"/>
              <a:t>1</a:t>
            </a:r>
            <a:r>
              <a:rPr lang="fr-FR" sz="4500" dirty="0" smtClean="0"/>
              <a:t> : La saisine du Conseil de prud’hommes</a:t>
            </a:r>
          </a:p>
          <a:p>
            <a:pPr marL="0" indent="0" algn="just">
              <a:buNone/>
            </a:pPr>
            <a:r>
              <a:rPr lang="fr-FR" sz="2800" i="1" dirty="0">
                <a:solidFill>
                  <a:srgbClr val="646B86"/>
                </a:solidFill>
              </a:rPr>
              <a:t> </a:t>
            </a:r>
            <a:r>
              <a:rPr lang="fr-FR" sz="2800" i="1" dirty="0" smtClean="0">
                <a:solidFill>
                  <a:srgbClr val="646B86"/>
                </a:solidFill>
              </a:rPr>
              <a:t>    1- La suppression de l’unicité de l’instance, de la recevabilité des demandes nouvelles en tout état de cause, de la péremption de l’instance</a:t>
            </a:r>
          </a:p>
          <a:p>
            <a:pPr marL="0" indent="0" algn="just">
              <a:buNone/>
            </a:pPr>
            <a:r>
              <a:rPr lang="fr-FR" sz="2800" i="1" dirty="0" smtClean="0">
                <a:solidFill>
                  <a:srgbClr val="646B86"/>
                </a:solidFill>
              </a:rPr>
              <a:t>     2- Les modes de saisine</a:t>
            </a:r>
          </a:p>
          <a:p>
            <a:pPr marL="0" indent="0" algn="just">
              <a:buNone/>
            </a:pPr>
            <a:r>
              <a:rPr lang="fr-FR" sz="2800" i="1" dirty="0" smtClean="0">
                <a:solidFill>
                  <a:srgbClr val="646B86"/>
                </a:solidFill>
              </a:rPr>
              <a:t>     3- Les avis et convocations adressés aux parties</a:t>
            </a:r>
          </a:p>
          <a:p>
            <a:pPr marL="0" indent="0" algn="just">
              <a:buNone/>
            </a:pPr>
            <a:r>
              <a:rPr lang="fr-FR" sz="2800" i="1" dirty="0" smtClean="0">
                <a:solidFill>
                  <a:srgbClr val="646B86"/>
                </a:solidFill>
              </a:rPr>
              <a:t>     4- L’assistance et la représentation des parties</a:t>
            </a:r>
          </a:p>
          <a:p>
            <a:pPr marL="0" indent="0" algn="just">
              <a:buNone/>
            </a:pPr>
            <a:r>
              <a:rPr lang="fr-FR" sz="2800" i="1" dirty="0" smtClean="0">
                <a:solidFill>
                  <a:srgbClr val="646B86"/>
                </a:solidFill>
              </a:rPr>
              <a:t>    5</a:t>
            </a:r>
            <a:r>
              <a:rPr lang="fr-FR" sz="2800" i="1" dirty="0">
                <a:solidFill>
                  <a:srgbClr val="646B86"/>
                </a:solidFill>
              </a:rPr>
              <a:t>- Le nouveau formulaire </a:t>
            </a:r>
            <a:r>
              <a:rPr lang="fr-FR" sz="2800" i="1" dirty="0" err="1">
                <a:solidFill>
                  <a:srgbClr val="646B86"/>
                </a:solidFill>
              </a:rPr>
              <a:t>Cerfa</a:t>
            </a:r>
            <a:r>
              <a:rPr lang="fr-FR" sz="2800" i="1" dirty="0">
                <a:solidFill>
                  <a:srgbClr val="646B86"/>
                </a:solidFill>
              </a:rPr>
              <a:t> de saisine du Conseil de prud’hommes</a:t>
            </a:r>
          </a:p>
          <a:p>
            <a:pPr marL="0" indent="0" algn="just">
              <a:buNone/>
            </a:pPr>
            <a:r>
              <a:rPr lang="fr-FR" sz="4500" dirty="0" smtClean="0"/>
              <a:t>Chapitre </a:t>
            </a:r>
            <a:r>
              <a:rPr lang="fr-FR" sz="4500" dirty="0"/>
              <a:t>2</a:t>
            </a:r>
            <a:r>
              <a:rPr lang="fr-FR" sz="4500" dirty="0" smtClean="0"/>
              <a:t> : Le bureau de conciliation et d’orientation</a:t>
            </a:r>
          </a:p>
          <a:p>
            <a:pPr marL="0" indent="0" algn="just">
              <a:buNone/>
            </a:pPr>
            <a:r>
              <a:rPr lang="fr-FR" sz="2800" i="1" dirty="0" smtClean="0">
                <a:solidFill>
                  <a:srgbClr val="646B86"/>
                </a:solidFill>
              </a:rPr>
              <a:t>    1</a:t>
            </a:r>
            <a:r>
              <a:rPr lang="fr-FR" sz="2800" i="1" dirty="0">
                <a:solidFill>
                  <a:srgbClr val="646B86"/>
                </a:solidFill>
              </a:rPr>
              <a:t>- La conciliation des parties</a:t>
            </a:r>
          </a:p>
          <a:p>
            <a:pPr marL="0" indent="0" algn="just">
              <a:buNone/>
            </a:pPr>
            <a:r>
              <a:rPr lang="fr-FR" sz="2800" i="1" dirty="0" smtClean="0">
                <a:solidFill>
                  <a:srgbClr val="646B86"/>
                </a:solidFill>
              </a:rPr>
              <a:t>    2</a:t>
            </a:r>
            <a:r>
              <a:rPr lang="fr-FR" sz="2800" i="1" dirty="0">
                <a:solidFill>
                  <a:srgbClr val="646B86"/>
                </a:solidFill>
              </a:rPr>
              <a:t>- L’orientation de l’affaire en cas d’échec partiel ou total de la conciliation</a:t>
            </a:r>
          </a:p>
          <a:p>
            <a:pPr marL="0" indent="0" algn="just">
              <a:buNone/>
            </a:pPr>
            <a:r>
              <a:rPr lang="fr-FR" sz="2800" i="1" dirty="0" smtClean="0">
                <a:solidFill>
                  <a:srgbClr val="646B86"/>
                </a:solidFill>
              </a:rPr>
              <a:t>    3</a:t>
            </a:r>
            <a:r>
              <a:rPr lang="fr-FR" sz="2800" i="1" dirty="0">
                <a:solidFill>
                  <a:srgbClr val="646B86"/>
                </a:solidFill>
              </a:rPr>
              <a:t>- L’absence de </a:t>
            </a:r>
            <a:r>
              <a:rPr lang="fr-FR" sz="2800" i="1" dirty="0" smtClean="0">
                <a:solidFill>
                  <a:srgbClr val="646B86"/>
                </a:solidFill>
              </a:rPr>
              <a:t>comparution</a:t>
            </a:r>
            <a:endParaRPr lang="fr-FR" sz="2800" i="1" dirty="0">
              <a:solidFill>
                <a:srgbClr val="646B86"/>
              </a:solidFill>
            </a:endParaRPr>
          </a:p>
          <a:p>
            <a:pPr marL="0" indent="0" algn="just">
              <a:buNone/>
            </a:pPr>
            <a:r>
              <a:rPr lang="fr-FR" sz="2800" i="1" dirty="0" smtClean="0">
                <a:solidFill>
                  <a:srgbClr val="646B86"/>
                </a:solidFill>
              </a:rPr>
              <a:t>    4</a:t>
            </a:r>
            <a:r>
              <a:rPr lang="fr-FR" sz="2800" i="1" dirty="0">
                <a:solidFill>
                  <a:srgbClr val="646B86"/>
                </a:solidFill>
              </a:rPr>
              <a:t>- La mise en état</a:t>
            </a:r>
          </a:p>
          <a:p>
            <a:pPr marL="0" indent="0" algn="just">
              <a:buNone/>
            </a:pPr>
            <a:r>
              <a:rPr lang="fr-FR" sz="2800" dirty="0" smtClean="0">
                <a:solidFill>
                  <a:srgbClr val="646B86"/>
                </a:solidFill>
              </a:rPr>
              <a:t>    5</a:t>
            </a:r>
            <a:r>
              <a:rPr lang="fr-FR" sz="2800" dirty="0">
                <a:solidFill>
                  <a:srgbClr val="646B86"/>
                </a:solidFill>
              </a:rPr>
              <a:t>- Le pouvoir de résolution amiable des différends</a:t>
            </a:r>
          </a:p>
          <a:p>
            <a:pPr marL="0" indent="0" algn="just">
              <a:buNone/>
            </a:pPr>
            <a:r>
              <a:rPr lang="fr-FR" sz="2800" dirty="0" smtClean="0">
                <a:solidFill>
                  <a:srgbClr val="646B86"/>
                </a:solidFill>
              </a:rPr>
              <a:t>    6</a:t>
            </a:r>
            <a:r>
              <a:rPr lang="fr-FR" sz="2800" dirty="0">
                <a:solidFill>
                  <a:srgbClr val="646B86"/>
                </a:solidFill>
              </a:rPr>
              <a:t>- Le pouvoir de statuer sur la compétence des sections</a:t>
            </a:r>
          </a:p>
          <a:p>
            <a:pPr marL="0" indent="0" algn="just">
              <a:buNone/>
            </a:pPr>
            <a:r>
              <a:rPr lang="fr-FR" sz="2800" dirty="0" smtClean="0">
                <a:solidFill>
                  <a:srgbClr val="646B86"/>
                </a:solidFill>
              </a:rPr>
              <a:t>    7</a:t>
            </a:r>
            <a:r>
              <a:rPr lang="fr-FR" sz="2800" dirty="0">
                <a:solidFill>
                  <a:srgbClr val="646B86"/>
                </a:solidFill>
              </a:rPr>
              <a:t>- L’homologation des accords </a:t>
            </a:r>
            <a:r>
              <a:rPr lang="fr-FR" sz="2800" dirty="0" smtClean="0">
                <a:solidFill>
                  <a:srgbClr val="646B86"/>
                </a:solidFill>
              </a:rPr>
              <a:t>issus </a:t>
            </a:r>
            <a:r>
              <a:rPr lang="fr-FR" sz="2800" dirty="0">
                <a:solidFill>
                  <a:srgbClr val="646B86"/>
                </a:solidFill>
              </a:rPr>
              <a:t>de la médiation et de la </a:t>
            </a:r>
            <a:r>
              <a:rPr lang="fr-FR" sz="2800" dirty="0" smtClean="0">
                <a:solidFill>
                  <a:srgbClr val="646B86"/>
                </a:solidFill>
              </a:rPr>
              <a:t>conciliation conventionnelles, </a:t>
            </a:r>
            <a:r>
              <a:rPr lang="fr-FR" sz="2800" dirty="0">
                <a:solidFill>
                  <a:srgbClr val="646B86"/>
                </a:solidFill>
              </a:rPr>
              <a:t>de la procédure participative</a:t>
            </a:r>
          </a:p>
          <a:p>
            <a:endParaRPr lang="fr-FR" sz="4000" dirty="0" smtClean="0"/>
          </a:p>
          <a:p>
            <a:pPr>
              <a:buNone/>
            </a:pPr>
            <a:endParaRPr lang="fr-FR" sz="3500" dirty="0" smtClean="0"/>
          </a:p>
          <a:p>
            <a:pPr>
              <a:buNone/>
            </a:pPr>
            <a:endParaRPr lang="fr-FR" sz="4000" dirty="0" smtClean="0"/>
          </a:p>
          <a:p>
            <a:endParaRPr lang="fr-FR" dirty="0"/>
          </a:p>
        </p:txBody>
      </p:sp>
    </p:spTree>
    <p:extLst>
      <p:ext uri="{BB962C8B-B14F-4D97-AF65-F5344CB8AC3E}">
        <p14:creationId xmlns:p14="http://schemas.microsoft.com/office/powerpoint/2010/main" val="3369390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20717" y="1134379"/>
            <a:ext cx="8055068" cy="4195063"/>
          </a:xfrm>
          <a:prstGeom prst="rect">
            <a:avLst/>
          </a:prstGeom>
        </p:spPr>
      </p:pic>
    </p:spTree>
    <p:extLst>
      <p:ext uri="{BB962C8B-B14F-4D97-AF65-F5344CB8AC3E}">
        <p14:creationId xmlns:p14="http://schemas.microsoft.com/office/powerpoint/2010/main" val="11281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1836" y="542219"/>
            <a:ext cx="3067918" cy="970287"/>
          </a:xfrm>
          <a:prstGeom prst="rect">
            <a:avLst/>
          </a:prstGeom>
        </p:spPr>
      </p:pic>
      <p:pic>
        <p:nvPicPr>
          <p:cNvPr id="4" name="Image 3"/>
          <p:cNvPicPr>
            <a:picLocks noChangeAspect="1"/>
          </p:cNvPicPr>
          <p:nvPr/>
        </p:nvPicPr>
        <p:blipFill>
          <a:blip r:embed="rId3"/>
          <a:stretch>
            <a:fillRect/>
          </a:stretch>
        </p:blipFill>
        <p:spPr>
          <a:xfrm>
            <a:off x="485159" y="1676598"/>
            <a:ext cx="7691198" cy="2846650"/>
          </a:xfrm>
          <a:prstGeom prst="rect">
            <a:avLst/>
          </a:prstGeom>
        </p:spPr>
      </p:pic>
    </p:spTree>
    <p:extLst>
      <p:ext uri="{BB962C8B-B14F-4D97-AF65-F5344CB8AC3E}">
        <p14:creationId xmlns:p14="http://schemas.microsoft.com/office/powerpoint/2010/main" val="321794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92200" y="356722"/>
            <a:ext cx="6491978" cy="5778913"/>
          </a:xfrm>
          <a:prstGeom prst="rect">
            <a:avLst/>
          </a:prstGeom>
        </p:spPr>
      </p:pic>
    </p:spTree>
    <p:extLst>
      <p:ext uri="{BB962C8B-B14F-4D97-AF65-F5344CB8AC3E}">
        <p14:creationId xmlns:p14="http://schemas.microsoft.com/office/powerpoint/2010/main" val="353648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31900" y="321050"/>
            <a:ext cx="6657500" cy="5971543"/>
          </a:xfrm>
          <a:prstGeom prst="rect">
            <a:avLst/>
          </a:prstGeom>
        </p:spPr>
      </p:pic>
    </p:spTree>
    <p:extLst>
      <p:ext uri="{BB962C8B-B14F-4D97-AF65-F5344CB8AC3E}">
        <p14:creationId xmlns:p14="http://schemas.microsoft.com/office/powerpoint/2010/main" val="271861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8138" y="228303"/>
            <a:ext cx="8261974" cy="2925128"/>
          </a:xfrm>
          <a:prstGeom prst="rect">
            <a:avLst/>
          </a:prstGeom>
        </p:spPr>
      </p:pic>
      <p:pic>
        <p:nvPicPr>
          <p:cNvPr id="3" name="Image 2"/>
          <p:cNvPicPr>
            <a:picLocks noChangeAspect="1"/>
          </p:cNvPicPr>
          <p:nvPr/>
        </p:nvPicPr>
        <p:blipFill>
          <a:blip r:embed="rId3"/>
          <a:stretch>
            <a:fillRect/>
          </a:stretch>
        </p:blipFill>
        <p:spPr>
          <a:xfrm>
            <a:off x="378138" y="2917993"/>
            <a:ext cx="8055067" cy="3396004"/>
          </a:xfrm>
          <a:prstGeom prst="rect">
            <a:avLst/>
          </a:prstGeom>
        </p:spPr>
      </p:pic>
    </p:spTree>
    <p:extLst>
      <p:ext uri="{BB962C8B-B14F-4D97-AF65-F5344CB8AC3E}">
        <p14:creationId xmlns:p14="http://schemas.microsoft.com/office/powerpoint/2010/main" val="83494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4988" y="278243"/>
            <a:ext cx="7819623" cy="6035754"/>
          </a:xfrm>
          <a:prstGeom prst="rect">
            <a:avLst/>
          </a:prstGeom>
        </p:spPr>
      </p:pic>
    </p:spTree>
    <p:extLst>
      <p:ext uri="{BB962C8B-B14F-4D97-AF65-F5344CB8AC3E}">
        <p14:creationId xmlns:p14="http://schemas.microsoft.com/office/powerpoint/2010/main" val="23785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13584" y="413799"/>
            <a:ext cx="7898104" cy="5878796"/>
          </a:xfrm>
          <a:prstGeom prst="rect">
            <a:avLst/>
          </a:prstGeom>
        </p:spPr>
      </p:pic>
    </p:spTree>
    <p:extLst>
      <p:ext uri="{BB962C8B-B14F-4D97-AF65-F5344CB8AC3E}">
        <p14:creationId xmlns:p14="http://schemas.microsoft.com/office/powerpoint/2010/main" val="204391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3642" y="263974"/>
            <a:ext cx="8047932" cy="5950141"/>
          </a:xfrm>
          <a:prstGeom prst="rect">
            <a:avLst/>
          </a:prstGeom>
        </p:spPr>
      </p:pic>
    </p:spTree>
    <p:extLst>
      <p:ext uri="{BB962C8B-B14F-4D97-AF65-F5344CB8AC3E}">
        <p14:creationId xmlns:p14="http://schemas.microsoft.com/office/powerpoint/2010/main" val="346018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6448" y="235437"/>
            <a:ext cx="7698333" cy="5885930"/>
          </a:xfrm>
          <a:prstGeom prst="rect">
            <a:avLst/>
          </a:prstGeom>
        </p:spPr>
      </p:pic>
    </p:spTree>
    <p:extLst>
      <p:ext uri="{BB962C8B-B14F-4D97-AF65-F5344CB8AC3E}">
        <p14:creationId xmlns:p14="http://schemas.microsoft.com/office/powerpoint/2010/main" val="43837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49257" y="385260"/>
            <a:ext cx="7862431" cy="5943005"/>
          </a:xfrm>
          <a:prstGeom prst="rect">
            <a:avLst/>
          </a:prstGeom>
        </p:spPr>
      </p:pic>
    </p:spTree>
    <p:extLst>
      <p:ext uri="{BB962C8B-B14F-4D97-AF65-F5344CB8AC3E}">
        <p14:creationId xmlns:p14="http://schemas.microsoft.com/office/powerpoint/2010/main" val="45545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899239"/>
            <a:ext cx="8534400" cy="758952"/>
          </a:xfrm>
        </p:spPr>
        <p:txBody>
          <a:bodyPr>
            <a:normAutofit fontScale="90000"/>
          </a:bodyPr>
          <a:lstStyle/>
          <a:p>
            <a:r>
              <a:rPr lang="fr-FR" sz="3100" dirty="0" smtClean="0"/>
              <a:t>SOMMAIRE - SUITE</a:t>
            </a:r>
            <a:r>
              <a:rPr lang="fr-FR" sz="3100" dirty="0"/>
              <a:t/>
            </a:r>
            <a:br>
              <a:rPr lang="fr-FR" sz="3100" dirty="0"/>
            </a:br>
            <a:r>
              <a:rPr lang="fr-FR" sz="3100" dirty="0"/>
              <a:t>LA RÉFORME DE LA JUSTICE PRUD’HOMALE</a:t>
            </a:r>
            <a:r>
              <a:rPr lang="fr-FR" sz="4000" dirty="0"/>
              <a:t/>
            </a:r>
            <a:br>
              <a:rPr lang="fr-FR" sz="4000" dirty="0"/>
            </a:br>
            <a:endParaRPr lang="fr-FR" dirty="0"/>
          </a:p>
        </p:txBody>
      </p:sp>
      <p:sp>
        <p:nvSpPr>
          <p:cNvPr id="3" name="Espace réservé du contenu 2"/>
          <p:cNvSpPr>
            <a:spLocks noGrp="1"/>
          </p:cNvSpPr>
          <p:nvPr>
            <p:ph sz="quarter" idx="1"/>
          </p:nvPr>
        </p:nvSpPr>
        <p:spPr/>
        <p:txBody>
          <a:bodyPr>
            <a:normAutofit fontScale="92500"/>
          </a:bodyPr>
          <a:lstStyle/>
          <a:p>
            <a:pPr marL="0" indent="0" algn="just">
              <a:buNone/>
            </a:pPr>
            <a:r>
              <a:rPr lang="fr-FR" sz="4400" dirty="0"/>
              <a:t>Chapitre </a:t>
            </a:r>
            <a:r>
              <a:rPr lang="fr-FR" sz="4400" dirty="0" smtClean="0"/>
              <a:t>3 </a:t>
            </a:r>
            <a:r>
              <a:rPr lang="fr-FR" sz="4400" dirty="0"/>
              <a:t>: Le bureau de jugement</a:t>
            </a:r>
            <a:endParaRPr lang="fr-FR" sz="3600" dirty="0"/>
          </a:p>
          <a:p>
            <a:pPr marL="0" indent="0" algn="just">
              <a:buNone/>
            </a:pPr>
            <a:r>
              <a:rPr lang="fr-FR" sz="2400" i="1" dirty="0">
                <a:solidFill>
                  <a:srgbClr val="646B86"/>
                </a:solidFill>
              </a:rPr>
              <a:t>     1- La mise en état</a:t>
            </a:r>
          </a:p>
          <a:p>
            <a:pPr marL="0" indent="0" algn="just">
              <a:buNone/>
            </a:pPr>
            <a:r>
              <a:rPr lang="fr-FR" sz="2400" i="1" dirty="0">
                <a:solidFill>
                  <a:srgbClr val="646B86"/>
                </a:solidFill>
              </a:rPr>
              <a:t>     2- Le déroulement de l’audience</a:t>
            </a:r>
          </a:p>
          <a:p>
            <a:pPr marL="0" indent="0" algn="just">
              <a:buNone/>
            </a:pPr>
            <a:r>
              <a:rPr lang="fr-FR" sz="2400" i="1" dirty="0">
                <a:solidFill>
                  <a:srgbClr val="646B86"/>
                </a:solidFill>
              </a:rPr>
              <a:t>     3- La mise en délibéré et le prononcé du jugement</a:t>
            </a:r>
          </a:p>
          <a:p>
            <a:pPr marL="0" indent="0" algn="just">
              <a:buNone/>
            </a:pPr>
            <a:r>
              <a:rPr lang="fr-FR" sz="2400" i="1" dirty="0" smtClean="0">
                <a:solidFill>
                  <a:srgbClr val="646B86"/>
                </a:solidFill>
              </a:rPr>
              <a:t>     4</a:t>
            </a:r>
            <a:r>
              <a:rPr lang="fr-FR" sz="2400" i="1" dirty="0">
                <a:solidFill>
                  <a:srgbClr val="646B86"/>
                </a:solidFill>
              </a:rPr>
              <a:t>- La création d’un nouveau référé : le référé en la forme</a:t>
            </a:r>
          </a:p>
          <a:p>
            <a:pPr marL="0" indent="0" algn="just">
              <a:buNone/>
            </a:pPr>
            <a:r>
              <a:rPr lang="fr-FR" sz="2400" i="1" dirty="0" smtClean="0">
                <a:solidFill>
                  <a:srgbClr val="646B86"/>
                </a:solidFill>
              </a:rPr>
              <a:t>     5- </a:t>
            </a:r>
            <a:r>
              <a:rPr lang="fr-FR" sz="2400" i="1" dirty="0">
                <a:solidFill>
                  <a:srgbClr val="646B86"/>
                </a:solidFill>
              </a:rPr>
              <a:t>L’absence de comparution d’une partie</a:t>
            </a:r>
          </a:p>
          <a:p>
            <a:pPr marL="0" indent="0" algn="just">
              <a:buNone/>
            </a:pPr>
            <a:r>
              <a:rPr lang="fr-FR" sz="4400" dirty="0" smtClean="0"/>
              <a:t>Chapitre </a:t>
            </a:r>
            <a:r>
              <a:rPr lang="fr-FR" sz="4400" dirty="0"/>
              <a:t>4</a:t>
            </a:r>
            <a:r>
              <a:rPr lang="fr-FR" sz="4400" dirty="0" smtClean="0"/>
              <a:t> </a:t>
            </a:r>
            <a:r>
              <a:rPr lang="fr-FR" sz="4400" dirty="0"/>
              <a:t>: La procédure d’appel</a:t>
            </a:r>
          </a:p>
          <a:p>
            <a:pPr marL="0" indent="0" algn="just">
              <a:buNone/>
            </a:pPr>
            <a:r>
              <a:rPr lang="fr-FR" sz="2400" i="1" dirty="0">
                <a:solidFill>
                  <a:srgbClr val="646B86"/>
                </a:solidFill>
              </a:rPr>
              <a:t>     1- Représentation obligatoire par avocat ou défenseur syndical</a:t>
            </a:r>
          </a:p>
          <a:p>
            <a:pPr marL="0" indent="0" algn="just">
              <a:buNone/>
            </a:pPr>
            <a:r>
              <a:rPr lang="fr-FR" sz="2400" i="1" dirty="0">
                <a:solidFill>
                  <a:srgbClr val="646B86"/>
                </a:solidFill>
              </a:rPr>
              <a:t>     2- Evolution de </a:t>
            </a:r>
            <a:r>
              <a:rPr lang="fr-FR" sz="2400" i="1" dirty="0" smtClean="0">
                <a:solidFill>
                  <a:srgbClr val="646B86"/>
                </a:solidFill>
              </a:rPr>
              <a:t>l’instance</a:t>
            </a:r>
            <a:endParaRPr lang="fr-FR" sz="2400" cap="all" dirty="0">
              <a:solidFill>
                <a:schemeClr val="tx2"/>
              </a:solidFill>
            </a:endParaRPr>
          </a:p>
        </p:txBody>
      </p:sp>
    </p:spTree>
    <p:extLst>
      <p:ext uri="{BB962C8B-B14F-4D97-AF65-F5344CB8AC3E}">
        <p14:creationId xmlns:p14="http://schemas.microsoft.com/office/powerpoint/2010/main" val="3385659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48914" y="406664"/>
            <a:ext cx="7184635" cy="5728972"/>
          </a:xfrm>
          <a:prstGeom prst="rect">
            <a:avLst/>
          </a:prstGeom>
        </p:spPr>
      </p:pic>
    </p:spTree>
    <p:extLst>
      <p:ext uri="{BB962C8B-B14F-4D97-AF65-F5344CB8AC3E}">
        <p14:creationId xmlns:p14="http://schemas.microsoft.com/office/powerpoint/2010/main" val="2506475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5021" y="313917"/>
            <a:ext cx="5636407" cy="1477328"/>
          </a:xfrm>
          <a:prstGeom prst="rect">
            <a:avLst/>
          </a:prstGeom>
          <a:noFill/>
        </p:spPr>
        <p:txBody>
          <a:bodyPr wrap="square" rtlCol="0">
            <a:spAutoFit/>
          </a:bodyPr>
          <a:lstStyle/>
          <a:p>
            <a:pPr algn="just"/>
            <a:r>
              <a:rPr lang="fr-FR" dirty="0" smtClean="0"/>
              <a:t>La saisine contient un exposé sommaire des demandes, mais également un bordereau récapitulatif des pièces communiquées.</a:t>
            </a:r>
          </a:p>
          <a:p>
            <a:endParaRPr lang="fr-FR" dirty="0"/>
          </a:p>
          <a:p>
            <a:r>
              <a:rPr lang="fr-FR" dirty="0" smtClean="0"/>
              <a:t>Elle est signée par le demandeur.</a:t>
            </a:r>
            <a:endParaRPr lang="fr-FR" dirty="0"/>
          </a:p>
        </p:txBody>
      </p:sp>
      <p:pic>
        <p:nvPicPr>
          <p:cNvPr id="3" name="Image 2"/>
          <p:cNvPicPr>
            <a:picLocks noChangeAspect="1"/>
          </p:cNvPicPr>
          <p:nvPr/>
        </p:nvPicPr>
        <p:blipFill>
          <a:blip r:embed="rId2"/>
          <a:stretch>
            <a:fillRect/>
          </a:stretch>
        </p:blipFill>
        <p:spPr>
          <a:xfrm>
            <a:off x="1013126" y="1890632"/>
            <a:ext cx="7462888" cy="4339536"/>
          </a:xfrm>
          <a:prstGeom prst="rect">
            <a:avLst/>
          </a:prstGeom>
        </p:spPr>
      </p:pic>
    </p:spTree>
    <p:extLst>
      <p:ext uri="{BB962C8B-B14F-4D97-AF65-F5344CB8AC3E}">
        <p14:creationId xmlns:p14="http://schemas.microsoft.com/office/powerpoint/2010/main" val="3568861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93733" y="1615077"/>
            <a:ext cx="2625667" cy="3629639"/>
          </a:xfrm>
        </p:spPr>
        <p:txBody>
          <a:bodyPr>
            <a:normAutofit lnSpcReduction="10000"/>
          </a:bodyPr>
          <a:lstStyle/>
          <a:p>
            <a:pPr algn="ctr"/>
            <a:r>
              <a:rPr lang="fr-FR" sz="7000" dirty="0" smtClean="0"/>
              <a:t>?</a:t>
            </a:r>
          </a:p>
          <a:p>
            <a:pPr algn="ctr"/>
            <a:r>
              <a:rPr lang="fr-FR" sz="2000" b="1" dirty="0" smtClean="0"/>
              <a:t>VRAI/FAUX</a:t>
            </a:r>
          </a:p>
          <a:p>
            <a:pPr algn="ctr"/>
            <a:r>
              <a:rPr lang="fr-FR" sz="1800" dirty="0" smtClean="0"/>
              <a:t>CE QU’IL NE FALLAIT PAS MANQUER</a:t>
            </a:r>
          </a:p>
          <a:p>
            <a:pPr algn="ctr"/>
            <a:r>
              <a:rPr lang="fr-FR" sz="7000" dirty="0" smtClean="0"/>
              <a:t>?</a:t>
            </a:r>
            <a:endParaRPr lang="fr-FR" sz="7000" dirty="0"/>
          </a:p>
        </p:txBody>
      </p:sp>
      <p:pic>
        <p:nvPicPr>
          <p:cNvPr id="14" name="Image 13"/>
          <p:cNvPicPr>
            <a:picLocks noChangeAspect="1"/>
          </p:cNvPicPr>
          <p:nvPr/>
        </p:nvPicPr>
        <p:blipFill>
          <a:blip r:embed="rId3"/>
          <a:stretch>
            <a:fillRect/>
          </a:stretch>
        </p:blipFill>
        <p:spPr>
          <a:xfrm>
            <a:off x="746085" y="1069616"/>
            <a:ext cx="1624501" cy="1435347"/>
          </a:xfrm>
          <a:prstGeom prst="rect">
            <a:avLst/>
          </a:prstGeom>
        </p:spPr>
      </p:pic>
      <p:pic>
        <p:nvPicPr>
          <p:cNvPr id="15" name="Image 14"/>
          <p:cNvPicPr>
            <a:picLocks noChangeAspect="1"/>
          </p:cNvPicPr>
          <p:nvPr/>
        </p:nvPicPr>
        <p:blipFill>
          <a:blip r:embed="rId4"/>
          <a:stretch>
            <a:fillRect/>
          </a:stretch>
        </p:blipFill>
        <p:spPr>
          <a:xfrm>
            <a:off x="835025" y="3932182"/>
            <a:ext cx="1535561" cy="1535561"/>
          </a:xfrm>
          <a:prstGeom prst="rect">
            <a:avLst/>
          </a:prstGeom>
        </p:spPr>
      </p:pic>
      <p:sp>
        <p:nvSpPr>
          <p:cNvPr id="2" name="ZoneTexte 1"/>
          <p:cNvSpPr txBox="1"/>
          <p:nvPr/>
        </p:nvSpPr>
        <p:spPr>
          <a:xfrm>
            <a:off x="3009001" y="663507"/>
            <a:ext cx="5821073" cy="4185762"/>
          </a:xfrm>
          <a:prstGeom prst="rect">
            <a:avLst/>
          </a:prstGeom>
          <a:noFill/>
        </p:spPr>
        <p:txBody>
          <a:bodyPr wrap="square" rtlCol="0">
            <a:spAutoFit/>
          </a:bodyPr>
          <a:lstStyle/>
          <a:p>
            <a:pPr algn="just"/>
            <a:r>
              <a:rPr lang="fr-FR" dirty="0" smtClean="0"/>
              <a:t>1/ Ce n’est que si les parties n’ont pas respecté le calendrier de procédure que la péremption de l’instance peut être constatée :  </a:t>
            </a:r>
          </a:p>
          <a:p>
            <a:pPr algn="just"/>
            <a:endParaRPr lang="fr-FR" dirty="0"/>
          </a:p>
          <a:p>
            <a:pPr algn="just"/>
            <a:endParaRPr lang="fr-FR" dirty="0" smtClean="0"/>
          </a:p>
          <a:p>
            <a:pPr algn="just"/>
            <a:endParaRPr lang="fr-FR" dirty="0" smtClean="0"/>
          </a:p>
          <a:p>
            <a:pPr algn="just"/>
            <a:r>
              <a:rPr lang="fr-FR" dirty="0" smtClean="0"/>
              <a:t>2/ L’explication des moyens de droit et de fait dans la saisine par le demandeur est prescrite à peine de nullité : </a:t>
            </a:r>
          </a:p>
          <a:p>
            <a:pPr algn="just"/>
            <a:endParaRPr lang="fr-FR" dirty="0"/>
          </a:p>
          <a:p>
            <a:pPr algn="just"/>
            <a:endParaRPr lang="fr-FR" dirty="0" smtClean="0"/>
          </a:p>
          <a:p>
            <a:pPr algn="just"/>
            <a:r>
              <a:rPr lang="fr-FR" dirty="0" smtClean="0"/>
              <a:t>3/ Le demandeur doit, à peine de nullité, justifier de l’accomplissement de démarches amiables pour saisir le CPH : </a:t>
            </a:r>
          </a:p>
          <a:p>
            <a:pPr algn="just"/>
            <a:endParaRPr lang="fr-FR" sz="1400" dirty="0"/>
          </a:p>
        </p:txBody>
      </p:sp>
      <p:pic>
        <p:nvPicPr>
          <p:cNvPr id="10" name="Image 9"/>
          <p:cNvPicPr>
            <a:picLocks noChangeAspect="1"/>
          </p:cNvPicPr>
          <p:nvPr/>
        </p:nvPicPr>
        <p:blipFill>
          <a:blip r:embed="rId5"/>
          <a:stretch>
            <a:fillRect/>
          </a:stretch>
        </p:blipFill>
        <p:spPr>
          <a:xfrm>
            <a:off x="5518106" y="4612969"/>
            <a:ext cx="632642" cy="342387"/>
          </a:xfrm>
          <a:prstGeom prst="rect">
            <a:avLst/>
          </a:prstGeom>
        </p:spPr>
      </p:pic>
      <p:pic>
        <p:nvPicPr>
          <p:cNvPr id="11" name="Image 10"/>
          <p:cNvPicPr>
            <a:picLocks noChangeAspect="1"/>
          </p:cNvPicPr>
          <p:nvPr/>
        </p:nvPicPr>
        <p:blipFill>
          <a:blip r:embed="rId5"/>
          <a:stretch>
            <a:fillRect/>
          </a:stretch>
        </p:blipFill>
        <p:spPr>
          <a:xfrm>
            <a:off x="5518106" y="1714959"/>
            <a:ext cx="632642" cy="342387"/>
          </a:xfrm>
          <a:prstGeom prst="rect">
            <a:avLst/>
          </a:prstGeom>
        </p:spPr>
      </p:pic>
      <p:pic>
        <p:nvPicPr>
          <p:cNvPr id="12" name="Image 11"/>
          <p:cNvPicPr>
            <a:picLocks noChangeAspect="1"/>
          </p:cNvPicPr>
          <p:nvPr/>
        </p:nvPicPr>
        <p:blipFill>
          <a:blip r:embed="rId5"/>
          <a:stretch>
            <a:fillRect/>
          </a:stretch>
        </p:blipFill>
        <p:spPr>
          <a:xfrm>
            <a:off x="5518106" y="3181484"/>
            <a:ext cx="632642" cy="342387"/>
          </a:xfrm>
          <a:prstGeom prst="rect">
            <a:avLst/>
          </a:prstGeom>
        </p:spPr>
      </p:pic>
    </p:spTree>
    <p:extLst>
      <p:ext uri="{BB962C8B-B14F-4D97-AF65-F5344CB8AC3E}">
        <p14:creationId xmlns:p14="http://schemas.microsoft.com/office/powerpoint/2010/main" val="2841304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93733" y="1615077"/>
            <a:ext cx="2625667" cy="3629639"/>
          </a:xfrm>
        </p:spPr>
        <p:txBody>
          <a:bodyPr>
            <a:normAutofit lnSpcReduction="10000"/>
          </a:bodyPr>
          <a:lstStyle/>
          <a:p>
            <a:pPr algn="ctr"/>
            <a:r>
              <a:rPr lang="fr-FR" sz="7000" dirty="0" smtClean="0"/>
              <a:t>?</a:t>
            </a:r>
          </a:p>
          <a:p>
            <a:pPr algn="ctr"/>
            <a:r>
              <a:rPr lang="fr-FR" sz="2000" b="1" dirty="0" smtClean="0"/>
              <a:t>VRAI/FAUX</a:t>
            </a:r>
          </a:p>
          <a:p>
            <a:pPr algn="ctr"/>
            <a:r>
              <a:rPr lang="fr-FR" sz="1800" dirty="0" smtClean="0"/>
              <a:t>CE QU’IL NE FALLAIT PAS MANQUER</a:t>
            </a:r>
          </a:p>
          <a:p>
            <a:pPr algn="ctr"/>
            <a:r>
              <a:rPr lang="fr-FR" sz="7000" dirty="0" smtClean="0"/>
              <a:t>?</a:t>
            </a:r>
            <a:endParaRPr lang="fr-FR" sz="7000" dirty="0"/>
          </a:p>
        </p:txBody>
      </p:sp>
      <p:pic>
        <p:nvPicPr>
          <p:cNvPr id="14" name="Image 13"/>
          <p:cNvPicPr>
            <a:picLocks noChangeAspect="1"/>
          </p:cNvPicPr>
          <p:nvPr/>
        </p:nvPicPr>
        <p:blipFill>
          <a:blip r:embed="rId3"/>
          <a:stretch>
            <a:fillRect/>
          </a:stretch>
        </p:blipFill>
        <p:spPr>
          <a:xfrm>
            <a:off x="746085" y="1069616"/>
            <a:ext cx="1624501" cy="1435347"/>
          </a:xfrm>
          <a:prstGeom prst="rect">
            <a:avLst/>
          </a:prstGeom>
        </p:spPr>
      </p:pic>
      <p:pic>
        <p:nvPicPr>
          <p:cNvPr id="15" name="Image 14"/>
          <p:cNvPicPr>
            <a:picLocks noChangeAspect="1"/>
          </p:cNvPicPr>
          <p:nvPr/>
        </p:nvPicPr>
        <p:blipFill>
          <a:blip r:embed="rId4"/>
          <a:stretch>
            <a:fillRect/>
          </a:stretch>
        </p:blipFill>
        <p:spPr>
          <a:xfrm>
            <a:off x="835025" y="3932182"/>
            <a:ext cx="1535561" cy="1535561"/>
          </a:xfrm>
          <a:prstGeom prst="rect">
            <a:avLst/>
          </a:prstGeom>
        </p:spPr>
      </p:pic>
      <p:sp>
        <p:nvSpPr>
          <p:cNvPr id="2" name="ZoneTexte 1"/>
          <p:cNvSpPr txBox="1"/>
          <p:nvPr/>
        </p:nvSpPr>
        <p:spPr>
          <a:xfrm>
            <a:off x="3011878" y="492178"/>
            <a:ext cx="5821073" cy="4524315"/>
          </a:xfrm>
          <a:prstGeom prst="rect">
            <a:avLst/>
          </a:prstGeom>
          <a:noFill/>
        </p:spPr>
        <p:txBody>
          <a:bodyPr wrap="square" rtlCol="0">
            <a:spAutoFit/>
          </a:bodyPr>
          <a:lstStyle/>
          <a:p>
            <a:pPr algn="just"/>
            <a:r>
              <a:rPr lang="fr-FR" sz="1600" dirty="0" smtClean="0"/>
              <a:t>4/ Le défendeur </a:t>
            </a:r>
            <a:r>
              <a:rPr lang="fr-FR" sz="1600" dirty="0" smtClean="0"/>
              <a:t>est tenu</a:t>
            </a:r>
            <a:r>
              <a:rPr lang="fr-FR" sz="1600" dirty="0" smtClean="0"/>
              <a:t>, dans les 8 jours de la réception de la convocation par LRAR,  </a:t>
            </a:r>
            <a:r>
              <a:rPr lang="fr-FR" sz="1600" dirty="0" smtClean="0"/>
              <a:t>de fournir </a:t>
            </a:r>
            <a:r>
              <a:rPr lang="fr-FR" sz="1600" dirty="0" smtClean="0"/>
              <a:t>les pièces dont il souhaite faire état devant le bureau de conciliation et d’orientation : </a:t>
            </a:r>
          </a:p>
          <a:p>
            <a:pPr algn="just"/>
            <a:endParaRPr lang="fr-FR" sz="1600" dirty="0"/>
          </a:p>
          <a:p>
            <a:pPr algn="just"/>
            <a:endParaRPr lang="fr-FR" sz="1600" dirty="0" smtClean="0"/>
          </a:p>
          <a:p>
            <a:pPr algn="just"/>
            <a:endParaRPr lang="fr-FR" sz="1600" dirty="0" smtClean="0"/>
          </a:p>
          <a:p>
            <a:pPr algn="just"/>
            <a:r>
              <a:rPr lang="fr-FR" sz="1600" dirty="0" smtClean="0"/>
              <a:t>5/ Le défendeur, même s’il ne justifie pas d’un motif légitime, peut demander à être exempté de comparaître devant le BCO : </a:t>
            </a:r>
          </a:p>
          <a:p>
            <a:pPr algn="just"/>
            <a:endParaRPr lang="fr-FR" sz="1600" dirty="0"/>
          </a:p>
          <a:p>
            <a:pPr algn="just"/>
            <a:endParaRPr lang="fr-FR" sz="1600" dirty="0" smtClean="0"/>
          </a:p>
          <a:p>
            <a:pPr algn="just"/>
            <a:endParaRPr lang="fr-FR" sz="1600" dirty="0" smtClean="0"/>
          </a:p>
          <a:p>
            <a:pPr algn="just"/>
            <a:r>
              <a:rPr lang="fr-FR" sz="1600" dirty="0" smtClean="0"/>
              <a:t>6/ Depuis le 1</a:t>
            </a:r>
            <a:r>
              <a:rPr lang="fr-FR" sz="1600" baseline="30000" dirty="0" smtClean="0"/>
              <a:t>er</a:t>
            </a:r>
            <a:r>
              <a:rPr lang="fr-FR" sz="1600" dirty="0" smtClean="0"/>
              <a:t> août 2016, l’avocat a une dispense générale de justifier d’un mandat de concilier de son client </a:t>
            </a:r>
            <a:r>
              <a:rPr lang="fr-FR" sz="1600" dirty="0" smtClean="0"/>
              <a:t>:</a:t>
            </a:r>
            <a:endParaRPr lang="fr-FR" sz="1600" dirty="0" smtClean="0"/>
          </a:p>
          <a:p>
            <a:pPr algn="just"/>
            <a:endParaRPr lang="fr-FR" sz="1600" dirty="0"/>
          </a:p>
          <a:p>
            <a:pPr algn="just"/>
            <a:endParaRPr lang="fr-FR" sz="1600" dirty="0" smtClean="0"/>
          </a:p>
          <a:p>
            <a:pPr algn="just"/>
            <a:endParaRPr lang="fr-FR" sz="1600" dirty="0"/>
          </a:p>
          <a:p>
            <a:pPr algn="just"/>
            <a:r>
              <a:rPr lang="fr-FR" sz="1600" dirty="0" smtClean="0"/>
              <a:t>7/ Les conclusions récapitulatives ne sont pas systématiquement obligatoires : </a:t>
            </a:r>
            <a:endParaRPr lang="fr-FR" sz="1600" dirty="0"/>
          </a:p>
        </p:txBody>
      </p:sp>
      <p:pic>
        <p:nvPicPr>
          <p:cNvPr id="10" name="Image 9"/>
          <p:cNvPicPr>
            <a:picLocks noChangeAspect="1"/>
          </p:cNvPicPr>
          <p:nvPr/>
        </p:nvPicPr>
        <p:blipFill>
          <a:blip r:embed="rId5"/>
          <a:stretch>
            <a:fillRect/>
          </a:stretch>
        </p:blipFill>
        <p:spPr>
          <a:xfrm>
            <a:off x="5402377" y="5244716"/>
            <a:ext cx="632642" cy="342387"/>
          </a:xfrm>
          <a:prstGeom prst="rect">
            <a:avLst/>
          </a:prstGeom>
        </p:spPr>
      </p:pic>
      <p:pic>
        <p:nvPicPr>
          <p:cNvPr id="11" name="Image 10"/>
          <p:cNvPicPr>
            <a:picLocks noChangeAspect="1"/>
          </p:cNvPicPr>
          <p:nvPr/>
        </p:nvPicPr>
        <p:blipFill>
          <a:blip r:embed="rId5"/>
          <a:stretch>
            <a:fillRect/>
          </a:stretch>
        </p:blipFill>
        <p:spPr>
          <a:xfrm>
            <a:off x="5402377" y="1558001"/>
            <a:ext cx="632642" cy="342387"/>
          </a:xfrm>
          <a:prstGeom prst="rect">
            <a:avLst/>
          </a:prstGeom>
        </p:spPr>
      </p:pic>
      <p:pic>
        <p:nvPicPr>
          <p:cNvPr id="12" name="Image 11"/>
          <p:cNvPicPr>
            <a:picLocks noChangeAspect="1"/>
          </p:cNvPicPr>
          <p:nvPr/>
        </p:nvPicPr>
        <p:blipFill>
          <a:blip r:embed="rId5"/>
          <a:stretch>
            <a:fillRect/>
          </a:stretch>
        </p:blipFill>
        <p:spPr>
          <a:xfrm>
            <a:off x="5402377" y="2713384"/>
            <a:ext cx="632642" cy="342387"/>
          </a:xfrm>
          <a:prstGeom prst="rect">
            <a:avLst/>
          </a:prstGeom>
        </p:spPr>
      </p:pic>
      <p:pic>
        <p:nvPicPr>
          <p:cNvPr id="13" name="Image 12"/>
          <p:cNvPicPr>
            <a:picLocks noChangeAspect="1"/>
          </p:cNvPicPr>
          <p:nvPr/>
        </p:nvPicPr>
        <p:blipFill>
          <a:blip r:embed="rId5"/>
          <a:stretch>
            <a:fillRect/>
          </a:stretch>
        </p:blipFill>
        <p:spPr>
          <a:xfrm>
            <a:off x="5402377" y="3932182"/>
            <a:ext cx="632642" cy="342387"/>
          </a:xfrm>
          <a:prstGeom prst="rect">
            <a:avLst/>
          </a:prstGeom>
        </p:spPr>
      </p:pic>
    </p:spTree>
    <p:extLst>
      <p:ext uri="{BB962C8B-B14F-4D97-AF65-F5344CB8AC3E}">
        <p14:creationId xmlns:p14="http://schemas.microsoft.com/office/powerpoint/2010/main" val="1156985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Chapitre 2</a:t>
            </a:r>
            <a:endParaRPr lang="fr-FR" dirty="0"/>
          </a:p>
        </p:txBody>
      </p:sp>
      <p:sp>
        <p:nvSpPr>
          <p:cNvPr id="5" name="ZoneTexte 4"/>
          <p:cNvSpPr txBox="1"/>
          <p:nvPr/>
        </p:nvSpPr>
        <p:spPr>
          <a:xfrm>
            <a:off x="732473" y="2999697"/>
            <a:ext cx="7762240" cy="3354765"/>
          </a:xfrm>
          <a:prstGeom prst="rect">
            <a:avLst/>
          </a:prstGeom>
          <a:noFill/>
        </p:spPr>
        <p:txBody>
          <a:bodyPr wrap="square" rtlCol="0">
            <a:spAutoFit/>
          </a:bodyPr>
          <a:lstStyle/>
          <a:p>
            <a:pPr algn="ctr"/>
            <a:r>
              <a:rPr lang="fr-FR" sz="3200" dirty="0"/>
              <a:t>Le bureau de conciliation et d’orientation</a:t>
            </a:r>
            <a:endParaRPr lang="fr-FR" i="1" dirty="0">
              <a:solidFill>
                <a:srgbClr val="646B86"/>
              </a:solidFill>
            </a:endParaRPr>
          </a:p>
          <a:p>
            <a:pPr algn="just"/>
            <a:r>
              <a:rPr lang="fr-FR" sz="2000" i="1" dirty="0">
                <a:solidFill>
                  <a:srgbClr val="646B86"/>
                </a:solidFill>
              </a:rPr>
              <a:t>1- La conciliation des </a:t>
            </a:r>
            <a:r>
              <a:rPr lang="fr-FR" sz="2000" i="1" dirty="0" smtClean="0">
                <a:solidFill>
                  <a:srgbClr val="646B86"/>
                </a:solidFill>
              </a:rPr>
              <a:t>parties</a:t>
            </a:r>
          </a:p>
          <a:p>
            <a:pPr algn="just"/>
            <a:r>
              <a:rPr lang="fr-FR" sz="2000" i="1" dirty="0" smtClean="0">
                <a:solidFill>
                  <a:srgbClr val="646B86"/>
                </a:solidFill>
              </a:rPr>
              <a:t>2</a:t>
            </a:r>
            <a:r>
              <a:rPr lang="fr-FR" sz="2000" i="1" dirty="0">
                <a:solidFill>
                  <a:srgbClr val="646B86"/>
                </a:solidFill>
              </a:rPr>
              <a:t>- L’orientation de l’affaire en cas d’échec partiel ou total de la conciliation</a:t>
            </a:r>
          </a:p>
          <a:p>
            <a:pPr algn="just"/>
            <a:r>
              <a:rPr lang="fr-FR" sz="2000" i="1" dirty="0" smtClean="0">
                <a:solidFill>
                  <a:srgbClr val="646B86"/>
                </a:solidFill>
              </a:rPr>
              <a:t>3</a:t>
            </a:r>
            <a:r>
              <a:rPr lang="fr-FR" sz="2000" i="1" dirty="0">
                <a:solidFill>
                  <a:srgbClr val="646B86"/>
                </a:solidFill>
              </a:rPr>
              <a:t>- L’absence de comparution</a:t>
            </a:r>
          </a:p>
          <a:p>
            <a:pPr algn="just"/>
            <a:r>
              <a:rPr lang="fr-FR" sz="2000" i="1" dirty="0" smtClean="0">
                <a:solidFill>
                  <a:srgbClr val="646B86"/>
                </a:solidFill>
              </a:rPr>
              <a:t>4</a:t>
            </a:r>
            <a:r>
              <a:rPr lang="fr-FR" sz="2000" i="1" dirty="0">
                <a:solidFill>
                  <a:srgbClr val="646B86"/>
                </a:solidFill>
              </a:rPr>
              <a:t>- La mise en état</a:t>
            </a:r>
          </a:p>
          <a:p>
            <a:pPr algn="just"/>
            <a:r>
              <a:rPr lang="fr-FR" sz="2000" dirty="0" smtClean="0">
                <a:solidFill>
                  <a:srgbClr val="646B86"/>
                </a:solidFill>
              </a:rPr>
              <a:t>5</a:t>
            </a:r>
            <a:r>
              <a:rPr lang="fr-FR" sz="2000" dirty="0">
                <a:solidFill>
                  <a:srgbClr val="646B86"/>
                </a:solidFill>
              </a:rPr>
              <a:t>- Le pouvoir de résolution amiable des différends</a:t>
            </a:r>
          </a:p>
          <a:p>
            <a:pPr algn="just"/>
            <a:r>
              <a:rPr lang="fr-FR" sz="2000" dirty="0" smtClean="0">
                <a:solidFill>
                  <a:srgbClr val="646B86"/>
                </a:solidFill>
              </a:rPr>
              <a:t>6</a:t>
            </a:r>
            <a:r>
              <a:rPr lang="fr-FR" sz="2000" dirty="0">
                <a:solidFill>
                  <a:srgbClr val="646B86"/>
                </a:solidFill>
              </a:rPr>
              <a:t>- Le pouvoir de statuer sur la compétence des sections</a:t>
            </a:r>
          </a:p>
          <a:p>
            <a:pPr algn="just"/>
            <a:r>
              <a:rPr lang="fr-FR" sz="2000" dirty="0" smtClean="0">
                <a:solidFill>
                  <a:srgbClr val="646B86"/>
                </a:solidFill>
              </a:rPr>
              <a:t>7</a:t>
            </a:r>
            <a:r>
              <a:rPr lang="fr-FR" sz="2000" dirty="0">
                <a:solidFill>
                  <a:srgbClr val="646B86"/>
                </a:solidFill>
              </a:rPr>
              <a:t>- L’homologation des accords issues de la médiation et de la conciliation conventionnelles, de la procédure participative</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32473" y="533400"/>
            <a:ext cx="1299606" cy="1114920"/>
          </a:xfrm>
          <a:prstGeom prst="rect">
            <a:avLst/>
          </a:prstGeom>
          <a:noFill/>
          <a:ln>
            <a:noFill/>
          </a:ln>
        </p:spPr>
      </p:pic>
    </p:spTree>
    <p:extLst>
      <p:ext uri="{BB962C8B-B14F-4D97-AF65-F5344CB8AC3E}">
        <p14:creationId xmlns:p14="http://schemas.microsoft.com/office/powerpoint/2010/main" val="1809438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lnSpcReduction="10000"/>
          </a:bodyPr>
          <a:lstStyle/>
          <a:p>
            <a:pPr marL="0" indent="0" algn="just">
              <a:buNone/>
            </a:pPr>
            <a:r>
              <a:rPr lang="fr-FR" sz="2800" b="1" dirty="0">
                <a:solidFill>
                  <a:srgbClr val="646B86"/>
                </a:solidFill>
              </a:rPr>
              <a:t>1- La </a:t>
            </a:r>
            <a:r>
              <a:rPr lang="fr-FR" sz="2800" b="1" dirty="0" smtClean="0">
                <a:solidFill>
                  <a:srgbClr val="646B86"/>
                </a:solidFill>
              </a:rPr>
              <a:t>conciliation des parties</a:t>
            </a:r>
            <a:endParaRPr lang="fr-FR" sz="2800" b="1" dirty="0">
              <a:solidFill>
                <a:srgbClr val="646B86"/>
              </a:solidFill>
            </a:endParaRPr>
          </a:p>
          <a:p>
            <a:pPr marL="0" indent="0" algn="just">
              <a:buNone/>
            </a:pPr>
            <a:r>
              <a:rPr lang="fr-FR" sz="2800" b="1" dirty="0" smtClean="0">
                <a:solidFill>
                  <a:srgbClr val="646B86"/>
                </a:solidFill>
              </a:rPr>
              <a:t>     1-1 Composition du bureau</a:t>
            </a:r>
          </a:p>
          <a:p>
            <a:pPr marL="0" indent="0" algn="just">
              <a:buNone/>
            </a:pPr>
            <a:endParaRPr lang="fr-FR" sz="1300" dirty="0">
              <a:solidFill>
                <a:srgbClr val="000000"/>
              </a:solidFill>
            </a:endParaRPr>
          </a:p>
          <a:p>
            <a:pPr marL="0" indent="0" algn="just">
              <a:buNone/>
            </a:pPr>
            <a:r>
              <a:rPr lang="fr-FR" sz="2400" dirty="0">
                <a:solidFill>
                  <a:srgbClr val="000000"/>
                </a:solidFill>
              </a:rPr>
              <a:t>Le </a:t>
            </a:r>
            <a:r>
              <a:rPr lang="fr-FR" sz="2400" dirty="0" smtClean="0">
                <a:solidFill>
                  <a:srgbClr val="000000"/>
                </a:solidFill>
              </a:rPr>
              <a:t>BCO se </a:t>
            </a:r>
            <a:r>
              <a:rPr lang="fr-FR" sz="2400" dirty="0">
                <a:solidFill>
                  <a:srgbClr val="000000"/>
                </a:solidFill>
              </a:rPr>
              <a:t>compose toujours </a:t>
            </a:r>
            <a:r>
              <a:rPr lang="fr-FR" sz="2400" b="1" dirty="0">
                <a:solidFill>
                  <a:srgbClr val="000000"/>
                </a:solidFill>
              </a:rPr>
              <a:t>d’un conseiller prud’homme employeur et d’un conseiller prud’homme </a:t>
            </a:r>
            <a:r>
              <a:rPr lang="fr-FR" sz="2400" b="1" dirty="0" smtClean="0">
                <a:solidFill>
                  <a:srgbClr val="000000"/>
                </a:solidFill>
              </a:rPr>
              <a:t>salarié</a:t>
            </a:r>
            <a:r>
              <a:rPr lang="fr-FR" sz="2400" dirty="0" smtClean="0">
                <a:solidFill>
                  <a:srgbClr val="000000"/>
                </a:solidFill>
              </a:rPr>
              <a:t>. </a:t>
            </a:r>
            <a:r>
              <a:rPr lang="fr-FR" sz="2400" dirty="0">
                <a:solidFill>
                  <a:srgbClr val="000000"/>
                </a:solidFill>
              </a:rPr>
              <a:t>Comme auparavant, le roulement est organisé entre tous les conseillers prud’hommes par le règlement intérieur. </a:t>
            </a:r>
            <a:endParaRPr lang="fr-FR" sz="2400" dirty="0" smtClean="0">
              <a:solidFill>
                <a:srgbClr val="000000"/>
              </a:solidFill>
            </a:endParaRPr>
          </a:p>
          <a:p>
            <a:pPr marL="0" indent="0" algn="just">
              <a:buNone/>
            </a:pPr>
            <a:endParaRPr lang="fr-FR" sz="1500" dirty="0">
              <a:solidFill>
                <a:srgbClr val="000000"/>
              </a:solidFill>
            </a:endParaRPr>
          </a:p>
          <a:p>
            <a:pPr marL="0" indent="0" algn="just">
              <a:buNone/>
            </a:pPr>
            <a:r>
              <a:rPr lang="fr-FR" sz="2400" dirty="0" smtClean="0">
                <a:solidFill>
                  <a:srgbClr val="000000"/>
                </a:solidFill>
              </a:rPr>
              <a:t>Toutefois</a:t>
            </a:r>
            <a:r>
              <a:rPr lang="fr-FR" sz="2400" dirty="0">
                <a:solidFill>
                  <a:srgbClr val="000000"/>
                </a:solidFill>
              </a:rPr>
              <a:t>, certains conseillers prud’hommes peuvent être affectés par priorité à ce bureau, afin de se spécialiser dans la </a:t>
            </a:r>
            <a:r>
              <a:rPr lang="fr-FR" sz="2400" dirty="0" smtClean="0">
                <a:solidFill>
                  <a:srgbClr val="000000"/>
                </a:solidFill>
              </a:rPr>
              <a:t>conciliation.</a:t>
            </a:r>
            <a:endParaRPr lang="fr-FR" sz="2400" dirty="0">
              <a:solidFill>
                <a:srgbClr val="000000"/>
              </a:solidFill>
            </a:endParaRPr>
          </a:p>
          <a:p>
            <a:pPr marL="0" indent="0" algn="just">
              <a:buNone/>
            </a:pPr>
            <a:endParaRPr lang="fr-FR" sz="2400" dirty="0">
              <a:solidFill>
                <a:srgbClr val="000000"/>
              </a:solidFill>
            </a:endParaRPr>
          </a:p>
        </p:txBody>
      </p:sp>
      <p:sp>
        <p:nvSpPr>
          <p:cNvPr id="6" name="Titre 5"/>
          <p:cNvSpPr>
            <a:spLocks noGrp="1"/>
          </p:cNvSpPr>
          <p:nvPr>
            <p:ph type="title"/>
          </p:nvPr>
        </p:nvSpPr>
        <p:spPr>
          <a:xfrm>
            <a:off x="301752" y="414096"/>
            <a:ext cx="8534400" cy="758952"/>
          </a:xfrm>
        </p:spPr>
        <p:txBody>
          <a:bodyPr>
            <a:normAutofit fontScale="90000"/>
          </a:bodyPr>
          <a:lstStyle/>
          <a:p>
            <a:r>
              <a:rPr lang="fr-FR" dirty="0" smtClean="0"/>
              <a:t>Chapitre 2 : Le bureau de conciliation et d’orientatio</a:t>
            </a:r>
            <a:r>
              <a:rPr lang="fr-FR" dirty="0"/>
              <a:t>n</a:t>
            </a:r>
          </a:p>
        </p:txBody>
      </p:sp>
    </p:spTree>
    <p:extLst>
      <p:ext uri="{BB962C8B-B14F-4D97-AF65-F5344CB8AC3E}">
        <p14:creationId xmlns:p14="http://schemas.microsoft.com/office/powerpoint/2010/main" val="2825962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4"/>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32500" lnSpcReduction="20000"/>
          </a:bodyPr>
          <a:lstStyle/>
          <a:p>
            <a:pPr marL="0" indent="0" algn="just">
              <a:buNone/>
            </a:pPr>
            <a:r>
              <a:rPr lang="fr-FR" sz="6200" b="1" dirty="0">
                <a:solidFill>
                  <a:srgbClr val="646B86"/>
                </a:solidFill>
              </a:rPr>
              <a:t>1-2 Organisation des séances de conciliation</a:t>
            </a:r>
          </a:p>
          <a:p>
            <a:pPr marL="0" indent="0" algn="just">
              <a:buNone/>
            </a:pPr>
            <a:endParaRPr lang="fr-FR" sz="2300" dirty="0">
              <a:solidFill>
                <a:srgbClr val="000000"/>
              </a:solidFill>
            </a:endParaRPr>
          </a:p>
          <a:p>
            <a:pPr marL="0" indent="0" algn="just">
              <a:buNone/>
            </a:pPr>
            <a:r>
              <a:rPr lang="fr-FR" sz="5500" dirty="0">
                <a:solidFill>
                  <a:srgbClr val="000000"/>
                </a:solidFill>
              </a:rPr>
              <a:t>Si nécessaire, il conviendra d’augmenter le nombre de séances du bureau, dorénavant également chargé de la mise en état. Il sera possible de distinguer :</a:t>
            </a:r>
          </a:p>
          <a:p>
            <a:pPr marL="0" indent="0" algn="just">
              <a:buNone/>
            </a:pPr>
            <a:endParaRPr lang="fr-FR" sz="5500" dirty="0">
              <a:solidFill>
                <a:srgbClr val="000000"/>
              </a:solidFill>
            </a:endParaRPr>
          </a:p>
          <a:p>
            <a:pPr algn="just">
              <a:buFontTx/>
              <a:buChar char="-"/>
            </a:pPr>
            <a:r>
              <a:rPr lang="fr-FR" sz="5500" dirty="0">
                <a:solidFill>
                  <a:srgbClr val="000000"/>
                </a:solidFill>
              </a:rPr>
              <a:t>d’une part, la séance lors de laquelle sont appelées les </a:t>
            </a:r>
            <a:r>
              <a:rPr lang="fr-FR" sz="5500" b="1" dirty="0">
                <a:solidFill>
                  <a:srgbClr val="000000"/>
                </a:solidFill>
              </a:rPr>
              <a:t>affaires nouvelles</a:t>
            </a:r>
            <a:r>
              <a:rPr lang="fr-FR" sz="5500" dirty="0">
                <a:solidFill>
                  <a:srgbClr val="000000"/>
                </a:solidFill>
              </a:rPr>
              <a:t>. </a:t>
            </a:r>
            <a:endParaRPr lang="fr-FR" sz="5500" dirty="0" smtClean="0">
              <a:solidFill>
                <a:srgbClr val="000000"/>
              </a:solidFill>
            </a:endParaRPr>
          </a:p>
          <a:p>
            <a:pPr marL="0" indent="0" algn="just">
              <a:buNone/>
            </a:pPr>
            <a:r>
              <a:rPr lang="fr-FR" sz="5500" dirty="0" smtClean="0">
                <a:solidFill>
                  <a:srgbClr val="000000"/>
                </a:solidFill>
              </a:rPr>
              <a:t>Si </a:t>
            </a:r>
            <a:r>
              <a:rPr lang="fr-FR" sz="5500" dirty="0">
                <a:solidFill>
                  <a:srgbClr val="000000"/>
                </a:solidFill>
              </a:rPr>
              <a:t>une partie ne comparaît pas, il </a:t>
            </a:r>
            <a:r>
              <a:rPr lang="fr-FR" sz="5500" dirty="0" smtClean="0">
                <a:solidFill>
                  <a:srgbClr val="000000"/>
                </a:solidFill>
              </a:rPr>
              <a:t>peut être procédé </a:t>
            </a:r>
            <a:r>
              <a:rPr lang="fr-FR" sz="5500" dirty="0">
                <a:solidFill>
                  <a:srgbClr val="000000"/>
                </a:solidFill>
              </a:rPr>
              <a:t>directement au jugement. </a:t>
            </a:r>
            <a:endParaRPr lang="fr-FR" sz="5500" dirty="0" smtClean="0">
              <a:solidFill>
                <a:srgbClr val="000000"/>
              </a:solidFill>
            </a:endParaRPr>
          </a:p>
          <a:p>
            <a:pPr marL="0" indent="0" algn="just">
              <a:buNone/>
            </a:pPr>
            <a:r>
              <a:rPr lang="fr-FR" sz="5500" dirty="0" smtClean="0">
                <a:solidFill>
                  <a:srgbClr val="000000"/>
                </a:solidFill>
              </a:rPr>
              <a:t>Si </a:t>
            </a:r>
            <a:r>
              <a:rPr lang="fr-FR" sz="5500" dirty="0">
                <a:solidFill>
                  <a:srgbClr val="000000"/>
                </a:solidFill>
              </a:rPr>
              <a:t>les parties comparaissent, la séance est consacrée à la tentative de conciliation et en cas d’échec à l’orientation de l’affaire </a:t>
            </a:r>
            <a:r>
              <a:rPr lang="fr-FR" sz="5500" b="1" dirty="0">
                <a:solidFill>
                  <a:srgbClr val="000000"/>
                </a:solidFill>
              </a:rPr>
              <a:t>vers l’une des trois formations de jugement. </a:t>
            </a:r>
            <a:endParaRPr lang="fr-FR" sz="5500" b="1" dirty="0" smtClean="0">
              <a:solidFill>
                <a:srgbClr val="000000"/>
              </a:solidFill>
            </a:endParaRPr>
          </a:p>
          <a:p>
            <a:pPr marL="0" indent="0" algn="just">
              <a:buNone/>
            </a:pPr>
            <a:r>
              <a:rPr lang="fr-FR" sz="5500" dirty="0" smtClean="0">
                <a:solidFill>
                  <a:srgbClr val="000000"/>
                </a:solidFill>
              </a:rPr>
              <a:t>Si </a:t>
            </a:r>
            <a:r>
              <a:rPr lang="fr-FR" sz="5500" dirty="0">
                <a:solidFill>
                  <a:srgbClr val="000000"/>
                </a:solidFill>
              </a:rPr>
              <a:t>l’affaire n’est pas en état d’être immédiatement jugée, est adopté un calendrier de mise en état prévoyant l’échange de pièces et fixant la date d’audience</a:t>
            </a:r>
            <a:r>
              <a:rPr lang="fr-FR" sz="5500" dirty="0" smtClean="0">
                <a:solidFill>
                  <a:srgbClr val="000000"/>
                </a:solidFill>
              </a:rPr>
              <a:t>.</a:t>
            </a:r>
          </a:p>
          <a:p>
            <a:pPr algn="just">
              <a:buFontTx/>
              <a:buChar char="-"/>
            </a:pPr>
            <a:endParaRPr lang="fr-FR" sz="5500" dirty="0">
              <a:solidFill>
                <a:srgbClr val="000000"/>
              </a:solidFill>
            </a:endParaRPr>
          </a:p>
          <a:p>
            <a:pPr algn="just">
              <a:buFontTx/>
              <a:buChar char="-"/>
            </a:pPr>
            <a:r>
              <a:rPr lang="fr-FR" sz="5500" dirty="0">
                <a:solidFill>
                  <a:srgbClr val="000000"/>
                </a:solidFill>
              </a:rPr>
              <a:t>d’autre part, une séance permettant d’examiner </a:t>
            </a:r>
            <a:r>
              <a:rPr lang="fr-FR" sz="5500" b="1" dirty="0">
                <a:solidFill>
                  <a:srgbClr val="000000"/>
                </a:solidFill>
              </a:rPr>
              <a:t>l’avancement des dossiers </a:t>
            </a:r>
            <a:r>
              <a:rPr lang="fr-FR" sz="5500" dirty="0">
                <a:solidFill>
                  <a:srgbClr val="000000"/>
                </a:solidFill>
              </a:rPr>
              <a:t>pour lesquels </a:t>
            </a:r>
            <a:r>
              <a:rPr lang="fr-FR" sz="5500" dirty="0" smtClean="0">
                <a:solidFill>
                  <a:srgbClr val="000000"/>
                </a:solidFill>
              </a:rPr>
              <a:t>un calendrier a été fixé. </a:t>
            </a:r>
            <a:r>
              <a:rPr lang="fr-FR" sz="5500" dirty="0">
                <a:solidFill>
                  <a:srgbClr val="000000"/>
                </a:solidFill>
              </a:rPr>
              <a:t>Cet examen peut avoir lieu sans faire comparaître les parties si celles-ci ont été autorisées à ne pas se présenter ou bien en les faisant comparaître lorsque la difficulté le justifie (injonctions de conclure ou de produire des pièces non respectées</a:t>
            </a:r>
            <a:r>
              <a:rPr lang="fr-FR" sz="5500" dirty="0" smtClean="0">
                <a:solidFill>
                  <a:srgbClr val="000000"/>
                </a:solidFill>
              </a:rPr>
              <a:t>).</a:t>
            </a:r>
            <a:endParaRPr lang="fr-FR" sz="5500" dirty="0">
              <a:solidFill>
                <a:srgbClr val="000000"/>
              </a:solidFill>
            </a:endParaRPr>
          </a:p>
          <a:p>
            <a:endParaRPr lang="fr-FR" dirty="0"/>
          </a:p>
        </p:txBody>
      </p:sp>
    </p:spTree>
    <p:extLst>
      <p:ext uri="{BB962C8B-B14F-4D97-AF65-F5344CB8AC3E}">
        <p14:creationId xmlns:p14="http://schemas.microsoft.com/office/powerpoint/2010/main" val="3209321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0076"/>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85000" lnSpcReduction="10000"/>
          </a:bodyPr>
          <a:lstStyle/>
          <a:p>
            <a:pPr marL="0" indent="0">
              <a:buNone/>
            </a:pPr>
            <a:r>
              <a:rPr lang="fr-FR" sz="2800" b="1" dirty="0">
                <a:solidFill>
                  <a:srgbClr val="646B86"/>
                </a:solidFill>
              </a:rPr>
              <a:t>1-2 </a:t>
            </a:r>
            <a:r>
              <a:rPr lang="fr-FR" sz="2800" b="1" dirty="0" smtClean="0">
                <a:solidFill>
                  <a:srgbClr val="646B86"/>
                </a:solidFill>
              </a:rPr>
              <a:t>Le déroulement de la séance de conciliation</a:t>
            </a:r>
          </a:p>
          <a:p>
            <a:pPr marL="0" indent="0">
              <a:buNone/>
            </a:pPr>
            <a:endParaRPr lang="fr-FR" sz="1300" b="1" dirty="0">
              <a:solidFill>
                <a:srgbClr val="646B86"/>
              </a:solidFill>
            </a:endParaRPr>
          </a:p>
          <a:p>
            <a:pPr marL="0" indent="0" algn="just">
              <a:buNone/>
            </a:pPr>
            <a:r>
              <a:rPr lang="fr-FR" sz="2600" dirty="0" smtClean="0">
                <a:solidFill>
                  <a:srgbClr val="000000"/>
                </a:solidFill>
              </a:rPr>
              <a:t>Il est possible de préparer </a:t>
            </a:r>
            <a:r>
              <a:rPr lang="fr-FR" sz="2600" dirty="0">
                <a:solidFill>
                  <a:srgbClr val="000000"/>
                </a:solidFill>
              </a:rPr>
              <a:t>la séance de </a:t>
            </a:r>
            <a:r>
              <a:rPr lang="fr-FR" sz="2600" dirty="0" smtClean="0">
                <a:solidFill>
                  <a:srgbClr val="000000"/>
                </a:solidFill>
              </a:rPr>
              <a:t>conciliation, les pièces ayant été communiquées. Rien </a:t>
            </a:r>
            <a:r>
              <a:rPr lang="fr-FR" sz="2600" dirty="0">
                <a:solidFill>
                  <a:srgbClr val="000000"/>
                </a:solidFill>
              </a:rPr>
              <a:t>n’interdit </a:t>
            </a:r>
            <a:r>
              <a:rPr lang="fr-FR" sz="2600" dirty="0" smtClean="0">
                <a:solidFill>
                  <a:srgbClr val="000000"/>
                </a:solidFill>
              </a:rPr>
              <a:t>que </a:t>
            </a:r>
            <a:r>
              <a:rPr lang="fr-FR" sz="2600" dirty="0">
                <a:solidFill>
                  <a:srgbClr val="000000"/>
                </a:solidFill>
              </a:rPr>
              <a:t>des pièces qui n’ont pas été produites en amont de la séance le soient lors de celle-ci.</a:t>
            </a:r>
          </a:p>
          <a:p>
            <a:pPr marL="0" indent="0" algn="just">
              <a:buNone/>
            </a:pPr>
            <a:endParaRPr lang="fr-FR" sz="2600" dirty="0">
              <a:solidFill>
                <a:srgbClr val="000000"/>
              </a:solidFill>
            </a:endParaRPr>
          </a:p>
          <a:p>
            <a:pPr marL="0" indent="0" algn="just">
              <a:buNone/>
            </a:pPr>
            <a:r>
              <a:rPr lang="fr-FR" sz="2600" dirty="0">
                <a:solidFill>
                  <a:srgbClr val="000000"/>
                </a:solidFill>
              </a:rPr>
              <a:t>En cas de litige relatif à la régularité du licenciement, le bureau de conciliation et d'orientation peut proposer d'y mettre un terme par accord </a:t>
            </a:r>
            <a:r>
              <a:rPr lang="fr-FR" sz="2600" dirty="0" smtClean="0">
                <a:solidFill>
                  <a:srgbClr val="000000"/>
                </a:solidFill>
              </a:rPr>
              <a:t>qui prévoyant le </a:t>
            </a:r>
            <a:r>
              <a:rPr lang="fr-FR" sz="2600" dirty="0">
                <a:solidFill>
                  <a:srgbClr val="000000"/>
                </a:solidFill>
              </a:rPr>
              <a:t>versement par l'employeur au salarié d'une indemnité forfaitaire </a:t>
            </a:r>
            <a:r>
              <a:rPr lang="fr-FR" sz="2600" dirty="0" smtClean="0">
                <a:solidFill>
                  <a:srgbClr val="000000"/>
                </a:solidFill>
              </a:rPr>
              <a:t>en </a:t>
            </a:r>
            <a:r>
              <a:rPr lang="fr-FR" sz="2600" dirty="0">
                <a:solidFill>
                  <a:srgbClr val="000000"/>
                </a:solidFill>
              </a:rPr>
              <a:t>référence </a:t>
            </a:r>
            <a:r>
              <a:rPr lang="fr-FR" sz="2600" dirty="0" smtClean="0">
                <a:solidFill>
                  <a:srgbClr val="000000"/>
                </a:solidFill>
              </a:rPr>
              <a:t>au barème fixé par décret.</a:t>
            </a:r>
          </a:p>
          <a:p>
            <a:pPr marL="0" indent="0" algn="just">
              <a:buNone/>
            </a:pPr>
            <a:r>
              <a:rPr lang="fr-FR" sz="2600" dirty="0" smtClean="0">
                <a:solidFill>
                  <a:srgbClr val="000000"/>
                </a:solidFill>
              </a:rPr>
              <a:t>Le </a:t>
            </a:r>
            <a:r>
              <a:rPr lang="fr-FR" sz="2600" dirty="0">
                <a:solidFill>
                  <a:srgbClr val="000000"/>
                </a:solidFill>
              </a:rPr>
              <a:t>procès-verbal constatant l'accord vaut renonciation des parties à toutes réclamations et indemnités relatives à la rupture du contrat de </a:t>
            </a:r>
            <a:r>
              <a:rPr lang="fr-FR" sz="2600" dirty="0" smtClean="0">
                <a:solidFill>
                  <a:srgbClr val="000000"/>
                </a:solidFill>
              </a:rPr>
              <a:t>travail.</a:t>
            </a:r>
            <a:endParaRPr lang="fr-FR" sz="2600" dirty="0"/>
          </a:p>
        </p:txBody>
      </p:sp>
    </p:spTree>
    <p:extLst>
      <p:ext uri="{BB962C8B-B14F-4D97-AF65-F5344CB8AC3E}">
        <p14:creationId xmlns:p14="http://schemas.microsoft.com/office/powerpoint/2010/main" val="363558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1348"/>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85000" lnSpcReduction="20000"/>
          </a:bodyPr>
          <a:lstStyle/>
          <a:p>
            <a:pPr marL="0" indent="0">
              <a:buNone/>
            </a:pPr>
            <a:r>
              <a:rPr lang="fr-FR" dirty="0"/>
              <a:t>Le barème </a:t>
            </a:r>
            <a:r>
              <a:rPr lang="fr-FR" dirty="0" smtClean="0"/>
              <a:t>est </a:t>
            </a:r>
            <a:r>
              <a:rPr lang="fr-FR" dirty="0"/>
              <a:t>déterminé comme suit : </a:t>
            </a:r>
          </a:p>
          <a:p>
            <a:endParaRPr lang="fr-FR" dirty="0"/>
          </a:p>
          <a:p>
            <a:pPr algn="just"/>
            <a:r>
              <a:rPr lang="fr-FR" dirty="0" smtClean="0"/>
              <a:t>deux mois </a:t>
            </a:r>
            <a:r>
              <a:rPr lang="fr-FR" dirty="0"/>
              <a:t>de salaire si le salarié justifie chez l'employeur d'une ancienneté inférieure à deux ans ; </a:t>
            </a:r>
          </a:p>
          <a:p>
            <a:pPr algn="just"/>
            <a:r>
              <a:rPr lang="fr-FR" dirty="0" smtClean="0"/>
              <a:t>quatre </a:t>
            </a:r>
            <a:r>
              <a:rPr lang="fr-FR" dirty="0"/>
              <a:t>mois de salaire si le salarié justifie chez l'employeur d'une </a:t>
            </a:r>
            <a:r>
              <a:rPr lang="fr-FR" dirty="0" smtClean="0"/>
              <a:t>ancienneté </a:t>
            </a:r>
            <a:r>
              <a:rPr lang="fr-FR" dirty="0"/>
              <a:t>comprise entre deux ans et moins de huit ans ; </a:t>
            </a:r>
          </a:p>
          <a:p>
            <a:pPr algn="just"/>
            <a:r>
              <a:rPr lang="fr-FR" dirty="0" smtClean="0"/>
              <a:t>huit </a:t>
            </a:r>
            <a:r>
              <a:rPr lang="fr-FR" dirty="0"/>
              <a:t>mois de salaire si le salarié justifie chez l'employeur d'une ancienneté comprise entre huit ans et moins de quinze ans ; </a:t>
            </a:r>
          </a:p>
          <a:p>
            <a:pPr algn="just"/>
            <a:r>
              <a:rPr lang="fr-FR" dirty="0" smtClean="0"/>
              <a:t>dix </a:t>
            </a:r>
            <a:r>
              <a:rPr lang="fr-FR" dirty="0"/>
              <a:t>mois de salaire si le salarié justifie chez l'employeur d'une ancienneté comprise entre quinze ans et vingt-cinq ans ; </a:t>
            </a:r>
          </a:p>
          <a:p>
            <a:pPr algn="just"/>
            <a:r>
              <a:rPr lang="fr-FR" dirty="0" smtClean="0"/>
              <a:t>quatorze </a:t>
            </a:r>
            <a:r>
              <a:rPr lang="fr-FR" dirty="0"/>
              <a:t>mois de salaire si le salarié justifie chez l'employeur d'une ancienneté supérieure à vingt-cinq ans.</a:t>
            </a:r>
          </a:p>
        </p:txBody>
      </p:sp>
    </p:spTree>
    <p:extLst>
      <p:ext uri="{BB962C8B-B14F-4D97-AF65-F5344CB8AC3E}">
        <p14:creationId xmlns:p14="http://schemas.microsoft.com/office/powerpoint/2010/main" val="2399448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07079"/>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55000" lnSpcReduction="20000"/>
          </a:bodyPr>
          <a:lstStyle/>
          <a:p>
            <a:pPr marL="0" indent="0" algn="just">
              <a:buNone/>
            </a:pPr>
            <a:r>
              <a:rPr lang="fr-FR" sz="2900" b="1" dirty="0">
                <a:solidFill>
                  <a:srgbClr val="646B86"/>
                </a:solidFill>
              </a:rPr>
              <a:t>2- L’orientation de l’affaire en cas d’échec partiel ou total de la conciliation</a:t>
            </a:r>
          </a:p>
          <a:p>
            <a:pPr marL="0" indent="0">
              <a:buNone/>
            </a:pPr>
            <a:r>
              <a:rPr lang="fr-FR" sz="2900" b="1" dirty="0" smtClean="0">
                <a:solidFill>
                  <a:srgbClr val="646B86"/>
                </a:solidFill>
              </a:rPr>
              <a:t>     2-1 Les différentes orientations possibles</a:t>
            </a:r>
            <a:endParaRPr lang="fr-FR" sz="2900" dirty="0"/>
          </a:p>
          <a:p>
            <a:pPr marL="0" indent="0">
              <a:buNone/>
            </a:pPr>
            <a:endParaRPr lang="fr-FR" dirty="0" smtClean="0"/>
          </a:p>
          <a:p>
            <a:pPr marL="0" indent="0" algn="just">
              <a:buNone/>
            </a:pPr>
            <a:r>
              <a:rPr lang="fr-FR" dirty="0" smtClean="0"/>
              <a:t>1- Le </a:t>
            </a:r>
            <a:r>
              <a:rPr lang="fr-FR" dirty="0"/>
              <a:t>renvoi vers le bureau de jugement dans sa </a:t>
            </a:r>
            <a:r>
              <a:rPr lang="fr-FR" dirty="0" smtClean="0"/>
              <a:t>composition </a:t>
            </a:r>
            <a:r>
              <a:rPr lang="fr-FR" b="1" dirty="0" smtClean="0"/>
              <a:t>restreinte (1 conseiller employeur, 1 conseiller salarié)</a:t>
            </a:r>
            <a:r>
              <a:rPr lang="fr-FR" dirty="0" smtClean="0"/>
              <a:t>, </a:t>
            </a:r>
            <a:r>
              <a:rPr lang="fr-FR" b="1" u="sng" dirty="0" smtClean="0"/>
              <a:t>possible uniquement lorsque </a:t>
            </a:r>
            <a:r>
              <a:rPr lang="fr-FR" b="1" u="sng" dirty="0"/>
              <a:t>le litige porte sur un licenciement ou une demande de résiliation judiciaire du contrat de </a:t>
            </a:r>
            <a:r>
              <a:rPr lang="fr-FR" b="1" u="sng" dirty="0" smtClean="0"/>
              <a:t>travail et que les parties sont d’accord.</a:t>
            </a:r>
          </a:p>
          <a:p>
            <a:pPr marL="0" indent="0" algn="just">
              <a:buNone/>
            </a:pPr>
            <a:r>
              <a:rPr lang="fr-FR" dirty="0" smtClean="0"/>
              <a:t>La procédure est accélérée : il </a:t>
            </a:r>
            <a:r>
              <a:rPr lang="fr-FR" dirty="0"/>
              <a:t>doit </a:t>
            </a:r>
            <a:r>
              <a:rPr lang="fr-FR" dirty="0" smtClean="0"/>
              <a:t>être statué </a:t>
            </a:r>
            <a:r>
              <a:rPr lang="fr-FR" dirty="0"/>
              <a:t>dans les trois mois de la décision d’orientation. </a:t>
            </a:r>
            <a:endParaRPr lang="fr-FR" dirty="0" smtClean="0"/>
          </a:p>
          <a:p>
            <a:pPr marL="0" indent="0" algn="just">
              <a:buNone/>
            </a:pPr>
            <a:r>
              <a:rPr lang="fr-FR" dirty="0" smtClean="0"/>
              <a:t>Au </a:t>
            </a:r>
            <a:r>
              <a:rPr lang="fr-FR" dirty="0"/>
              <a:t>vu des délais applicables, il est souhaitable que l’affaire qui fait l’objet d’une telle orientation soit déjà en état d’être jugée.</a:t>
            </a:r>
          </a:p>
          <a:p>
            <a:pPr marL="0" indent="0" algn="just">
              <a:buNone/>
            </a:pPr>
            <a:endParaRPr lang="fr-FR" dirty="0"/>
          </a:p>
          <a:p>
            <a:pPr marL="0" indent="0" algn="just">
              <a:buNone/>
            </a:pPr>
            <a:r>
              <a:rPr lang="fr-FR" dirty="0" smtClean="0"/>
              <a:t>2- Le </a:t>
            </a:r>
            <a:r>
              <a:rPr lang="fr-FR" dirty="0"/>
              <a:t>renvoi vers le bureau de </a:t>
            </a:r>
            <a:r>
              <a:rPr lang="fr-FR" dirty="0" smtClean="0"/>
              <a:t>jugement : </a:t>
            </a:r>
            <a:r>
              <a:rPr lang="fr-FR" b="1" dirty="0" smtClean="0"/>
              <a:t>2 conseillers employeur, 2 conseillers salarié présidé </a:t>
            </a:r>
            <a:r>
              <a:rPr lang="fr-FR" b="1" dirty="0"/>
              <a:t>par le juge du </a:t>
            </a:r>
            <a:r>
              <a:rPr lang="fr-FR" b="1" dirty="0" smtClean="0"/>
              <a:t>TGI </a:t>
            </a:r>
            <a:r>
              <a:rPr lang="fr-FR" dirty="0" smtClean="0"/>
              <a:t>intervient soit </a:t>
            </a:r>
            <a:r>
              <a:rPr lang="fr-FR" dirty="0"/>
              <a:t>sur accord des parties, soit si la nature du litige le justifie. </a:t>
            </a:r>
            <a:r>
              <a:rPr lang="fr-FR" dirty="0" smtClean="0"/>
              <a:t>Il faut prendre en compte la </a:t>
            </a:r>
            <a:r>
              <a:rPr lang="fr-FR" dirty="0"/>
              <a:t>difficulté en droit ou en fait, </a:t>
            </a:r>
            <a:r>
              <a:rPr lang="fr-FR" dirty="0" smtClean="0"/>
              <a:t>le nombre </a:t>
            </a:r>
            <a:r>
              <a:rPr lang="fr-FR" dirty="0"/>
              <a:t>de parties en cause, ou </a:t>
            </a:r>
            <a:r>
              <a:rPr lang="fr-FR" dirty="0" smtClean="0"/>
              <a:t>que la </a:t>
            </a:r>
            <a:r>
              <a:rPr lang="fr-FR" dirty="0"/>
              <a:t>question posée présente un caractère nouveau ou de principe.</a:t>
            </a:r>
          </a:p>
          <a:p>
            <a:pPr marL="0" indent="0" algn="just">
              <a:buNone/>
            </a:pPr>
            <a:endParaRPr lang="fr-FR" dirty="0"/>
          </a:p>
          <a:p>
            <a:pPr marL="0" indent="0" algn="just">
              <a:buNone/>
            </a:pPr>
            <a:r>
              <a:rPr lang="fr-FR" dirty="0" smtClean="0"/>
              <a:t>3- Par défaut, le dossier est renvoyé devant </a:t>
            </a:r>
            <a:r>
              <a:rPr lang="fr-FR" dirty="0"/>
              <a:t>le bureau de jugement </a:t>
            </a:r>
            <a:r>
              <a:rPr lang="fr-FR" b="1" dirty="0"/>
              <a:t>composé de quatre conseillers </a:t>
            </a:r>
            <a:r>
              <a:rPr lang="fr-FR" b="1" dirty="0" smtClean="0"/>
              <a:t>prud’hommes</a:t>
            </a:r>
            <a:r>
              <a:rPr lang="fr-FR" dirty="0" smtClean="0"/>
              <a:t>.</a:t>
            </a:r>
            <a:endParaRPr lang="fr-FR" b="1" dirty="0"/>
          </a:p>
          <a:p>
            <a:pPr marL="0" indent="0" algn="just">
              <a:buNone/>
            </a:pPr>
            <a:endParaRPr lang="fr-FR" dirty="0"/>
          </a:p>
        </p:txBody>
      </p:sp>
    </p:spTree>
    <p:extLst>
      <p:ext uri="{BB962C8B-B14F-4D97-AF65-F5344CB8AC3E}">
        <p14:creationId xmlns:p14="http://schemas.microsoft.com/office/powerpoint/2010/main" val="145564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7800" y="152400"/>
            <a:ext cx="8966200" cy="5016758"/>
          </a:xfrm>
          <a:prstGeom prst="rect">
            <a:avLst/>
          </a:prstGeom>
          <a:noFill/>
        </p:spPr>
        <p:txBody>
          <a:bodyPr wrap="square" rtlCol="0">
            <a:spAutoFit/>
          </a:bodyPr>
          <a:lstStyle/>
          <a:p>
            <a:pPr algn="just"/>
            <a:r>
              <a:rPr lang="fr-FR" sz="2000" dirty="0" smtClean="0"/>
              <a:t>Le décret publié le 25 mai 2016 au journal officiel permet de mettre en œuvre la réforme de la justice prud’homale initiée par la loi MACRON.</a:t>
            </a:r>
          </a:p>
          <a:p>
            <a:pPr algn="just"/>
            <a:endParaRPr lang="fr-FR" sz="2000" dirty="0"/>
          </a:p>
          <a:p>
            <a:pPr algn="just"/>
            <a:r>
              <a:rPr lang="fr-FR" sz="2000" dirty="0" smtClean="0"/>
              <a:t>Les nouvelles règles ont pour but d’être plus strictes, pour permettre des décisions de justice rendues plus rapidement.</a:t>
            </a:r>
          </a:p>
          <a:p>
            <a:pPr algn="just"/>
            <a:endParaRPr lang="fr-FR" sz="2000" dirty="0"/>
          </a:p>
          <a:p>
            <a:pPr algn="just"/>
            <a:r>
              <a:rPr lang="fr-FR" sz="2000" dirty="0" smtClean="0"/>
              <a:t>En appel, la représentation par un avocat ou un défenseur syndical devient obligatoire.</a:t>
            </a:r>
          </a:p>
          <a:p>
            <a:pPr algn="just"/>
            <a:endParaRPr lang="fr-FR" sz="2000" dirty="0"/>
          </a:p>
          <a:p>
            <a:pPr algn="just"/>
            <a:r>
              <a:rPr lang="fr-FR" sz="2000" dirty="0" smtClean="0"/>
              <a:t>La nouvelle procédure est entrée en vigueur à compter du 25 mai 2016, date de publication du décret s’agissant de la compétence du bureau de conciliation et d’orientation.</a:t>
            </a:r>
          </a:p>
          <a:p>
            <a:pPr algn="just"/>
            <a:endParaRPr lang="fr-FR" sz="2000" dirty="0"/>
          </a:p>
          <a:p>
            <a:pPr algn="just"/>
            <a:r>
              <a:rPr lang="fr-FR" sz="2000" b="1" u="sng" dirty="0" smtClean="0"/>
              <a:t>La saisine du Conseil par requête est entrée en vigueur au 1</a:t>
            </a:r>
            <a:r>
              <a:rPr lang="fr-FR" sz="2000" b="1" u="sng" baseline="30000" dirty="0" smtClean="0"/>
              <a:t>er</a:t>
            </a:r>
            <a:r>
              <a:rPr lang="fr-FR" sz="2000" b="1" u="sng" dirty="0" smtClean="0"/>
              <a:t> août 2016</a:t>
            </a:r>
            <a:r>
              <a:rPr lang="fr-FR" sz="2000" dirty="0" smtClean="0"/>
              <a:t>, de même que les dispositions relatives aux conclusions et à leur standardisation et les dispositions sur les transmissions de pièces.</a:t>
            </a:r>
            <a:endParaRPr lang="fr-FR" sz="2000" dirty="0"/>
          </a:p>
        </p:txBody>
      </p:sp>
    </p:spTree>
    <p:extLst>
      <p:ext uri="{BB962C8B-B14F-4D97-AF65-F5344CB8AC3E}">
        <p14:creationId xmlns:p14="http://schemas.microsoft.com/office/powerpoint/2010/main" val="3392576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07079"/>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buNone/>
            </a:pPr>
            <a:r>
              <a:rPr lang="fr-FR" sz="2800" b="1" dirty="0">
                <a:solidFill>
                  <a:srgbClr val="646B86"/>
                </a:solidFill>
              </a:rPr>
              <a:t>2</a:t>
            </a:r>
            <a:r>
              <a:rPr lang="fr-FR" sz="2800" b="1" dirty="0" smtClean="0">
                <a:solidFill>
                  <a:srgbClr val="646B86"/>
                </a:solidFill>
              </a:rPr>
              <a:t>-2 Le régime de l’orientation</a:t>
            </a:r>
            <a:endParaRPr lang="fr-FR" dirty="0"/>
          </a:p>
          <a:p>
            <a:pPr marL="0" indent="0">
              <a:buNone/>
            </a:pPr>
            <a:endParaRPr lang="fr-FR" dirty="0"/>
          </a:p>
          <a:p>
            <a:pPr marL="0" indent="0" algn="just">
              <a:buNone/>
            </a:pPr>
            <a:r>
              <a:rPr lang="fr-FR" b="1" dirty="0"/>
              <a:t>La décision d’orientation étant une mesure d’administration judiciaire, le bureau de conciliation n’a pas à la motiver. </a:t>
            </a:r>
            <a:r>
              <a:rPr lang="fr-FR" dirty="0"/>
              <a:t>Toutefois, rien n’interdit qu’il fasse connaître aux parties les raisons qui le conduisent à ne pas orienter l’affaire vers </a:t>
            </a:r>
            <a:r>
              <a:rPr lang="fr-FR" dirty="0" smtClean="0"/>
              <a:t>une formation sollicitée par les parties.</a:t>
            </a:r>
            <a:endParaRPr lang="fr-FR" dirty="0"/>
          </a:p>
          <a:p>
            <a:pPr marL="0" indent="0" algn="just">
              <a:buNone/>
            </a:pPr>
            <a:endParaRPr lang="fr-FR" dirty="0"/>
          </a:p>
          <a:p>
            <a:pPr marL="0" indent="0" algn="just">
              <a:buNone/>
            </a:pPr>
            <a:r>
              <a:rPr lang="fr-FR" dirty="0"/>
              <a:t>L’orientation de l’affaire devrait en principe avoir lieu le jour même de la séance de conciliation, afin qu’elle emprunte au plus tôt le circuit le plus pertinent. Toutefois, rien n’interdit que l’orientation </a:t>
            </a:r>
            <a:r>
              <a:rPr lang="fr-FR" dirty="0" smtClean="0"/>
              <a:t>soit </a:t>
            </a:r>
            <a:r>
              <a:rPr lang="fr-FR" dirty="0"/>
              <a:t>décidée après que la mise en état </a:t>
            </a:r>
            <a:r>
              <a:rPr lang="fr-FR" dirty="0" smtClean="0"/>
              <a:t>ait </a:t>
            </a:r>
            <a:r>
              <a:rPr lang="fr-FR" dirty="0"/>
              <a:t>commencé.</a:t>
            </a:r>
          </a:p>
          <a:p>
            <a:pPr marL="0" indent="0" algn="just">
              <a:buNone/>
            </a:pPr>
            <a:r>
              <a:rPr lang="fr-FR" dirty="0"/>
              <a:t> </a:t>
            </a:r>
          </a:p>
          <a:p>
            <a:pPr marL="0" indent="0" algn="just">
              <a:buNone/>
            </a:pPr>
            <a:r>
              <a:rPr lang="fr-FR" dirty="0"/>
              <a:t>Une fois la décision d’orientation prise, l</a:t>
            </a:r>
            <a:r>
              <a:rPr lang="fr-FR" dirty="0" smtClean="0"/>
              <a:t>e </a:t>
            </a:r>
            <a:r>
              <a:rPr lang="fr-FR" dirty="0"/>
              <a:t>greffier avise par tous moyens les parties qui ne l’auraient pas été verbalement de la date </a:t>
            </a:r>
            <a:r>
              <a:rPr lang="fr-FR" dirty="0" smtClean="0"/>
              <a:t>d’audience.</a:t>
            </a:r>
            <a:endParaRPr lang="fr-FR" dirty="0"/>
          </a:p>
          <a:p>
            <a:pPr marL="0" indent="0" algn="just">
              <a:buNone/>
            </a:pPr>
            <a:endParaRPr lang="fr-FR" dirty="0"/>
          </a:p>
        </p:txBody>
      </p:sp>
    </p:spTree>
    <p:extLst>
      <p:ext uri="{BB962C8B-B14F-4D97-AF65-F5344CB8AC3E}">
        <p14:creationId xmlns:p14="http://schemas.microsoft.com/office/powerpoint/2010/main" val="234067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07079"/>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a:bodyPr>
          <a:lstStyle/>
          <a:p>
            <a:pPr marL="0" indent="0" algn="just">
              <a:buNone/>
            </a:pPr>
            <a:r>
              <a:rPr lang="fr-FR" sz="2400" b="1" dirty="0">
                <a:solidFill>
                  <a:srgbClr val="646B86"/>
                </a:solidFill>
              </a:rPr>
              <a:t>2</a:t>
            </a:r>
            <a:r>
              <a:rPr lang="fr-FR" sz="2400" b="1" dirty="0" smtClean="0">
                <a:solidFill>
                  <a:srgbClr val="646B86"/>
                </a:solidFill>
              </a:rPr>
              <a:t>-3  La possibilité dans tous les cas de tenir l’audience sur le champ</a:t>
            </a:r>
            <a:endParaRPr lang="fr-FR" dirty="0"/>
          </a:p>
          <a:p>
            <a:pPr marL="0" indent="0" algn="just">
              <a:buNone/>
            </a:pPr>
            <a:endParaRPr lang="fr-FR" dirty="0" smtClean="0"/>
          </a:p>
          <a:p>
            <a:pPr marL="0" indent="0" algn="just">
              <a:buNone/>
            </a:pPr>
            <a:r>
              <a:rPr lang="fr-FR" dirty="0" smtClean="0"/>
              <a:t>Lorsque </a:t>
            </a:r>
            <a:r>
              <a:rPr lang="fr-FR" dirty="0"/>
              <a:t>l'affaire est en état d'être immédiatement jugée et si l'organisation des audiences le permet, l’audience du bureau de jugement peut avoir lieu sur le </a:t>
            </a:r>
            <a:r>
              <a:rPr lang="fr-FR" dirty="0" smtClean="0"/>
              <a:t>champ, en composition restreinte.  </a:t>
            </a:r>
          </a:p>
          <a:p>
            <a:endParaRPr lang="fr-FR" dirty="0"/>
          </a:p>
        </p:txBody>
      </p:sp>
    </p:spTree>
    <p:extLst>
      <p:ext uri="{BB962C8B-B14F-4D97-AF65-F5344CB8AC3E}">
        <p14:creationId xmlns:p14="http://schemas.microsoft.com/office/powerpoint/2010/main" val="3144877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4214"/>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buNone/>
            </a:pPr>
            <a:r>
              <a:rPr lang="fr-FR" sz="2800" b="1" dirty="0" smtClean="0">
                <a:solidFill>
                  <a:srgbClr val="646B86"/>
                </a:solidFill>
              </a:rPr>
              <a:t>3- </a:t>
            </a:r>
            <a:r>
              <a:rPr lang="fr-FR" sz="2800" b="1" dirty="0">
                <a:solidFill>
                  <a:srgbClr val="646B86"/>
                </a:solidFill>
              </a:rPr>
              <a:t>La mise en </a:t>
            </a:r>
            <a:r>
              <a:rPr lang="fr-FR" sz="2800" b="1" dirty="0" smtClean="0">
                <a:solidFill>
                  <a:srgbClr val="646B86"/>
                </a:solidFill>
              </a:rPr>
              <a:t>état</a:t>
            </a:r>
          </a:p>
          <a:p>
            <a:pPr marL="0" indent="0">
              <a:buNone/>
            </a:pPr>
            <a:r>
              <a:rPr lang="fr-FR" sz="2800" b="1" dirty="0">
                <a:solidFill>
                  <a:srgbClr val="646B86"/>
                </a:solidFill>
              </a:rPr>
              <a:t> </a:t>
            </a:r>
            <a:r>
              <a:rPr lang="fr-FR" sz="2800" b="1" dirty="0" smtClean="0">
                <a:solidFill>
                  <a:srgbClr val="646B86"/>
                </a:solidFill>
              </a:rPr>
              <a:t>    3-1 Le calendrier de procédure</a:t>
            </a:r>
          </a:p>
          <a:p>
            <a:pPr marL="0" indent="0">
              <a:buNone/>
            </a:pPr>
            <a:r>
              <a:rPr lang="fr-FR" sz="1600" b="1" dirty="0">
                <a:solidFill>
                  <a:srgbClr val="646B86"/>
                </a:solidFill>
              </a:rPr>
              <a:t> </a:t>
            </a:r>
            <a:endParaRPr lang="fr-FR" sz="1400" b="1" dirty="0" smtClean="0">
              <a:solidFill>
                <a:srgbClr val="646B86"/>
              </a:solidFill>
            </a:endParaRPr>
          </a:p>
          <a:p>
            <a:pPr marL="0" indent="0" algn="just">
              <a:buNone/>
            </a:pPr>
            <a:r>
              <a:rPr lang="fr-FR" dirty="0" smtClean="0"/>
              <a:t>Le BCO est </a:t>
            </a:r>
            <a:r>
              <a:rPr lang="fr-FR" dirty="0"/>
              <a:t>responsable de la mise en état jusqu’à la date de l’audience. </a:t>
            </a:r>
          </a:p>
          <a:p>
            <a:pPr marL="0" indent="0" algn="just">
              <a:buNone/>
            </a:pPr>
            <a:endParaRPr lang="fr-FR" dirty="0" smtClean="0"/>
          </a:p>
          <a:p>
            <a:pPr marL="0" indent="0" algn="just">
              <a:buNone/>
            </a:pPr>
            <a:r>
              <a:rPr lang="fr-FR" dirty="0" smtClean="0"/>
              <a:t>Il lui </a:t>
            </a:r>
            <a:r>
              <a:rPr lang="fr-FR" dirty="0"/>
              <a:t>revient d’adopter </a:t>
            </a:r>
            <a:r>
              <a:rPr lang="fr-FR" b="1" dirty="0"/>
              <a:t>un calendrier de procédure </a:t>
            </a:r>
            <a:r>
              <a:rPr lang="fr-FR" dirty="0"/>
              <a:t>en définissant </a:t>
            </a:r>
            <a:r>
              <a:rPr lang="fr-FR" dirty="0" smtClean="0"/>
              <a:t>des délais, arrêtés </a:t>
            </a:r>
            <a:r>
              <a:rPr lang="fr-FR" b="1" dirty="0"/>
              <a:t>« </a:t>
            </a:r>
            <a:r>
              <a:rPr lang="fr-FR" b="1" i="1" dirty="0"/>
              <a:t>après avis des parties </a:t>
            </a:r>
            <a:r>
              <a:rPr lang="fr-FR" b="1" dirty="0"/>
              <a:t>». </a:t>
            </a:r>
            <a:r>
              <a:rPr lang="fr-FR" dirty="0"/>
              <a:t>En effet, un échange avec les parties sur les spécificités de chaque dossier éclairera les conseillers prud’hommes sur le délai nécessaire à une mise en état de qualité.</a:t>
            </a:r>
          </a:p>
          <a:p>
            <a:pPr algn="just"/>
            <a:endParaRPr lang="fr-FR" dirty="0"/>
          </a:p>
          <a:p>
            <a:pPr marL="0" indent="0" algn="just">
              <a:buNone/>
            </a:pPr>
            <a:r>
              <a:rPr lang="fr-FR" dirty="0"/>
              <a:t>Le bureau doit veiller </a:t>
            </a:r>
            <a:r>
              <a:rPr lang="fr-FR" dirty="0" smtClean="0"/>
              <a:t>au respect </a:t>
            </a:r>
            <a:r>
              <a:rPr lang="fr-FR" dirty="0"/>
              <a:t>délais </a:t>
            </a:r>
            <a:r>
              <a:rPr lang="fr-FR" dirty="0" smtClean="0"/>
              <a:t>fixés. </a:t>
            </a:r>
            <a:endParaRPr lang="fr-FR" dirty="0"/>
          </a:p>
          <a:p>
            <a:pPr algn="just"/>
            <a:endParaRPr lang="fr-FR" dirty="0"/>
          </a:p>
          <a:p>
            <a:pPr marL="0" indent="0" algn="just">
              <a:buNone/>
            </a:pPr>
            <a:r>
              <a:rPr lang="fr-FR" dirty="0"/>
              <a:t>Le bureau peut dispenser une partie de se présenter à nouveau devant </a:t>
            </a:r>
            <a:r>
              <a:rPr lang="fr-FR" dirty="0" smtClean="0"/>
              <a:t>lui. </a:t>
            </a:r>
            <a:r>
              <a:rPr lang="fr-FR" dirty="0"/>
              <a:t>La mise en état ne suppose en effet pas nécessairement la comparution personnelle des parties, les juges devant seulement s’assurer que les pièces et éventuelles conclusions sont produites dans les délais impartis. </a:t>
            </a:r>
            <a:endParaRPr lang="fr-FR" dirty="0" smtClean="0"/>
          </a:p>
        </p:txBody>
      </p:sp>
    </p:spTree>
    <p:extLst>
      <p:ext uri="{BB962C8B-B14F-4D97-AF65-F5344CB8AC3E}">
        <p14:creationId xmlns:p14="http://schemas.microsoft.com/office/powerpoint/2010/main" val="115442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2810"/>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55000" lnSpcReduction="20000"/>
          </a:bodyPr>
          <a:lstStyle/>
          <a:p>
            <a:pPr marL="0" indent="0">
              <a:buNone/>
            </a:pPr>
            <a:r>
              <a:rPr lang="fr-FR" sz="3300" b="1" dirty="0">
                <a:solidFill>
                  <a:srgbClr val="646B86"/>
                </a:solidFill>
              </a:rPr>
              <a:t>3-2 Les mesures d’instructions</a:t>
            </a:r>
          </a:p>
          <a:p>
            <a:pPr marL="0" indent="0" algn="just">
              <a:buNone/>
            </a:pPr>
            <a:endParaRPr lang="fr-FR" sz="1600" dirty="0" smtClean="0"/>
          </a:p>
          <a:p>
            <a:pPr marL="0" indent="0" algn="just">
              <a:buNone/>
            </a:pPr>
            <a:r>
              <a:rPr lang="fr-FR" dirty="0" smtClean="0"/>
              <a:t>L’obligation </a:t>
            </a:r>
            <a:r>
              <a:rPr lang="fr-FR" dirty="0"/>
              <a:t>de justifier d’un motif légitime de représentation </a:t>
            </a:r>
            <a:r>
              <a:rPr lang="fr-FR" dirty="0" smtClean="0"/>
              <a:t>est supprimée.</a:t>
            </a:r>
          </a:p>
          <a:p>
            <a:pPr marL="0" indent="0" algn="just">
              <a:buNone/>
            </a:pPr>
            <a:endParaRPr lang="fr-FR" dirty="0"/>
          </a:p>
          <a:p>
            <a:pPr marL="0" indent="0" algn="just">
              <a:buNone/>
            </a:pPr>
            <a:r>
              <a:rPr lang="fr-FR" dirty="0" smtClean="0"/>
              <a:t>Elle </a:t>
            </a:r>
            <a:r>
              <a:rPr lang="fr-FR" dirty="0"/>
              <a:t>n’empêche pas le juge d’« </a:t>
            </a:r>
            <a:r>
              <a:rPr lang="fr-FR" b="1" i="1" dirty="0"/>
              <a:t>entendre les parties elles-mêmes </a:t>
            </a:r>
            <a:r>
              <a:rPr lang="fr-FR" dirty="0"/>
              <a:t>», </a:t>
            </a:r>
            <a:r>
              <a:rPr lang="fr-FR" dirty="0" smtClean="0"/>
              <a:t>s’il </a:t>
            </a:r>
            <a:r>
              <a:rPr lang="fr-FR" dirty="0"/>
              <a:t>estime que cette audition est de nature à l’éclairer ou encore à favoriser une issue amiable</a:t>
            </a:r>
            <a:r>
              <a:rPr lang="fr-FR" dirty="0" smtClean="0"/>
              <a:t>. </a:t>
            </a:r>
            <a:r>
              <a:rPr lang="fr-FR" b="1" dirty="0" smtClean="0"/>
              <a:t>Ainsi, </a:t>
            </a:r>
            <a:r>
              <a:rPr lang="fr-FR" b="1" dirty="0"/>
              <a:t>le bureau de conciliation peut, à tout stade de la procédure, ordonner la comparution personnelle d’une ou de plusieurs parties.</a:t>
            </a:r>
          </a:p>
          <a:p>
            <a:pPr algn="just"/>
            <a:endParaRPr lang="fr-FR" dirty="0"/>
          </a:p>
          <a:p>
            <a:pPr marL="0" indent="0" algn="just">
              <a:buNone/>
            </a:pPr>
            <a:r>
              <a:rPr lang="fr-FR" dirty="0" smtClean="0"/>
              <a:t>Le juge peut également « </a:t>
            </a:r>
            <a:r>
              <a:rPr lang="fr-FR" b="1" i="1" dirty="0"/>
              <a:t>inviter les parties à fournir les explications </a:t>
            </a:r>
            <a:r>
              <a:rPr lang="fr-FR" dirty="0"/>
              <a:t>» de fait </a:t>
            </a:r>
            <a:r>
              <a:rPr lang="fr-FR" dirty="0" smtClean="0"/>
              <a:t>ou </a:t>
            </a:r>
            <a:r>
              <a:rPr lang="fr-FR" dirty="0"/>
              <a:t>de droit </a:t>
            </a:r>
            <a:r>
              <a:rPr lang="fr-FR" dirty="0" smtClean="0"/>
              <a:t>« </a:t>
            </a:r>
            <a:r>
              <a:rPr lang="fr-FR" i="1" dirty="0"/>
              <a:t>qu’il estime nécessaires à la solution du litige </a:t>
            </a:r>
            <a:r>
              <a:rPr lang="fr-FR" dirty="0"/>
              <a:t>». </a:t>
            </a:r>
            <a:r>
              <a:rPr lang="fr-FR" dirty="0" smtClean="0"/>
              <a:t>Les conseillers doivent ainsi analyser </a:t>
            </a:r>
            <a:r>
              <a:rPr lang="fr-FR" dirty="0"/>
              <a:t>les éléments produits et inviter les parties à produire toute explication utile dans le respect des principes directeurs du procès.</a:t>
            </a:r>
          </a:p>
          <a:p>
            <a:pPr algn="just"/>
            <a:endParaRPr lang="fr-FR" dirty="0"/>
          </a:p>
          <a:p>
            <a:pPr marL="0" indent="0" algn="just">
              <a:buNone/>
            </a:pPr>
            <a:r>
              <a:rPr lang="fr-FR" dirty="0" smtClean="0"/>
              <a:t>Lorsqu’une </a:t>
            </a:r>
            <a:r>
              <a:rPr lang="fr-FR" dirty="0"/>
              <a:t>partie n’a pas déféré à la simple demande </a:t>
            </a:r>
            <a:r>
              <a:rPr lang="fr-FR" dirty="0" smtClean="0"/>
              <a:t>d’explication, il est possible de faire une </a:t>
            </a:r>
            <a:r>
              <a:rPr lang="fr-FR" b="1" dirty="0" smtClean="0"/>
              <a:t>mise en demeure de produire des éléments</a:t>
            </a:r>
            <a:r>
              <a:rPr lang="fr-FR" dirty="0" smtClean="0"/>
              <a:t>.</a:t>
            </a:r>
            <a:endParaRPr lang="fr-FR" dirty="0"/>
          </a:p>
          <a:p>
            <a:pPr algn="just"/>
            <a:endParaRPr lang="fr-FR" dirty="0"/>
          </a:p>
          <a:p>
            <a:pPr marL="0" indent="0" algn="just">
              <a:buNone/>
            </a:pPr>
            <a:r>
              <a:rPr lang="fr-FR" dirty="0" smtClean="0"/>
              <a:t>Les </a:t>
            </a:r>
            <a:r>
              <a:rPr lang="fr-FR" dirty="0"/>
              <a:t>conseillers prud’hommes chargés de la mise en état peuvent </a:t>
            </a:r>
            <a:r>
              <a:rPr lang="fr-FR" b="1" dirty="0"/>
              <a:t>entendre toute personne </a:t>
            </a:r>
            <a:r>
              <a:rPr lang="fr-FR" dirty="0"/>
              <a:t>dans le cadre de </a:t>
            </a:r>
            <a:r>
              <a:rPr lang="fr-FR" dirty="0" smtClean="0"/>
              <a:t>l’enquête.</a:t>
            </a:r>
            <a:endParaRPr lang="fr-FR" dirty="0"/>
          </a:p>
          <a:p>
            <a:pPr algn="just"/>
            <a:endParaRPr lang="fr-FR" b="1" u="sng" dirty="0"/>
          </a:p>
          <a:p>
            <a:pPr marL="0" indent="0" algn="just">
              <a:buNone/>
            </a:pPr>
            <a:r>
              <a:rPr lang="fr-FR" b="1" u="sng" dirty="0" smtClean="0"/>
              <a:t>De </a:t>
            </a:r>
            <a:r>
              <a:rPr lang="fr-FR" b="1" u="sng" dirty="0"/>
              <a:t>manière générale, peuvent être ordonnées toutes mesures </a:t>
            </a:r>
            <a:r>
              <a:rPr lang="fr-FR" b="1" u="sng" dirty="0" smtClean="0"/>
              <a:t>d’instruction.</a:t>
            </a:r>
            <a:endParaRPr lang="fr-FR" b="1" u="sng" dirty="0"/>
          </a:p>
        </p:txBody>
      </p:sp>
    </p:spTree>
    <p:extLst>
      <p:ext uri="{BB962C8B-B14F-4D97-AF65-F5344CB8AC3E}">
        <p14:creationId xmlns:p14="http://schemas.microsoft.com/office/powerpoint/2010/main" val="1904080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4"/>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92500" lnSpcReduction="20000"/>
          </a:bodyPr>
          <a:lstStyle/>
          <a:p>
            <a:pPr marL="0" indent="0">
              <a:buNone/>
            </a:pPr>
            <a:r>
              <a:rPr lang="fr-FR" sz="2400" b="1" dirty="0">
                <a:solidFill>
                  <a:srgbClr val="646B86"/>
                </a:solidFill>
              </a:rPr>
              <a:t>3-3 La désignation de conseillers rapporteurs</a:t>
            </a:r>
          </a:p>
          <a:p>
            <a:pPr marL="0" indent="0">
              <a:buNone/>
            </a:pPr>
            <a:endParaRPr lang="fr-FR" dirty="0" smtClean="0"/>
          </a:p>
          <a:p>
            <a:pPr marL="0" indent="0" algn="just">
              <a:buNone/>
            </a:pPr>
            <a:r>
              <a:rPr lang="fr-FR" dirty="0" smtClean="0"/>
              <a:t>Le </a:t>
            </a:r>
            <a:r>
              <a:rPr lang="fr-FR" dirty="0"/>
              <a:t>législateur a entendu réaffirmer </a:t>
            </a:r>
            <a:r>
              <a:rPr lang="fr-FR" dirty="0" smtClean="0"/>
              <a:t>la possibilité de désigner </a:t>
            </a:r>
            <a:r>
              <a:rPr lang="fr-FR" dirty="0"/>
              <a:t>un ou deux conseillers </a:t>
            </a:r>
            <a:r>
              <a:rPr lang="fr-FR" dirty="0" smtClean="0"/>
              <a:t>rapporteurs, cette possibilité étant très peu utilisée.</a:t>
            </a:r>
            <a:endParaRPr lang="fr-FR" dirty="0"/>
          </a:p>
          <a:p>
            <a:pPr algn="just"/>
            <a:endParaRPr lang="fr-FR" dirty="0"/>
          </a:p>
          <a:p>
            <a:pPr marL="0" indent="0" algn="just">
              <a:buNone/>
            </a:pPr>
            <a:r>
              <a:rPr lang="fr-FR" dirty="0" smtClean="0"/>
              <a:t>Ces conseillers désignés prescrivent </a:t>
            </a:r>
            <a:r>
              <a:rPr lang="fr-FR" dirty="0"/>
              <a:t>toutes mesures </a:t>
            </a:r>
            <a:r>
              <a:rPr lang="fr-FR" dirty="0" smtClean="0"/>
              <a:t>nécessaires à la mise en état du dossier.</a:t>
            </a:r>
            <a:endParaRPr lang="fr-FR" dirty="0"/>
          </a:p>
          <a:p>
            <a:pPr algn="just"/>
            <a:endParaRPr lang="fr-FR" dirty="0"/>
          </a:p>
          <a:p>
            <a:pPr marL="0" indent="0" algn="just">
              <a:buNone/>
            </a:pPr>
            <a:r>
              <a:rPr lang="fr-FR" b="1" dirty="0" smtClean="0"/>
              <a:t>La décision de désignation du BCO est non </a:t>
            </a:r>
            <a:r>
              <a:rPr lang="fr-FR" b="1" dirty="0"/>
              <a:t>susceptible de </a:t>
            </a:r>
            <a:r>
              <a:rPr lang="fr-FR" b="1" dirty="0" smtClean="0"/>
              <a:t>recours </a:t>
            </a:r>
            <a:r>
              <a:rPr lang="fr-FR" dirty="0" smtClean="0"/>
              <a:t>et </a:t>
            </a:r>
            <a:r>
              <a:rPr lang="fr-FR" dirty="0"/>
              <a:t>fixe un délai pour l’exécution de </a:t>
            </a:r>
            <a:r>
              <a:rPr lang="fr-FR" dirty="0" smtClean="0"/>
              <a:t>la mission. La décision est prise lors de la première séance, ou ultérieurement.</a:t>
            </a:r>
            <a:endParaRPr lang="fr-FR" dirty="0"/>
          </a:p>
          <a:p>
            <a:pPr marL="0" indent="0" algn="just">
              <a:buNone/>
            </a:pPr>
            <a:endParaRPr lang="fr-FR" dirty="0" smtClean="0"/>
          </a:p>
        </p:txBody>
      </p:sp>
    </p:spTree>
    <p:extLst>
      <p:ext uri="{BB962C8B-B14F-4D97-AF65-F5344CB8AC3E}">
        <p14:creationId xmlns:p14="http://schemas.microsoft.com/office/powerpoint/2010/main" val="1863698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675"/>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40000" lnSpcReduction="20000"/>
          </a:bodyPr>
          <a:lstStyle/>
          <a:p>
            <a:pPr marL="0" indent="0" algn="just">
              <a:buNone/>
            </a:pPr>
            <a:r>
              <a:rPr lang="fr-FR" sz="4500" b="1" dirty="0"/>
              <a:t>Les conseillers rapporteurs </a:t>
            </a:r>
            <a:r>
              <a:rPr lang="fr-FR" sz="3800" dirty="0"/>
              <a:t>disposent </a:t>
            </a:r>
            <a:r>
              <a:rPr lang="fr-FR" sz="3800" b="1" dirty="0"/>
              <a:t>des pouvoirs « </a:t>
            </a:r>
            <a:r>
              <a:rPr lang="fr-FR" sz="3800" b="1" i="1" dirty="0"/>
              <a:t>de mise en état </a:t>
            </a:r>
            <a:r>
              <a:rPr lang="fr-FR" sz="3800" b="1" dirty="0"/>
              <a:t>» </a:t>
            </a:r>
            <a:r>
              <a:rPr lang="fr-FR" sz="3800" dirty="0"/>
              <a:t>: ordonner des mesures d’instruction, sanctionner le défaut de diligence des parties.</a:t>
            </a:r>
          </a:p>
          <a:p>
            <a:pPr algn="just"/>
            <a:endParaRPr lang="fr-FR" sz="3800" dirty="0"/>
          </a:p>
          <a:p>
            <a:pPr marL="0" indent="0" algn="just">
              <a:buNone/>
            </a:pPr>
            <a:r>
              <a:rPr lang="fr-FR" sz="3800" b="1" dirty="0"/>
              <a:t>En revanche, ils n’ont ni le pouvoir d’orienter l’affaire, ni le pouvoir d’ordonner les mesures provisoires, ces prérogatives appartenant au BCO.</a:t>
            </a:r>
          </a:p>
          <a:p>
            <a:pPr algn="just"/>
            <a:endParaRPr lang="fr-FR" sz="3800" dirty="0"/>
          </a:p>
          <a:p>
            <a:pPr marL="0" indent="0" algn="just">
              <a:buNone/>
            </a:pPr>
            <a:r>
              <a:rPr lang="fr-FR" sz="3800" dirty="0"/>
              <a:t>Le ou les conseillers rapporteurs conservent le pouvoir de </a:t>
            </a:r>
            <a:r>
              <a:rPr lang="fr-FR" sz="3800" b="1" dirty="0"/>
              <a:t>concilier </a:t>
            </a:r>
            <a:r>
              <a:rPr lang="fr-FR" sz="3800" dirty="0"/>
              <a:t>les parties.</a:t>
            </a:r>
          </a:p>
          <a:p>
            <a:pPr algn="just"/>
            <a:endParaRPr lang="fr-FR" sz="3800" dirty="0"/>
          </a:p>
          <a:p>
            <a:pPr marL="0" indent="0" algn="just">
              <a:buNone/>
            </a:pPr>
            <a:r>
              <a:rPr lang="fr-FR" sz="3800" b="1" u="sng" dirty="0"/>
              <a:t>Leurs décisions sont exécutoires par provision et n’ont pas autorité de la chose jugée au principal. Elles ne peuvent faire l’objet d’un recours qu’avec le jugement sur le fond.</a:t>
            </a:r>
          </a:p>
          <a:p>
            <a:pPr marL="0" indent="0" algn="just">
              <a:buNone/>
            </a:pPr>
            <a:endParaRPr lang="fr-FR" sz="3800" dirty="0"/>
          </a:p>
          <a:p>
            <a:pPr marL="0" indent="0" algn="just">
              <a:buNone/>
            </a:pPr>
            <a:r>
              <a:rPr lang="fr-FR" sz="3800" dirty="0"/>
              <a:t>Le secret professionnel des agents de contrôle est inopposable au conseiller rapporteur, en matière de renseignements et documents relatifs au travail dissimulé, au marchandage ou au prêt illicite de main-d'œuvre dont ils disposent.</a:t>
            </a:r>
          </a:p>
          <a:p>
            <a:pPr algn="just"/>
            <a:endParaRPr lang="fr-FR" sz="3800" dirty="0"/>
          </a:p>
          <a:p>
            <a:pPr marL="0" indent="0" algn="just">
              <a:buNone/>
            </a:pPr>
            <a:r>
              <a:rPr lang="fr-FR" sz="3800" dirty="0"/>
              <a:t>La désignation de conseillers rapporteurs présente l’intérêt qu’ils pourront, comme c’était déjà le cas</a:t>
            </a:r>
            <a:r>
              <a:rPr lang="fr-FR" sz="3800" b="1" dirty="0"/>
              <a:t>, faire partie de la formation de jugement </a:t>
            </a:r>
            <a:r>
              <a:rPr lang="fr-FR" sz="3800" dirty="0"/>
              <a:t>: ils peuvent faire </a:t>
            </a:r>
            <a:r>
              <a:rPr lang="fr-FR" sz="3800" b="1" dirty="0"/>
              <a:t>un rapport à l’audience de jugement, ce qui est de nature à éclairer le bureau de jugement</a:t>
            </a:r>
            <a:r>
              <a:rPr lang="fr-FR" sz="3800" dirty="0"/>
              <a:t>, quelle que soit la formation choisie et accroît la qualité des débats, ceux-ci pouvant se concentrer sur les points les plus difficiles. </a:t>
            </a:r>
          </a:p>
          <a:p>
            <a:endParaRPr lang="fr-FR" dirty="0"/>
          </a:p>
        </p:txBody>
      </p:sp>
    </p:spTree>
    <p:extLst>
      <p:ext uri="{BB962C8B-B14F-4D97-AF65-F5344CB8AC3E}">
        <p14:creationId xmlns:p14="http://schemas.microsoft.com/office/powerpoint/2010/main" val="2727450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2810"/>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buNone/>
            </a:pPr>
            <a:r>
              <a:rPr lang="fr-FR" sz="2400" b="1" dirty="0">
                <a:solidFill>
                  <a:srgbClr val="646B86"/>
                </a:solidFill>
              </a:rPr>
              <a:t>3-4 Le suivi du dossier</a:t>
            </a:r>
          </a:p>
          <a:p>
            <a:pPr marL="0" indent="0">
              <a:buNone/>
            </a:pPr>
            <a:endParaRPr lang="fr-FR" dirty="0" smtClean="0"/>
          </a:p>
          <a:p>
            <a:pPr marL="0" indent="0" algn="just">
              <a:buNone/>
            </a:pPr>
            <a:r>
              <a:rPr lang="fr-FR" dirty="0" smtClean="0"/>
              <a:t>Le </a:t>
            </a:r>
            <a:r>
              <a:rPr lang="fr-FR" dirty="0"/>
              <a:t>suivi se fait lors de la tenue des séances du bureau de conciliation et d’orientation, soit avec comparution des parties lorsque celle-ci est nécessaire, soit par la seule vérification du respect du </a:t>
            </a:r>
            <a:r>
              <a:rPr lang="fr-FR" dirty="0" smtClean="0"/>
              <a:t>calendrier.</a:t>
            </a:r>
            <a:endParaRPr lang="fr-FR" dirty="0"/>
          </a:p>
          <a:p>
            <a:pPr algn="just"/>
            <a:endParaRPr lang="fr-FR" dirty="0"/>
          </a:p>
          <a:p>
            <a:pPr marL="0" indent="0" algn="just">
              <a:buNone/>
            </a:pPr>
            <a:r>
              <a:rPr lang="fr-FR" dirty="0" smtClean="0"/>
              <a:t>Des </a:t>
            </a:r>
            <a:r>
              <a:rPr lang="fr-FR" dirty="0"/>
              <a:t>séances peuvent être spécialement </a:t>
            </a:r>
            <a:r>
              <a:rPr lang="fr-FR" dirty="0" smtClean="0"/>
              <a:t>tenues </a:t>
            </a:r>
            <a:r>
              <a:rPr lang="fr-FR" b="1" dirty="0"/>
              <a:t>aux fins de mise en état. </a:t>
            </a:r>
            <a:endParaRPr lang="fr-FR" b="1" dirty="0" smtClean="0"/>
          </a:p>
          <a:p>
            <a:pPr marL="0" indent="0" algn="just">
              <a:buNone/>
            </a:pPr>
            <a:endParaRPr lang="fr-FR" dirty="0"/>
          </a:p>
          <a:p>
            <a:pPr marL="0" indent="0" algn="just">
              <a:buNone/>
            </a:pPr>
            <a:r>
              <a:rPr lang="fr-FR" dirty="0"/>
              <a:t>Il n’est pas obligatoire que le dossier qui fait l’objet d’une mise en état soit suivi par les conseillers prud’hommes qui ont procédé à la tentative de conciliation. </a:t>
            </a:r>
            <a:endParaRPr lang="fr-FR" dirty="0" smtClean="0"/>
          </a:p>
          <a:p>
            <a:pPr marL="0" indent="0" algn="just">
              <a:buNone/>
            </a:pPr>
            <a:endParaRPr lang="fr-FR" dirty="0" smtClean="0"/>
          </a:p>
          <a:p>
            <a:pPr marL="0" indent="0" algn="just">
              <a:buNone/>
            </a:pPr>
            <a:r>
              <a:rPr lang="fr-FR" dirty="0" smtClean="0"/>
              <a:t>Il est permis que </a:t>
            </a:r>
            <a:r>
              <a:rPr lang="fr-FR" dirty="0"/>
              <a:t>certains conseillers soient affectés en priorité au </a:t>
            </a:r>
            <a:r>
              <a:rPr lang="fr-FR" dirty="0" smtClean="0"/>
              <a:t>BCO. </a:t>
            </a:r>
            <a:r>
              <a:rPr lang="fr-FR" dirty="0"/>
              <a:t>Dès lors, il est tout à fait envisageable dans les juridictions de taille importante, en particulier celles comprenant plusieurs chambres au sein de chaque section, qu’un ou deux conseillers suivent le cours de la mise en état d’un dossier ou d’une série de dossiers jusqu’à la fixation de la date d’audience.</a:t>
            </a:r>
          </a:p>
        </p:txBody>
      </p:sp>
    </p:spTree>
    <p:extLst>
      <p:ext uri="{BB962C8B-B14F-4D97-AF65-F5344CB8AC3E}">
        <p14:creationId xmlns:p14="http://schemas.microsoft.com/office/powerpoint/2010/main" val="3023609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4213"/>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77500" lnSpcReduction="20000"/>
          </a:bodyPr>
          <a:lstStyle/>
          <a:p>
            <a:pPr marL="0" indent="0">
              <a:buNone/>
            </a:pPr>
            <a:r>
              <a:rPr lang="fr-FR" sz="2400" b="1" dirty="0" smtClean="0">
                <a:solidFill>
                  <a:srgbClr val="646B86"/>
                </a:solidFill>
              </a:rPr>
              <a:t>3</a:t>
            </a:r>
            <a:r>
              <a:rPr lang="fr-FR" sz="2400" b="1" dirty="0">
                <a:solidFill>
                  <a:srgbClr val="646B86"/>
                </a:solidFill>
              </a:rPr>
              <a:t>-5 La sanction du défaut de diligences</a:t>
            </a:r>
            <a:endParaRPr lang="fr-FR" dirty="0"/>
          </a:p>
          <a:p>
            <a:endParaRPr lang="fr-FR" dirty="0"/>
          </a:p>
          <a:p>
            <a:pPr marL="0" indent="0" algn="just">
              <a:buNone/>
            </a:pPr>
            <a:r>
              <a:rPr lang="fr-FR" dirty="0"/>
              <a:t>A défaut pour les parties </a:t>
            </a:r>
            <a:r>
              <a:rPr lang="fr-FR" b="1" u="sng" dirty="0"/>
              <a:t>de respecter </a:t>
            </a:r>
            <a:r>
              <a:rPr lang="fr-FR" b="1" u="sng" dirty="0" smtClean="0"/>
              <a:t>le calendrier de mise en état</a:t>
            </a:r>
            <a:r>
              <a:rPr lang="fr-FR" dirty="0" smtClean="0"/>
              <a:t>, le BCO </a:t>
            </a:r>
            <a:r>
              <a:rPr lang="fr-FR" dirty="0"/>
              <a:t>pourra </a:t>
            </a:r>
            <a:r>
              <a:rPr lang="fr-FR" b="1" dirty="0"/>
              <a:t>radier l’affaire </a:t>
            </a:r>
            <a:r>
              <a:rPr lang="fr-FR" dirty="0"/>
              <a:t>ou </a:t>
            </a:r>
            <a:r>
              <a:rPr lang="fr-FR" b="1" dirty="0"/>
              <a:t>la</a:t>
            </a:r>
            <a:r>
              <a:rPr lang="fr-FR" dirty="0"/>
              <a:t> </a:t>
            </a:r>
            <a:r>
              <a:rPr lang="fr-FR" b="1" dirty="0"/>
              <a:t>renvoyer à la première date utile devant le bureau de </a:t>
            </a:r>
            <a:r>
              <a:rPr lang="fr-FR" b="1" dirty="0" smtClean="0"/>
              <a:t>jugement</a:t>
            </a:r>
            <a:r>
              <a:rPr lang="fr-FR" dirty="0" smtClean="0"/>
              <a:t>. </a:t>
            </a:r>
          </a:p>
          <a:p>
            <a:pPr marL="0" indent="0" algn="just">
              <a:buNone/>
            </a:pPr>
            <a:endParaRPr lang="fr-FR" dirty="0"/>
          </a:p>
          <a:p>
            <a:pPr marL="0" indent="0" algn="just">
              <a:buNone/>
            </a:pPr>
            <a:r>
              <a:rPr lang="fr-FR" dirty="0" smtClean="0"/>
              <a:t>Le renvoi </a:t>
            </a:r>
            <a:r>
              <a:rPr lang="fr-FR" dirty="0"/>
              <a:t>devant le bureau de </a:t>
            </a:r>
            <a:r>
              <a:rPr lang="fr-FR" dirty="0" smtClean="0"/>
              <a:t>jugement vise </a:t>
            </a:r>
            <a:r>
              <a:rPr lang="fr-FR" dirty="0"/>
              <a:t>en pratique le défaut de diligence du défendeur, par exemple lorsqu’il n’a pas conclu dans les délais impartis. </a:t>
            </a:r>
            <a:endParaRPr lang="fr-FR" dirty="0" smtClean="0"/>
          </a:p>
          <a:p>
            <a:pPr marL="0" indent="0" algn="just">
              <a:buNone/>
            </a:pPr>
            <a:endParaRPr lang="fr-FR" dirty="0"/>
          </a:p>
          <a:p>
            <a:pPr marL="0" indent="0" algn="just">
              <a:buNone/>
            </a:pPr>
            <a:r>
              <a:rPr lang="fr-FR" dirty="0"/>
              <a:t>Le renvoi devant le bureau de jugement sera également ordonné lorsqu’une partie ne produit pas les documents et justifications demandées par les conseillers chargés de la mise en état. Il revient alors au bureau de jugement de tirer toute conséquence de l’abstention de la partie ou de son refus.</a:t>
            </a:r>
          </a:p>
          <a:p>
            <a:endParaRPr lang="fr-FR" dirty="0"/>
          </a:p>
        </p:txBody>
      </p:sp>
    </p:spTree>
    <p:extLst>
      <p:ext uri="{BB962C8B-B14F-4D97-AF65-F5344CB8AC3E}">
        <p14:creationId xmlns:p14="http://schemas.microsoft.com/office/powerpoint/2010/main" val="2831405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272" y="349886"/>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40000" lnSpcReduction="20000"/>
          </a:bodyPr>
          <a:lstStyle/>
          <a:p>
            <a:pPr marL="0" indent="0">
              <a:buNone/>
            </a:pPr>
            <a:r>
              <a:rPr lang="fr-FR" sz="5000" b="1" dirty="0" smtClean="0">
                <a:solidFill>
                  <a:srgbClr val="646B86"/>
                </a:solidFill>
              </a:rPr>
              <a:t>5- </a:t>
            </a:r>
            <a:r>
              <a:rPr lang="fr-FR" sz="5000" b="1" dirty="0">
                <a:solidFill>
                  <a:srgbClr val="646B86"/>
                </a:solidFill>
              </a:rPr>
              <a:t>Le pouvoir de résolution amiable des différends</a:t>
            </a:r>
          </a:p>
          <a:p>
            <a:pPr marL="0" indent="0" algn="just">
              <a:buNone/>
            </a:pPr>
            <a:endParaRPr lang="fr-FR" dirty="0" smtClean="0"/>
          </a:p>
          <a:p>
            <a:pPr marL="0" indent="0" algn="just">
              <a:buNone/>
            </a:pPr>
            <a:r>
              <a:rPr lang="fr-FR" sz="4000" dirty="0" smtClean="0"/>
              <a:t>Le BCO ou </a:t>
            </a:r>
            <a:r>
              <a:rPr lang="fr-FR" sz="4000" dirty="0"/>
              <a:t>le </a:t>
            </a:r>
            <a:r>
              <a:rPr lang="fr-FR" sz="4000" dirty="0" smtClean="0"/>
              <a:t>BJ peut</a:t>
            </a:r>
            <a:r>
              <a:rPr lang="fr-FR" sz="4000" dirty="0"/>
              <a:t>, quel que soit le stade de la procédure :</a:t>
            </a:r>
          </a:p>
          <a:p>
            <a:pPr marL="0" indent="0" algn="just">
              <a:buNone/>
            </a:pPr>
            <a:endParaRPr lang="fr-FR" sz="4000" dirty="0"/>
          </a:p>
          <a:p>
            <a:pPr marL="274320" lvl="1" indent="0" algn="just">
              <a:buNone/>
            </a:pPr>
            <a:r>
              <a:rPr lang="fr-FR" sz="4000" dirty="0" smtClean="0">
                <a:solidFill>
                  <a:srgbClr val="000000"/>
                </a:solidFill>
              </a:rPr>
              <a:t>1</a:t>
            </a:r>
            <a:r>
              <a:rPr lang="fr-FR" sz="4000" dirty="0">
                <a:solidFill>
                  <a:srgbClr val="000000"/>
                </a:solidFill>
              </a:rPr>
              <a:t>° </a:t>
            </a:r>
            <a:r>
              <a:rPr lang="fr-FR" sz="4000" dirty="0" smtClean="0">
                <a:solidFill>
                  <a:srgbClr val="000000"/>
                </a:solidFill>
              </a:rPr>
              <a:t>après </a:t>
            </a:r>
            <a:r>
              <a:rPr lang="fr-FR" sz="4000" dirty="0">
                <a:solidFill>
                  <a:srgbClr val="000000"/>
                </a:solidFill>
              </a:rPr>
              <a:t>avoir recueilli l’accord des parties, </a:t>
            </a:r>
            <a:r>
              <a:rPr lang="fr-FR" sz="4000" b="1" dirty="0">
                <a:solidFill>
                  <a:srgbClr val="000000"/>
                </a:solidFill>
              </a:rPr>
              <a:t>désigner un médiateur </a:t>
            </a:r>
            <a:r>
              <a:rPr lang="fr-FR" sz="4000" dirty="0">
                <a:solidFill>
                  <a:srgbClr val="000000"/>
                </a:solidFill>
              </a:rPr>
              <a:t>afin de les entendre et de confronter leur points de vue pour permettre de trouver une solution au litige qui les </a:t>
            </a:r>
            <a:r>
              <a:rPr lang="fr-FR" sz="4000" dirty="0" smtClean="0">
                <a:solidFill>
                  <a:srgbClr val="000000"/>
                </a:solidFill>
              </a:rPr>
              <a:t>oppose. Cette médiation </a:t>
            </a:r>
            <a:r>
              <a:rPr lang="fr-FR" sz="4000" dirty="0">
                <a:solidFill>
                  <a:srgbClr val="000000"/>
                </a:solidFill>
              </a:rPr>
              <a:t>judiciaire ne peut excéder trois mois, renouvelable une fois pour la même durée.</a:t>
            </a:r>
          </a:p>
          <a:p>
            <a:pPr marL="274320" lvl="1" indent="0" algn="just">
              <a:buNone/>
            </a:pPr>
            <a:r>
              <a:rPr lang="fr-FR" sz="4000" dirty="0" smtClean="0">
                <a:solidFill>
                  <a:srgbClr val="000000"/>
                </a:solidFill>
              </a:rPr>
              <a:t>2</a:t>
            </a:r>
            <a:r>
              <a:rPr lang="fr-FR" sz="4000" dirty="0">
                <a:solidFill>
                  <a:srgbClr val="000000"/>
                </a:solidFill>
              </a:rPr>
              <a:t>° </a:t>
            </a:r>
            <a:r>
              <a:rPr lang="fr-FR" sz="4000" b="1" dirty="0" smtClean="0">
                <a:solidFill>
                  <a:srgbClr val="000000"/>
                </a:solidFill>
              </a:rPr>
              <a:t>enjoindre </a:t>
            </a:r>
            <a:r>
              <a:rPr lang="fr-FR" sz="4000" b="1" dirty="0">
                <a:solidFill>
                  <a:srgbClr val="000000"/>
                </a:solidFill>
              </a:rPr>
              <a:t>aux parties de rencontrer un médiateur </a:t>
            </a:r>
            <a:r>
              <a:rPr lang="fr-FR" sz="4000" dirty="0">
                <a:solidFill>
                  <a:srgbClr val="000000"/>
                </a:solidFill>
              </a:rPr>
              <a:t>qui les informe sur l’objet et le déroulement de la </a:t>
            </a:r>
            <a:r>
              <a:rPr lang="fr-FR" sz="4000" dirty="0" smtClean="0">
                <a:solidFill>
                  <a:srgbClr val="000000"/>
                </a:solidFill>
              </a:rPr>
              <a:t>mesure. Les bureaux de conciliation et de jugement peuvent faire injonction de prendre attache avec ce médiateur. Cela </a:t>
            </a:r>
            <a:r>
              <a:rPr lang="fr-FR" sz="4000" dirty="0">
                <a:solidFill>
                  <a:srgbClr val="000000"/>
                </a:solidFill>
              </a:rPr>
              <a:t>peut permettre au conseil de prud’hommes de désigner un médiateur dans un litige où il l’estime opportun.</a:t>
            </a:r>
          </a:p>
          <a:p>
            <a:pPr marL="0" indent="0" algn="just">
              <a:buNone/>
            </a:pPr>
            <a:endParaRPr lang="fr-FR" sz="4000" dirty="0"/>
          </a:p>
          <a:p>
            <a:pPr marL="0" indent="0" algn="just">
              <a:buNone/>
            </a:pPr>
            <a:r>
              <a:rPr lang="fr-FR" sz="4000" dirty="0" smtClean="0"/>
              <a:t>A </a:t>
            </a:r>
            <a:r>
              <a:rPr lang="fr-FR" sz="4000" dirty="0"/>
              <a:t>l’issue de la médiation judiciaire et si les parties sont parvenues à un accord, la formation du conseil de prud’hommes ayant ordonné cette mesure peut homologuer cet </a:t>
            </a:r>
            <a:r>
              <a:rPr lang="fr-FR" sz="4000" dirty="0" smtClean="0"/>
              <a:t>accord.</a:t>
            </a:r>
            <a:endParaRPr lang="fr-FR" sz="4000" dirty="0"/>
          </a:p>
          <a:p>
            <a:pPr marL="0" indent="0" algn="just">
              <a:buNone/>
            </a:pPr>
            <a:endParaRPr lang="fr-FR" sz="4000" dirty="0"/>
          </a:p>
          <a:p>
            <a:pPr marL="0" indent="0" algn="just">
              <a:buNone/>
            </a:pPr>
            <a:r>
              <a:rPr lang="fr-FR" sz="4000" dirty="0"/>
              <a:t>Si les parties ne sont parvenues qu’à un accord partiel ou à aucun accord, l’instance se </a:t>
            </a:r>
            <a:r>
              <a:rPr lang="fr-FR" sz="4000" dirty="0" smtClean="0"/>
              <a:t>poursuit.</a:t>
            </a:r>
            <a:endParaRPr lang="fr-FR" sz="4000" dirty="0"/>
          </a:p>
        </p:txBody>
      </p:sp>
    </p:spTree>
    <p:extLst>
      <p:ext uri="{BB962C8B-B14F-4D97-AF65-F5344CB8AC3E}">
        <p14:creationId xmlns:p14="http://schemas.microsoft.com/office/powerpoint/2010/main" val="238558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49885"/>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55000" lnSpcReduction="20000"/>
          </a:bodyPr>
          <a:lstStyle/>
          <a:p>
            <a:pPr marL="0" indent="0">
              <a:buNone/>
            </a:pPr>
            <a:r>
              <a:rPr lang="fr-FR" sz="3300" b="1" dirty="0" smtClean="0">
                <a:solidFill>
                  <a:srgbClr val="646B86"/>
                </a:solidFill>
              </a:rPr>
              <a:t>6- </a:t>
            </a:r>
            <a:r>
              <a:rPr lang="fr-FR" sz="3300" b="1" dirty="0">
                <a:solidFill>
                  <a:srgbClr val="646B86"/>
                </a:solidFill>
              </a:rPr>
              <a:t>Le pouvoir de statuer sur la compétence des sections</a:t>
            </a:r>
          </a:p>
          <a:p>
            <a:pPr marL="0" indent="0">
              <a:buNone/>
            </a:pPr>
            <a:endParaRPr lang="fr-FR" sz="1600" dirty="0" smtClean="0"/>
          </a:p>
          <a:p>
            <a:pPr marL="0" indent="0" algn="just">
              <a:buNone/>
            </a:pPr>
            <a:r>
              <a:rPr lang="fr-FR" sz="3300" b="1" dirty="0" smtClean="0"/>
              <a:t>La difficulté </a:t>
            </a:r>
            <a:r>
              <a:rPr lang="fr-FR" sz="3300" b="1" dirty="0"/>
              <a:t>ou </a:t>
            </a:r>
            <a:r>
              <a:rPr lang="fr-FR" sz="3300" b="1" dirty="0" smtClean="0"/>
              <a:t>la contestation </a:t>
            </a:r>
            <a:r>
              <a:rPr lang="fr-FR" sz="3300" b="1" dirty="0"/>
              <a:t>résultant de l'attribution des dossiers entre sections ne pourra dorénavant être soulevée que devant le </a:t>
            </a:r>
            <a:r>
              <a:rPr lang="fr-FR" sz="3300" b="1" dirty="0" smtClean="0"/>
              <a:t>BCO</a:t>
            </a:r>
            <a:r>
              <a:rPr lang="fr-FR" sz="3300" dirty="0" smtClean="0"/>
              <a:t>, </a:t>
            </a:r>
            <a:r>
              <a:rPr lang="fr-FR" sz="3300" b="1" dirty="0" smtClean="0"/>
              <a:t>ou avant </a:t>
            </a:r>
            <a:r>
              <a:rPr lang="fr-FR" sz="3300" b="1" dirty="0"/>
              <a:t>toute défense au fond lorsque le </a:t>
            </a:r>
            <a:r>
              <a:rPr lang="fr-FR" sz="3300" b="1" dirty="0" smtClean="0"/>
              <a:t>BJ est </a:t>
            </a:r>
            <a:r>
              <a:rPr lang="fr-FR" sz="3300" b="1" dirty="0"/>
              <a:t>directement saisi. </a:t>
            </a:r>
            <a:endParaRPr lang="fr-FR" sz="3300" b="1" dirty="0" smtClean="0"/>
          </a:p>
          <a:p>
            <a:pPr marL="0" indent="0" algn="just">
              <a:buNone/>
            </a:pPr>
            <a:endParaRPr lang="fr-FR" sz="3300" b="1" dirty="0"/>
          </a:p>
          <a:p>
            <a:pPr marL="0" indent="0" algn="just">
              <a:buNone/>
            </a:pPr>
            <a:r>
              <a:rPr lang="fr-FR" sz="3300" dirty="0" smtClean="0"/>
              <a:t>Une </a:t>
            </a:r>
            <a:r>
              <a:rPr lang="fr-FR" sz="3300" dirty="0"/>
              <a:t>contestation formée à l’audience du </a:t>
            </a:r>
            <a:r>
              <a:rPr lang="fr-FR" sz="3300" dirty="0" smtClean="0"/>
              <a:t>BJ est </a:t>
            </a:r>
            <a:r>
              <a:rPr lang="fr-FR" sz="3300" dirty="0"/>
              <a:t>donc </a:t>
            </a:r>
            <a:r>
              <a:rPr lang="fr-FR" sz="3300" dirty="0" smtClean="0"/>
              <a:t>irrecevable en principe.</a:t>
            </a:r>
            <a:endParaRPr lang="fr-FR" sz="3300" dirty="0"/>
          </a:p>
          <a:p>
            <a:pPr algn="just"/>
            <a:endParaRPr lang="fr-FR" sz="1300" dirty="0" smtClean="0"/>
          </a:p>
          <a:p>
            <a:pPr algn="just"/>
            <a:endParaRPr lang="fr-FR" sz="3300" dirty="0"/>
          </a:p>
          <a:p>
            <a:pPr marL="0" indent="0" algn="just">
              <a:buNone/>
            </a:pPr>
            <a:r>
              <a:rPr lang="fr-FR" sz="3300" dirty="0" smtClean="0"/>
              <a:t>Les </a:t>
            </a:r>
            <a:r>
              <a:rPr lang="fr-FR" sz="3300" dirty="0"/>
              <a:t>difficultés ou contestations continuent d’être tranchées par le </a:t>
            </a:r>
            <a:r>
              <a:rPr lang="fr-FR" sz="3300" dirty="0" smtClean="0"/>
              <a:t>Président </a:t>
            </a:r>
            <a:r>
              <a:rPr lang="fr-FR" sz="3300" dirty="0"/>
              <a:t>du </a:t>
            </a:r>
            <a:r>
              <a:rPr lang="fr-FR" sz="3300" dirty="0" smtClean="0"/>
              <a:t>Conseil </a:t>
            </a:r>
            <a:r>
              <a:rPr lang="fr-FR" sz="3300" dirty="0"/>
              <a:t>de prud’hommes, après avis du </a:t>
            </a:r>
            <a:r>
              <a:rPr lang="fr-FR" sz="3300" dirty="0" smtClean="0"/>
              <a:t>Vice Président</a:t>
            </a:r>
            <a:r>
              <a:rPr lang="fr-FR" sz="3300" dirty="0"/>
              <a:t>. </a:t>
            </a:r>
            <a:endParaRPr lang="fr-FR" sz="3300" dirty="0" smtClean="0"/>
          </a:p>
          <a:p>
            <a:pPr marL="0" indent="0" algn="just">
              <a:buNone/>
            </a:pPr>
            <a:endParaRPr lang="fr-FR" sz="3300" dirty="0"/>
          </a:p>
          <a:p>
            <a:pPr marL="0" indent="0" algn="just">
              <a:buNone/>
            </a:pPr>
            <a:r>
              <a:rPr lang="fr-FR" sz="3300" dirty="0" smtClean="0"/>
              <a:t>S’il </a:t>
            </a:r>
            <a:r>
              <a:rPr lang="fr-FR" sz="3300" dirty="0"/>
              <a:t>estime que le </a:t>
            </a:r>
            <a:r>
              <a:rPr lang="fr-FR" sz="3300" dirty="0" smtClean="0"/>
              <a:t>BCO ou </a:t>
            </a:r>
            <a:r>
              <a:rPr lang="fr-FR" sz="3300" dirty="0"/>
              <a:t>le </a:t>
            </a:r>
            <a:r>
              <a:rPr lang="fr-FR" sz="3300" dirty="0" smtClean="0"/>
              <a:t>BJ qui </a:t>
            </a:r>
            <a:r>
              <a:rPr lang="fr-FR" sz="3300" dirty="0"/>
              <a:t>était saisi l’a été à tort, le président du </a:t>
            </a:r>
            <a:r>
              <a:rPr lang="fr-FR" sz="3300" dirty="0" smtClean="0"/>
              <a:t>CPH désigne </a:t>
            </a:r>
            <a:r>
              <a:rPr lang="fr-FR" sz="3300" dirty="0"/>
              <a:t>par ordonnance la section à laquelle l’affaire est renvoyée, celle-ci étant donc reprise, selon le cas, par le bureau de conciliation ou par le bureau de jugement, dans l’état où elle se trouvait précédemment. </a:t>
            </a:r>
            <a:endParaRPr lang="fr-FR" sz="3300" dirty="0" smtClean="0"/>
          </a:p>
          <a:p>
            <a:pPr marL="0" indent="0" algn="just">
              <a:buNone/>
            </a:pPr>
            <a:endParaRPr lang="fr-FR" sz="3300" dirty="0"/>
          </a:p>
          <a:p>
            <a:pPr marL="0" indent="0" algn="just">
              <a:buNone/>
            </a:pPr>
            <a:r>
              <a:rPr lang="fr-FR" sz="3300" b="1" dirty="0" smtClean="0"/>
              <a:t>L’ordonnance </a:t>
            </a:r>
            <a:r>
              <a:rPr lang="fr-FR" sz="3300" b="1" dirty="0"/>
              <a:t>du </a:t>
            </a:r>
            <a:r>
              <a:rPr lang="fr-FR" sz="3300" b="1" dirty="0" smtClean="0"/>
              <a:t>Président </a:t>
            </a:r>
            <a:r>
              <a:rPr lang="fr-FR" sz="3300" b="1" dirty="0"/>
              <a:t>est une mesure d’administration judiciaire, insusceptible de recours.</a:t>
            </a:r>
          </a:p>
        </p:txBody>
      </p:sp>
    </p:spTree>
    <p:extLst>
      <p:ext uri="{BB962C8B-B14F-4D97-AF65-F5344CB8AC3E}">
        <p14:creationId xmlns:p14="http://schemas.microsoft.com/office/powerpoint/2010/main" val="225932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Chapitre 1</a:t>
            </a:r>
            <a:endParaRPr lang="fr-FR" dirty="0"/>
          </a:p>
        </p:txBody>
      </p:sp>
      <p:sp>
        <p:nvSpPr>
          <p:cNvPr id="5" name="ZoneTexte 4"/>
          <p:cNvSpPr txBox="1"/>
          <p:nvPr/>
        </p:nvSpPr>
        <p:spPr>
          <a:xfrm>
            <a:off x="732473" y="2999697"/>
            <a:ext cx="7762240" cy="3631763"/>
          </a:xfrm>
          <a:prstGeom prst="rect">
            <a:avLst/>
          </a:prstGeom>
          <a:noFill/>
        </p:spPr>
        <p:txBody>
          <a:bodyPr wrap="square" rtlCol="0">
            <a:spAutoFit/>
          </a:bodyPr>
          <a:lstStyle/>
          <a:p>
            <a:pPr algn="ctr"/>
            <a:r>
              <a:rPr lang="fr-FR" sz="3200" dirty="0" smtClean="0"/>
              <a:t>La saisine du Conseil de prud’hommes</a:t>
            </a:r>
          </a:p>
          <a:p>
            <a:pPr algn="ctr"/>
            <a:endParaRPr lang="fr-FR" i="1" dirty="0">
              <a:solidFill>
                <a:srgbClr val="646B86"/>
              </a:solidFill>
            </a:endParaRPr>
          </a:p>
          <a:p>
            <a:r>
              <a:rPr lang="fr-FR" sz="2000" i="1" dirty="0" smtClean="0">
                <a:solidFill>
                  <a:srgbClr val="646B86"/>
                </a:solidFill>
              </a:rPr>
              <a:t>1</a:t>
            </a:r>
            <a:r>
              <a:rPr lang="fr-FR" sz="2000" i="1" dirty="0">
                <a:solidFill>
                  <a:srgbClr val="646B86"/>
                </a:solidFill>
              </a:rPr>
              <a:t>- La suppression de l’unicité de l’instance, de la recevabilité des demandes nouvelles en tout état de cause, de la péremption de </a:t>
            </a:r>
            <a:r>
              <a:rPr lang="fr-FR" sz="2000" i="1" dirty="0" smtClean="0">
                <a:solidFill>
                  <a:srgbClr val="646B86"/>
                </a:solidFill>
              </a:rPr>
              <a:t>l’instance</a:t>
            </a:r>
          </a:p>
          <a:p>
            <a:r>
              <a:rPr lang="fr-FR" sz="2000" i="1" dirty="0" smtClean="0">
                <a:solidFill>
                  <a:srgbClr val="646B86"/>
                </a:solidFill>
              </a:rPr>
              <a:t>2</a:t>
            </a:r>
            <a:r>
              <a:rPr lang="fr-FR" sz="2000" i="1" dirty="0">
                <a:solidFill>
                  <a:srgbClr val="646B86"/>
                </a:solidFill>
              </a:rPr>
              <a:t>- Les modes de saisine</a:t>
            </a:r>
          </a:p>
          <a:p>
            <a:pPr algn="just"/>
            <a:r>
              <a:rPr lang="fr-FR" sz="2000" i="1" dirty="0" smtClean="0">
                <a:solidFill>
                  <a:srgbClr val="646B86"/>
                </a:solidFill>
              </a:rPr>
              <a:t>3</a:t>
            </a:r>
            <a:r>
              <a:rPr lang="fr-FR" sz="2000" i="1" dirty="0">
                <a:solidFill>
                  <a:srgbClr val="646B86"/>
                </a:solidFill>
              </a:rPr>
              <a:t>- Les avis et convocations adressés aux parties</a:t>
            </a:r>
          </a:p>
          <a:p>
            <a:pPr algn="just"/>
            <a:r>
              <a:rPr lang="fr-FR" sz="2000" i="1" dirty="0" smtClean="0">
                <a:solidFill>
                  <a:srgbClr val="646B86"/>
                </a:solidFill>
              </a:rPr>
              <a:t>4</a:t>
            </a:r>
            <a:r>
              <a:rPr lang="fr-FR" sz="2000" i="1" dirty="0">
                <a:solidFill>
                  <a:srgbClr val="646B86"/>
                </a:solidFill>
              </a:rPr>
              <a:t>- L’assistance et la représentation des </a:t>
            </a:r>
            <a:r>
              <a:rPr lang="fr-FR" sz="2000" i="1" dirty="0" smtClean="0">
                <a:solidFill>
                  <a:srgbClr val="646B86"/>
                </a:solidFill>
              </a:rPr>
              <a:t>parties</a:t>
            </a:r>
          </a:p>
          <a:p>
            <a:pPr algn="just"/>
            <a:r>
              <a:rPr lang="fr-FR" sz="2000" i="1" dirty="0">
                <a:solidFill>
                  <a:srgbClr val="646B86"/>
                </a:solidFill>
              </a:rPr>
              <a:t>5- Le nouveau formulaire </a:t>
            </a:r>
            <a:r>
              <a:rPr lang="fr-FR" sz="2000" i="1" dirty="0" err="1">
                <a:solidFill>
                  <a:srgbClr val="646B86"/>
                </a:solidFill>
              </a:rPr>
              <a:t>Cerfa</a:t>
            </a:r>
            <a:r>
              <a:rPr lang="fr-FR" sz="2000" i="1" dirty="0">
                <a:solidFill>
                  <a:srgbClr val="646B86"/>
                </a:solidFill>
              </a:rPr>
              <a:t> de saisine du Conseil de prud’hommes</a:t>
            </a:r>
          </a:p>
          <a:p>
            <a:pPr algn="just"/>
            <a:endParaRPr lang="fr-FR" sz="2000" b="1" i="1" dirty="0" smtClean="0">
              <a:solidFill>
                <a:srgbClr val="3B3838"/>
              </a:solidFill>
              <a:latin typeface="Aria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22313" y="533400"/>
            <a:ext cx="1299606" cy="1114920"/>
          </a:xfrm>
          <a:prstGeom prst="rect">
            <a:avLst/>
          </a:prstGeom>
          <a:noFill/>
          <a:ln>
            <a:noFill/>
          </a:ln>
        </p:spPr>
      </p:pic>
    </p:spTree>
    <p:extLst>
      <p:ext uri="{BB962C8B-B14F-4D97-AF65-F5344CB8AC3E}">
        <p14:creationId xmlns:p14="http://schemas.microsoft.com/office/powerpoint/2010/main" val="6139669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4"/>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40000" lnSpcReduction="20000"/>
          </a:bodyPr>
          <a:lstStyle/>
          <a:p>
            <a:pPr marL="0" indent="0" algn="just">
              <a:buNone/>
            </a:pPr>
            <a:r>
              <a:rPr lang="fr-FR" sz="5000" b="1" dirty="0" smtClean="0">
                <a:solidFill>
                  <a:srgbClr val="646B86"/>
                </a:solidFill>
              </a:rPr>
              <a:t>7- </a:t>
            </a:r>
            <a:r>
              <a:rPr lang="fr-FR" sz="5000" b="1" dirty="0">
                <a:solidFill>
                  <a:srgbClr val="646B86"/>
                </a:solidFill>
              </a:rPr>
              <a:t>L’homologation des accords issues de la médiation et de la conciliation conventionnelles, de la procédure participative</a:t>
            </a:r>
          </a:p>
          <a:p>
            <a:pPr marL="0" indent="0" algn="just">
              <a:buNone/>
            </a:pPr>
            <a:r>
              <a:rPr lang="fr-FR" sz="5400" b="1" dirty="0" smtClean="0">
                <a:solidFill>
                  <a:srgbClr val="646B86"/>
                </a:solidFill>
              </a:rPr>
              <a:t>     </a:t>
            </a:r>
            <a:r>
              <a:rPr lang="fr-FR" sz="5000" b="1" dirty="0" smtClean="0">
                <a:solidFill>
                  <a:srgbClr val="646B86"/>
                </a:solidFill>
              </a:rPr>
              <a:t>7-1 médiation et conciliation conventionnelles</a:t>
            </a:r>
            <a:endParaRPr lang="fr-FR" sz="5000" b="1" dirty="0"/>
          </a:p>
          <a:p>
            <a:pPr marL="0" indent="0" algn="just">
              <a:buNone/>
            </a:pPr>
            <a:endParaRPr lang="fr-FR" sz="3500" dirty="0"/>
          </a:p>
          <a:p>
            <a:pPr marL="0" indent="0" algn="just">
              <a:buNone/>
            </a:pPr>
            <a:r>
              <a:rPr lang="fr-FR" sz="6000" dirty="0"/>
              <a:t>La </a:t>
            </a:r>
            <a:r>
              <a:rPr lang="fr-FR" sz="6000" dirty="0" smtClean="0"/>
              <a:t>médiation </a:t>
            </a:r>
            <a:r>
              <a:rPr lang="fr-FR" sz="6000" dirty="0"/>
              <a:t>conventionnelle </a:t>
            </a:r>
            <a:r>
              <a:rPr lang="fr-FR" sz="6000" dirty="0" smtClean="0"/>
              <a:t>est applicable </a:t>
            </a:r>
            <a:r>
              <a:rPr lang="fr-FR" sz="6000" dirty="0"/>
              <a:t>à tout différend qui s’élève à l’occasion d’un contrat de </a:t>
            </a:r>
            <a:r>
              <a:rPr lang="fr-FR" sz="6000" dirty="0" smtClean="0"/>
              <a:t>travail au travers du recours, d’un commun accord, à un médiateur ou conciliateur de justice. </a:t>
            </a:r>
          </a:p>
          <a:p>
            <a:pPr marL="0" indent="0" algn="just">
              <a:buNone/>
            </a:pPr>
            <a:endParaRPr lang="fr-FR" sz="6000" dirty="0"/>
          </a:p>
          <a:p>
            <a:pPr marL="0" indent="0" algn="just">
              <a:buNone/>
            </a:pPr>
            <a:r>
              <a:rPr lang="fr-FR" sz="6000" dirty="0" smtClean="0"/>
              <a:t>Si la </a:t>
            </a:r>
            <a:r>
              <a:rPr lang="fr-FR" sz="6000" dirty="0"/>
              <a:t>médiation conventionnelle </a:t>
            </a:r>
            <a:r>
              <a:rPr lang="fr-FR" sz="6000" dirty="0" smtClean="0"/>
              <a:t>échoue, </a:t>
            </a:r>
            <a:r>
              <a:rPr lang="fr-FR" sz="6000" dirty="0"/>
              <a:t>les parties conserveront toujours la possibilité de saisir </a:t>
            </a:r>
            <a:r>
              <a:rPr lang="fr-FR" sz="6000" dirty="0" smtClean="0"/>
              <a:t>le Conseil, </a:t>
            </a:r>
            <a:r>
              <a:rPr lang="fr-FR" sz="6000" dirty="0"/>
              <a:t>étant souligné </a:t>
            </a:r>
            <a:r>
              <a:rPr lang="fr-FR" sz="6000" b="1" u="sng" dirty="0"/>
              <a:t>que la prescription pendant le cours de cette mesure de médiation est </a:t>
            </a:r>
            <a:r>
              <a:rPr lang="fr-FR" sz="6000" b="1" u="sng" dirty="0" smtClean="0"/>
              <a:t>suspendue</a:t>
            </a:r>
            <a:r>
              <a:rPr lang="fr-FR" sz="6000" dirty="0" smtClean="0"/>
              <a:t>.</a:t>
            </a:r>
            <a:endParaRPr lang="fr-FR" sz="6000" dirty="0"/>
          </a:p>
        </p:txBody>
      </p:sp>
    </p:spTree>
    <p:extLst>
      <p:ext uri="{BB962C8B-B14F-4D97-AF65-F5344CB8AC3E}">
        <p14:creationId xmlns:p14="http://schemas.microsoft.com/office/powerpoint/2010/main" val="1243337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99945"/>
            <a:ext cx="8534400" cy="758952"/>
          </a:xfrm>
        </p:spPr>
        <p:txBody>
          <a:bodyPr>
            <a:normAutofit fontScale="90000"/>
          </a:bodyPr>
          <a:lstStyle/>
          <a:p>
            <a:r>
              <a:rPr lang="fr-FR" dirty="0"/>
              <a:t>Chapitre </a:t>
            </a:r>
            <a:r>
              <a:rPr lang="fr-FR" dirty="0" smtClean="0"/>
              <a:t>2 </a:t>
            </a:r>
            <a:r>
              <a:rPr lang="fr-FR" dirty="0"/>
              <a:t>: Le bureau de conciliation et d’orientation</a:t>
            </a:r>
          </a:p>
        </p:txBody>
      </p:sp>
      <p:sp>
        <p:nvSpPr>
          <p:cNvPr id="3" name="Espace réservé du contenu 2"/>
          <p:cNvSpPr>
            <a:spLocks noGrp="1"/>
          </p:cNvSpPr>
          <p:nvPr>
            <p:ph sz="quarter" idx="1"/>
          </p:nvPr>
        </p:nvSpPr>
        <p:spPr/>
        <p:txBody>
          <a:bodyPr>
            <a:normAutofit fontScale="70000" lnSpcReduction="20000"/>
          </a:bodyPr>
          <a:lstStyle/>
          <a:p>
            <a:pPr marL="0" indent="0" algn="just">
              <a:buNone/>
            </a:pPr>
            <a:r>
              <a:rPr lang="fr-FR" sz="2800" b="1" dirty="0" smtClean="0">
                <a:solidFill>
                  <a:srgbClr val="646B86"/>
                </a:solidFill>
              </a:rPr>
              <a:t>7-2 Procédure participative</a:t>
            </a:r>
          </a:p>
          <a:p>
            <a:pPr marL="0" indent="0" algn="just">
              <a:buNone/>
            </a:pPr>
            <a:r>
              <a:rPr lang="fr-FR" sz="1300" b="1" dirty="0" smtClean="0"/>
              <a:t> </a:t>
            </a:r>
            <a:r>
              <a:rPr lang="fr-FR" sz="200" b="1" dirty="0" smtClean="0"/>
              <a:t> </a:t>
            </a:r>
            <a:endParaRPr lang="fr-FR" sz="200" b="1" dirty="0"/>
          </a:p>
          <a:p>
            <a:pPr marL="0" indent="0" algn="just">
              <a:buNone/>
            </a:pPr>
            <a:r>
              <a:rPr lang="fr-FR" sz="2800" dirty="0" smtClean="0"/>
              <a:t>Elle permet </a:t>
            </a:r>
            <a:r>
              <a:rPr lang="fr-FR" sz="2800" dirty="0"/>
              <a:t>aux parties à un différend de rechercher une solution consensuelle, chacune avec l’assistance de leur avocat. </a:t>
            </a:r>
          </a:p>
          <a:p>
            <a:pPr marL="0" indent="0" algn="just">
              <a:buNone/>
            </a:pPr>
            <a:endParaRPr lang="fr-FR" sz="2800" dirty="0"/>
          </a:p>
          <a:p>
            <a:pPr marL="0" indent="0" algn="just">
              <a:buNone/>
            </a:pPr>
            <a:r>
              <a:rPr lang="fr-FR" sz="2800" dirty="0"/>
              <a:t>Tant qu’elle est en cours, la convention de procédure participative rend irrecevable tout recours au juge pour qu’il statue sur le litige. Les parties conservent le droit de saisir le juge en cas d’échec de la procédure.</a:t>
            </a:r>
          </a:p>
          <a:p>
            <a:pPr marL="0" indent="0" algn="just">
              <a:buNone/>
            </a:pPr>
            <a:r>
              <a:rPr lang="fr-FR" sz="2800" dirty="0"/>
              <a:t> </a:t>
            </a:r>
          </a:p>
          <a:p>
            <a:pPr marL="0" indent="0" algn="just">
              <a:buNone/>
            </a:pPr>
            <a:r>
              <a:rPr lang="fr-FR" sz="2800" dirty="0"/>
              <a:t>Le </a:t>
            </a:r>
            <a:r>
              <a:rPr lang="fr-FR" sz="2800" dirty="0" smtClean="0"/>
              <a:t>BCO homologue </a:t>
            </a:r>
            <a:r>
              <a:rPr lang="fr-FR" sz="2800" dirty="0"/>
              <a:t>et donne force exécutoire à l’accord issu d’un mode de résolution amiable des différends.  </a:t>
            </a:r>
          </a:p>
          <a:p>
            <a:pPr marL="0" indent="0" algn="just">
              <a:buNone/>
            </a:pPr>
            <a:endParaRPr lang="fr-FR" sz="2800" dirty="0"/>
          </a:p>
          <a:p>
            <a:pPr marL="0" indent="0" algn="just">
              <a:buNone/>
            </a:pPr>
            <a:r>
              <a:rPr lang="fr-FR" sz="2800" dirty="0"/>
              <a:t>Le bureau de conciliation et d’orientation statue sans débat sur la requête qui lui est présentée aux fins d’homologation, sauf s’il estime nécessaire d’entendre les parties.</a:t>
            </a:r>
            <a:endParaRPr lang="fr-FR" dirty="0"/>
          </a:p>
        </p:txBody>
      </p:sp>
    </p:spTree>
    <p:extLst>
      <p:ext uri="{BB962C8B-B14F-4D97-AF65-F5344CB8AC3E}">
        <p14:creationId xmlns:p14="http://schemas.microsoft.com/office/powerpoint/2010/main" val="437079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3"/>
          <p:cNvSpPr txBox="1">
            <a:spLocks/>
          </p:cNvSpPr>
          <p:nvPr/>
        </p:nvSpPr>
        <p:spPr>
          <a:xfrm>
            <a:off x="193733" y="1607901"/>
            <a:ext cx="2625667" cy="3629639"/>
          </a:xfrm>
          <a:prstGeom prst="rect">
            <a:avLst/>
          </a:prstGeom>
        </p:spPr>
        <p:txBody>
          <a:bodyPr vert="horz">
            <a:normAutofit lnSpcReduction="10000"/>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smtClean="0">
                <a:ln>
                  <a:noFill/>
                </a:ln>
                <a:solidFill>
                  <a:srgbClr val="FFFFFF"/>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2000" b="1" i="0" u="none" strike="noStrike" kern="1200" cap="none" spc="0" normalizeH="0" baseline="0" noProof="0" dirty="0" smtClean="0">
                <a:ln>
                  <a:noFill/>
                </a:ln>
                <a:solidFill>
                  <a:srgbClr val="FFFFFF"/>
                </a:solidFill>
                <a:effectLst/>
                <a:uLnTx/>
                <a:uFillTx/>
                <a:latin typeface="Arial"/>
                <a:ea typeface="+mn-ea"/>
                <a:cs typeface="+mn-cs"/>
              </a:rPr>
              <a:t>QUIZZ</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1800" b="0" i="0" u="none" strike="noStrike" kern="1200" cap="none" spc="0" normalizeH="0" baseline="0" noProof="0" dirty="0" smtClean="0">
                <a:ln>
                  <a:noFill/>
                </a:ln>
                <a:solidFill>
                  <a:srgbClr val="FFFFFF"/>
                </a:solidFill>
                <a:effectLst/>
                <a:uLnTx/>
                <a:uFillTx/>
                <a:latin typeface="Arial"/>
                <a:ea typeface="+mn-ea"/>
                <a:cs typeface="+mn-cs"/>
              </a:rPr>
              <a:t>CE QU’IL NE FALLAIT PAS MANQUER</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smtClean="0">
                <a:ln>
                  <a:noFill/>
                </a:ln>
                <a:solidFill>
                  <a:srgbClr val="FFFFFF"/>
                </a:solidFill>
                <a:effectLst/>
                <a:uLnTx/>
                <a:uFillTx/>
                <a:latin typeface="Arial"/>
                <a:ea typeface="+mn-ea"/>
                <a:cs typeface="+mn-cs"/>
              </a:rPr>
              <a:t>?</a:t>
            </a:r>
            <a:endParaRPr kumimoji="0" lang="fr-FR" sz="70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ZoneTexte 1"/>
          <p:cNvSpPr txBox="1"/>
          <p:nvPr/>
        </p:nvSpPr>
        <p:spPr>
          <a:xfrm>
            <a:off x="3004123" y="627832"/>
            <a:ext cx="5871434" cy="5355313"/>
          </a:xfrm>
          <a:prstGeom prst="rect">
            <a:avLst/>
          </a:prstGeom>
          <a:noFill/>
        </p:spPr>
        <p:txBody>
          <a:bodyPr wrap="square" rtlCol="0">
            <a:spAutoFit/>
          </a:bodyPr>
          <a:lstStyle/>
          <a:p>
            <a:pPr algn="just"/>
            <a:r>
              <a:rPr lang="fr-FR" u="sng" dirty="0" smtClean="0"/>
              <a:t>1/ Dans quels cas le litige peut être soumis à la composition restreinte du bureau de jugement ?</a:t>
            </a:r>
          </a:p>
          <a:p>
            <a:pPr algn="just"/>
            <a:r>
              <a:rPr lang="fr-FR" dirty="0" smtClean="0"/>
              <a:t>   heures supplémentaires	     licenciement</a:t>
            </a:r>
          </a:p>
          <a:p>
            <a:pPr algn="just"/>
            <a:r>
              <a:rPr lang="fr-FR" dirty="0" smtClean="0"/>
              <a:t>   démission				     prise d’acte de la rupture</a:t>
            </a:r>
          </a:p>
          <a:p>
            <a:pPr algn="just"/>
            <a:r>
              <a:rPr lang="fr-FR" dirty="0" smtClean="0"/>
              <a:t>   demande en résiliation judiciaire du contrat de travail</a:t>
            </a:r>
          </a:p>
          <a:p>
            <a:pPr algn="just"/>
            <a:endParaRPr lang="fr-FR" dirty="0"/>
          </a:p>
          <a:p>
            <a:pPr algn="just"/>
            <a:r>
              <a:rPr lang="fr-FR" u="sng" dirty="0" smtClean="0"/>
              <a:t>2/ L’orientation de l’affaire peut être décidée : </a:t>
            </a:r>
          </a:p>
          <a:p>
            <a:pPr algn="just"/>
            <a:r>
              <a:rPr lang="fr-FR" dirty="0" smtClean="0"/>
              <a:t>   en tout état de cause au cours de la mise en état</a:t>
            </a:r>
          </a:p>
          <a:p>
            <a:pPr algn="just"/>
            <a:r>
              <a:rPr lang="fr-FR" dirty="0" smtClean="0"/>
              <a:t>   au moment de la première convocation devant le BCO </a:t>
            </a:r>
          </a:p>
          <a:p>
            <a:pPr algn="just"/>
            <a:endParaRPr lang="fr-FR" dirty="0"/>
          </a:p>
          <a:p>
            <a:pPr algn="just"/>
            <a:r>
              <a:rPr lang="fr-FR" u="sng" dirty="0" smtClean="0"/>
              <a:t>3/ Le calendrier de procédure est adopté après avis des parties :</a:t>
            </a:r>
          </a:p>
          <a:p>
            <a:pPr algn="just"/>
            <a:r>
              <a:rPr lang="fr-FR" dirty="0"/>
              <a:t> </a:t>
            </a:r>
            <a:r>
              <a:rPr lang="fr-FR" dirty="0" smtClean="0"/>
              <a:t>  conforme				     consultatif</a:t>
            </a:r>
          </a:p>
          <a:p>
            <a:pPr algn="just"/>
            <a:endParaRPr lang="fr-FR" dirty="0"/>
          </a:p>
          <a:p>
            <a:pPr algn="just"/>
            <a:r>
              <a:rPr lang="fr-FR" u="sng" dirty="0" smtClean="0"/>
              <a:t>4/ Les parties peuvent s’opposer à la désignation d’un conseiller rapporteur : </a:t>
            </a:r>
          </a:p>
          <a:p>
            <a:pPr algn="just"/>
            <a:r>
              <a:rPr lang="fr-FR" dirty="0" smtClean="0"/>
              <a:t>   dans les 8 jours de la désignation</a:t>
            </a:r>
          </a:p>
          <a:p>
            <a:pPr algn="just"/>
            <a:r>
              <a:rPr lang="fr-FR" dirty="0"/>
              <a:t> </a:t>
            </a:r>
            <a:r>
              <a:rPr lang="fr-FR" dirty="0" smtClean="0"/>
              <a:t>  dans les 15 jours de la désignation</a:t>
            </a:r>
          </a:p>
          <a:p>
            <a:pPr algn="just"/>
            <a:r>
              <a:rPr lang="fr-FR" dirty="0"/>
              <a:t> </a:t>
            </a:r>
            <a:r>
              <a:rPr lang="fr-FR" dirty="0" smtClean="0"/>
              <a:t>  elles ne le peuvent pas</a:t>
            </a:r>
            <a:endParaRPr lang="fr-FR" dirty="0"/>
          </a:p>
        </p:txBody>
      </p:sp>
      <p:sp>
        <p:nvSpPr>
          <p:cNvPr id="4" name="Rectangle 3"/>
          <p:cNvSpPr/>
          <p:nvPr/>
        </p:nvSpPr>
        <p:spPr>
          <a:xfrm flipH="1" flipV="1">
            <a:off x="3053647"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flipH="1" flipV="1">
            <a:off x="3053647" y="160790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flipH="1" flipV="1">
            <a:off x="3053647" y="189293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flipH="1" flipV="1">
            <a:off x="5864716"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flipH="1" flipV="1">
            <a:off x="5864716" y="160790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flipH="1" flipV="1">
            <a:off x="3053647" y="274391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flipH="1" flipV="1">
            <a:off x="3053647" y="299096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flipH="1" flipV="1">
            <a:off x="5864716" y="408321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flipH="1" flipV="1">
            <a:off x="3053647" y="408321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flipH="1" flipV="1">
            <a:off x="3053647" y="5190213"/>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flipH="1" flipV="1">
            <a:off x="3053647" y="545302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flipH="1" flipV="1">
            <a:off x="3053647" y="5726715"/>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1836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3"/>
          <p:cNvSpPr txBox="1">
            <a:spLocks/>
          </p:cNvSpPr>
          <p:nvPr/>
        </p:nvSpPr>
        <p:spPr>
          <a:xfrm>
            <a:off x="193733" y="1607901"/>
            <a:ext cx="2625667" cy="3629639"/>
          </a:xfrm>
          <a:prstGeom prst="rect">
            <a:avLst/>
          </a:prstGeom>
        </p:spPr>
        <p:txBody>
          <a:bodyPr vert="horz">
            <a:normAutofit lnSpcReduction="10000"/>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smtClean="0">
                <a:ln>
                  <a:noFill/>
                </a:ln>
                <a:solidFill>
                  <a:srgbClr val="FFFFFF"/>
                </a:solidFill>
                <a:effectLst/>
                <a:uLnTx/>
                <a:uFillTx/>
                <a:latin typeface="Arial"/>
                <a:ea typeface="+mn-ea"/>
                <a:cs typeface="+mn-cs"/>
              </a:rPr>
              <a:t>?</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2000" b="1" i="0" u="none" strike="noStrike" kern="1200" cap="none" spc="0" normalizeH="0" baseline="0" noProof="0" dirty="0" smtClean="0">
                <a:ln>
                  <a:noFill/>
                </a:ln>
                <a:solidFill>
                  <a:srgbClr val="FFFFFF"/>
                </a:solidFill>
                <a:effectLst/>
                <a:uLnTx/>
                <a:uFillTx/>
                <a:latin typeface="Arial"/>
                <a:ea typeface="+mn-ea"/>
                <a:cs typeface="+mn-cs"/>
              </a:rPr>
              <a:t>QUIZZ</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1800" b="0" i="0" u="none" strike="noStrike" kern="1200" cap="none" spc="0" normalizeH="0" baseline="0" noProof="0" dirty="0" smtClean="0">
                <a:ln>
                  <a:noFill/>
                </a:ln>
                <a:solidFill>
                  <a:srgbClr val="FFFFFF"/>
                </a:solidFill>
                <a:effectLst/>
                <a:uLnTx/>
                <a:uFillTx/>
                <a:latin typeface="Arial"/>
                <a:ea typeface="+mn-ea"/>
                <a:cs typeface="+mn-cs"/>
              </a:rPr>
              <a:t>CE QU’IL NE FALLAIT PAS MANQUER</a:t>
            </a:r>
          </a:p>
          <a:p>
            <a:pPr marL="0" marR="0" lvl="0" indent="0" algn="ctr" defTabSz="914400" rtl="0" eaLnBrk="1" fontAlgn="auto" latinLnBrk="0" hangingPunct="1">
              <a:lnSpc>
                <a:spcPct val="100000"/>
              </a:lnSpc>
              <a:spcBef>
                <a:spcPct val="20000"/>
              </a:spcBef>
              <a:spcAft>
                <a:spcPts val="1000"/>
              </a:spcAft>
              <a:buClr>
                <a:schemeClr val="accent1"/>
              </a:buClr>
              <a:buSzPct val="85000"/>
              <a:buFontTx/>
              <a:buNone/>
              <a:tabLst/>
              <a:defRPr/>
            </a:pPr>
            <a:r>
              <a:rPr kumimoji="0" lang="fr-FR" sz="7000" b="0" i="0" u="none" strike="noStrike" kern="1200" cap="none" spc="0" normalizeH="0" baseline="0" noProof="0" dirty="0" smtClean="0">
                <a:ln>
                  <a:noFill/>
                </a:ln>
                <a:solidFill>
                  <a:srgbClr val="FFFFFF"/>
                </a:solidFill>
                <a:effectLst/>
                <a:uLnTx/>
                <a:uFillTx/>
                <a:latin typeface="Arial"/>
                <a:ea typeface="+mn-ea"/>
                <a:cs typeface="+mn-cs"/>
              </a:rPr>
              <a:t>?</a:t>
            </a:r>
            <a:endParaRPr kumimoji="0" lang="fr-FR" sz="70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ZoneTexte 1"/>
          <p:cNvSpPr txBox="1"/>
          <p:nvPr/>
        </p:nvSpPr>
        <p:spPr>
          <a:xfrm>
            <a:off x="3004123" y="627832"/>
            <a:ext cx="5871434" cy="5632312"/>
          </a:xfrm>
          <a:prstGeom prst="rect">
            <a:avLst/>
          </a:prstGeom>
          <a:noFill/>
        </p:spPr>
        <p:txBody>
          <a:bodyPr wrap="square" rtlCol="0">
            <a:spAutoFit/>
          </a:bodyPr>
          <a:lstStyle/>
          <a:p>
            <a:pPr algn="just"/>
            <a:r>
              <a:rPr lang="fr-FR" u="sng" dirty="0" smtClean="0"/>
              <a:t>5/ Lorsque le BCO est composé de deux conseillers spécialisés dans la conciliation, il peut s’agir :</a:t>
            </a:r>
          </a:p>
          <a:p>
            <a:pPr algn="just"/>
            <a:r>
              <a:rPr lang="fr-FR" dirty="0" smtClean="0"/>
              <a:t>   de deux salariés			     de deux employeurs</a:t>
            </a:r>
          </a:p>
          <a:p>
            <a:pPr algn="just"/>
            <a:r>
              <a:rPr lang="fr-FR" dirty="0"/>
              <a:t> </a:t>
            </a:r>
            <a:r>
              <a:rPr lang="fr-FR" dirty="0" smtClean="0"/>
              <a:t>  d’un salarié et d’un employeur</a:t>
            </a:r>
          </a:p>
          <a:p>
            <a:pPr algn="just"/>
            <a:endParaRPr lang="fr-FR" dirty="0"/>
          </a:p>
          <a:p>
            <a:pPr algn="just"/>
            <a:r>
              <a:rPr lang="fr-FR" u="sng" dirty="0" smtClean="0"/>
              <a:t>6/ Quelles sont les sanctions du non-respect du calendrier de procédure?</a:t>
            </a:r>
          </a:p>
          <a:p>
            <a:pPr algn="just"/>
            <a:r>
              <a:rPr lang="fr-FR" dirty="0"/>
              <a:t> </a:t>
            </a:r>
            <a:r>
              <a:rPr lang="fr-FR" dirty="0" smtClean="0"/>
              <a:t>  la caducité de la demande</a:t>
            </a:r>
          </a:p>
          <a:p>
            <a:pPr algn="just"/>
            <a:r>
              <a:rPr lang="fr-FR" dirty="0"/>
              <a:t> </a:t>
            </a:r>
            <a:r>
              <a:rPr lang="fr-FR" dirty="0" smtClean="0"/>
              <a:t>  la radiation				    le renvoi devant le BJ</a:t>
            </a:r>
          </a:p>
          <a:p>
            <a:pPr algn="just"/>
            <a:r>
              <a:rPr lang="fr-FR" dirty="0"/>
              <a:t> </a:t>
            </a:r>
            <a:r>
              <a:rPr lang="fr-FR" dirty="0" smtClean="0"/>
              <a:t>  le jugement sur-le-champ de l’affaire</a:t>
            </a:r>
          </a:p>
          <a:p>
            <a:pPr algn="just"/>
            <a:endParaRPr lang="fr-FR" dirty="0"/>
          </a:p>
          <a:p>
            <a:pPr algn="just"/>
            <a:r>
              <a:rPr lang="fr-FR" u="sng" dirty="0" smtClean="0"/>
              <a:t>7/ La médiation conventionnelle est possible </a:t>
            </a:r>
            <a:r>
              <a:rPr lang="fr-FR" u="sng" dirty="0"/>
              <a:t>en matière </a:t>
            </a:r>
            <a:r>
              <a:rPr lang="fr-FR" u="sng" dirty="0" smtClean="0"/>
              <a:t>de :</a:t>
            </a:r>
          </a:p>
          <a:p>
            <a:pPr algn="just"/>
            <a:r>
              <a:rPr lang="fr-FR" dirty="0" smtClean="0"/>
              <a:t>   litiges transfrontaliers	    heures </a:t>
            </a:r>
            <a:r>
              <a:rPr lang="fr-FR" dirty="0"/>
              <a:t>supplémentaires</a:t>
            </a:r>
            <a:endParaRPr lang="fr-FR" dirty="0" smtClean="0"/>
          </a:p>
          <a:p>
            <a:pPr algn="just"/>
            <a:r>
              <a:rPr lang="fr-FR" dirty="0" smtClean="0"/>
              <a:t>   licenciement pour motif économique</a:t>
            </a:r>
          </a:p>
          <a:p>
            <a:pPr algn="just"/>
            <a:r>
              <a:rPr lang="fr-FR" dirty="0"/>
              <a:t> </a:t>
            </a:r>
            <a:r>
              <a:rPr lang="fr-FR" dirty="0" smtClean="0"/>
              <a:t>  prise d’acte de la rupture du contrat de travail</a:t>
            </a:r>
          </a:p>
          <a:p>
            <a:pPr algn="just"/>
            <a:endParaRPr lang="fr-FR" dirty="0"/>
          </a:p>
          <a:p>
            <a:pPr algn="just"/>
            <a:r>
              <a:rPr lang="fr-FR" u="sng" dirty="0" smtClean="0"/>
              <a:t>8/ L’ordonnance du Président s’agissant de la section compétente est : </a:t>
            </a:r>
          </a:p>
          <a:p>
            <a:pPr algn="just"/>
            <a:r>
              <a:rPr lang="fr-FR" dirty="0"/>
              <a:t> </a:t>
            </a:r>
            <a:r>
              <a:rPr lang="fr-FR" dirty="0" smtClean="0"/>
              <a:t>  susceptible d’appel		</a:t>
            </a:r>
            <a:r>
              <a:rPr lang="fr-FR" smtClean="0"/>
              <a:t>    insusceptible </a:t>
            </a:r>
            <a:r>
              <a:rPr lang="fr-FR" dirty="0" smtClean="0"/>
              <a:t>de recours</a:t>
            </a:r>
            <a:endParaRPr lang="fr-FR" dirty="0"/>
          </a:p>
        </p:txBody>
      </p:sp>
      <p:sp>
        <p:nvSpPr>
          <p:cNvPr id="4" name="Rectangle 3"/>
          <p:cNvSpPr/>
          <p:nvPr/>
        </p:nvSpPr>
        <p:spPr>
          <a:xfrm flipH="1" flipV="1">
            <a:off x="3053647"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flipH="1" flipV="1">
            <a:off x="3053647" y="160790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flipH="1" flipV="1">
            <a:off x="5864716" y="1314172"/>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flipH="1" flipV="1">
            <a:off x="3053647" y="274391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flipH="1" flipV="1">
            <a:off x="3053647" y="299096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flipH="1" flipV="1">
            <a:off x="5864716" y="299096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flipH="1" flipV="1">
            <a:off x="3053647" y="3262750"/>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flipH="1" flipV="1">
            <a:off x="3053647" y="435548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flipH="1" flipV="1">
            <a:off x="3053647" y="463256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flipH="1" flipV="1">
            <a:off x="3053647" y="4934789"/>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flipH="1" flipV="1">
            <a:off x="5864716" y="4355481"/>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flipH="1" flipV="1">
            <a:off x="3053647" y="597447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flipH="1" flipV="1">
            <a:off x="5864716" y="5974476"/>
            <a:ext cx="121980" cy="946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2748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Chapitre 3</a:t>
            </a:r>
            <a:endParaRPr lang="fr-FR" dirty="0"/>
          </a:p>
        </p:txBody>
      </p:sp>
      <p:sp>
        <p:nvSpPr>
          <p:cNvPr id="5" name="ZoneTexte 4"/>
          <p:cNvSpPr txBox="1"/>
          <p:nvPr/>
        </p:nvSpPr>
        <p:spPr>
          <a:xfrm>
            <a:off x="732473" y="2999697"/>
            <a:ext cx="7762240" cy="2400657"/>
          </a:xfrm>
          <a:prstGeom prst="rect">
            <a:avLst/>
          </a:prstGeom>
          <a:noFill/>
        </p:spPr>
        <p:txBody>
          <a:bodyPr wrap="square" rtlCol="0">
            <a:spAutoFit/>
          </a:bodyPr>
          <a:lstStyle/>
          <a:p>
            <a:pPr algn="ctr"/>
            <a:r>
              <a:rPr lang="fr-FR" sz="3200" dirty="0"/>
              <a:t>Le bureau de </a:t>
            </a:r>
            <a:r>
              <a:rPr lang="fr-FR" sz="3200" dirty="0" smtClean="0"/>
              <a:t>jugement</a:t>
            </a:r>
          </a:p>
          <a:p>
            <a:pPr algn="ctr"/>
            <a:endParaRPr lang="fr-FR" i="1" dirty="0">
              <a:solidFill>
                <a:srgbClr val="646B86"/>
              </a:solidFill>
            </a:endParaRPr>
          </a:p>
          <a:p>
            <a:pPr algn="just"/>
            <a:r>
              <a:rPr lang="fr-FR" sz="2000" i="1" dirty="0">
                <a:solidFill>
                  <a:srgbClr val="646B86"/>
                </a:solidFill>
              </a:rPr>
              <a:t> 1- La mise en état</a:t>
            </a:r>
          </a:p>
          <a:p>
            <a:pPr algn="just"/>
            <a:r>
              <a:rPr lang="fr-FR" sz="2000" i="1" dirty="0" smtClean="0">
                <a:solidFill>
                  <a:srgbClr val="646B86"/>
                </a:solidFill>
              </a:rPr>
              <a:t>2</a:t>
            </a:r>
            <a:r>
              <a:rPr lang="fr-FR" sz="2000" i="1" dirty="0">
                <a:solidFill>
                  <a:srgbClr val="646B86"/>
                </a:solidFill>
              </a:rPr>
              <a:t>- Le déroulement de l’audience</a:t>
            </a:r>
          </a:p>
          <a:p>
            <a:pPr algn="just"/>
            <a:r>
              <a:rPr lang="fr-FR" sz="2000" i="1" dirty="0" smtClean="0">
                <a:solidFill>
                  <a:srgbClr val="646B86"/>
                </a:solidFill>
              </a:rPr>
              <a:t>3</a:t>
            </a:r>
            <a:r>
              <a:rPr lang="fr-FR" sz="2000" i="1" dirty="0">
                <a:solidFill>
                  <a:srgbClr val="646B86"/>
                </a:solidFill>
              </a:rPr>
              <a:t>- La mise en délibéré et le prononcé du jugement</a:t>
            </a:r>
          </a:p>
          <a:p>
            <a:pPr algn="just"/>
            <a:r>
              <a:rPr lang="fr-FR" sz="2000" i="1" dirty="0" smtClean="0">
                <a:solidFill>
                  <a:srgbClr val="646B86"/>
                </a:solidFill>
              </a:rPr>
              <a:t>4</a:t>
            </a:r>
            <a:r>
              <a:rPr lang="fr-FR" sz="2000" i="1" dirty="0">
                <a:solidFill>
                  <a:srgbClr val="646B86"/>
                </a:solidFill>
              </a:rPr>
              <a:t>- La création d’un nouveau référé : le référé en la forme</a:t>
            </a:r>
          </a:p>
          <a:p>
            <a:pPr algn="just"/>
            <a:r>
              <a:rPr lang="fr-FR" sz="2000" i="1" dirty="0" smtClean="0">
                <a:solidFill>
                  <a:srgbClr val="646B86"/>
                </a:solidFill>
              </a:rPr>
              <a:t>5</a:t>
            </a:r>
            <a:r>
              <a:rPr lang="fr-FR" sz="2000" i="1" dirty="0">
                <a:solidFill>
                  <a:srgbClr val="646B86"/>
                </a:solidFill>
              </a:rPr>
              <a:t>- L’absence de comparution d’une partie</a:t>
            </a:r>
            <a:endParaRPr lang="fr-FR" sz="2000" dirty="0">
              <a:solidFill>
                <a:srgbClr val="646B86"/>
              </a:solidFil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22313" y="533400"/>
            <a:ext cx="1299606" cy="1114920"/>
          </a:xfrm>
          <a:prstGeom prst="rect">
            <a:avLst/>
          </a:prstGeom>
          <a:noFill/>
          <a:ln>
            <a:noFill/>
          </a:ln>
        </p:spPr>
      </p:pic>
    </p:spTree>
    <p:extLst>
      <p:ext uri="{BB962C8B-B14F-4D97-AF65-F5344CB8AC3E}">
        <p14:creationId xmlns:p14="http://schemas.microsoft.com/office/powerpoint/2010/main" val="4107830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70000" lnSpcReduction="20000"/>
          </a:bodyPr>
          <a:lstStyle/>
          <a:p>
            <a:pPr marL="0" indent="0">
              <a:buNone/>
            </a:pPr>
            <a:r>
              <a:rPr lang="fr-FR" sz="3200" b="1" dirty="0">
                <a:solidFill>
                  <a:srgbClr val="646B86"/>
                </a:solidFill>
              </a:rPr>
              <a:t>1</a:t>
            </a:r>
            <a:r>
              <a:rPr lang="fr-FR" sz="3200" b="1" dirty="0" smtClean="0">
                <a:solidFill>
                  <a:srgbClr val="646B86"/>
                </a:solidFill>
              </a:rPr>
              <a:t>- </a:t>
            </a:r>
            <a:r>
              <a:rPr lang="fr-FR" sz="3200" b="1" dirty="0">
                <a:solidFill>
                  <a:srgbClr val="646B86"/>
                </a:solidFill>
              </a:rPr>
              <a:t>La mise en état</a:t>
            </a:r>
          </a:p>
          <a:p>
            <a:pPr marL="0" indent="0">
              <a:buNone/>
            </a:pPr>
            <a:endParaRPr lang="fr-FR" dirty="0" smtClean="0"/>
          </a:p>
          <a:p>
            <a:pPr marL="0" indent="0" algn="just">
              <a:buNone/>
            </a:pPr>
            <a:r>
              <a:rPr lang="fr-FR" dirty="0" smtClean="0"/>
              <a:t>Lorsque </a:t>
            </a:r>
            <a:r>
              <a:rPr lang="fr-FR" dirty="0"/>
              <a:t>l’affaire n’est pas en état d’être jugée devant le bureau de jugement, </a:t>
            </a:r>
            <a:r>
              <a:rPr lang="fr-FR" b="1" dirty="0"/>
              <a:t>celui-ci peut assurer sa mise en </a:t>
            </a:r>
            <a:r>
              <a:rPr lang="fr-FR" b="1" dirty="0" smtClean="0"/>
              <a:t>état et et a des pouvoirs identiques à ceux </a:t>
            </a:r>
            <a:r>
              <a:rPr lang="fr-FR" b="1" dirty="0"/>
              <a:t>du bureau de conciliation et </a:t>
            </a:r>
            <a:r>
              <a:rPr lang="fr-FR" b="1" dirty="0" smtClean="0"/>
              <a:t>d’orientation (calendrier de procédure, mesures d’instruction, désignation de conseillers rapporteurs …).</a:t>
            </a:r>
            <a:endParaRPr lang="fr-FR" b="1" dirty="0"/>
          </a:p>
          <a:p>
            <a:pPr algn="just"/>
            <a:endParaRPr lang="fr-FR" dirty="0"/>
          </a:p>
          <a:p>
            <a:pPr marL="0" indent="0" algn="just">
              <a:buNone/>
            </a:pPr>
            <a:r>
              <a:rPr lang="fr-FR" dirty="0" smtClean="0"/>
              <a:t>Le bureau </a:t>
            </a:r>
            <a:r>
              <a:rPr lang="fr-FR" dirty="0"/>
              <a:t>de jugement peut dispenser une partie qui en fait la demande de se présenter à une audience ultérieure. </a:t>
            </a:r>
            <a:r>
              <a:rPr lang="fr-FR" b="1" u="sng" dirty="0"/>
              <a:t>Dans ce cas, la communication entre les parties est faite par lettre recommandée avec demande d’avis de réception ou par notification entre avocats et il en est justifié auprès du bureau de jugement dans les délais impartis.</a:t>
            </a:r>
          </a:p>
          <a:p>
            <a:pPr algn="just"/>
            <a:endParaRPr lang="fr-FR" dirty="0"/>
          </a:p>
          <a:p>
            <a:pPr marL="0" indent="0" algn="just">
              <a:buNone/>
            </a:pPr>
            <a:r>
              <a:rPr lang="fr-FR" dirty="0" smtClean="0"/>
              <a:t>Le </a:t>
            </a:r>
            <a:r>
              <a:rPr lang="fr-FR" dirty="0"/>
              <a:t>jugement rendu dans ces conditions est contradictoire. Néanmoins, le bureau de jugement a toujours la faculté d’ordonner que les parties se présentent devant lui.</a:t>
            </a:r>
          </a:p>
        </p:txBody>
      </p:sp>
      <p:sp>
        <p:nvSpPr>
          <p:cNvPr id="4" name="Titre 1"/>
          <p:cNvSpPr>
            <a:spLocks noGrp="1"/>
          </p:cNvSpPr>
          <p:nvPr>
            <p:ph type="title"/>
          </p:nvPr>
        </p:nvSpPr>
        <p:spPr/>
        <p:txBody>
          <a:bodyPr>
            <a:normAutofit/>
          </a:bodyPr>
          <a:lstStyle/>
          <a:p>
            <a:r>
              <a:rPr lang="fr-FR" dirty="0"/>
              <a:t>Chapitre </a:t>
            </a:r>
            <a:r>
              <a:rPr lang="fr-FR" dirty="0" smtClean="0"/>
              <a:t>3 </a:t>
            </a:r>
            <a:r>
              <a:rPr lang="fr-FR" dirty="0"/>
              <a:t>: Le bureau de </a:t>
            </a:r>
            <a:r>
              <a:rPr lang="fr-FR" dirty="0" smtClean="0"/>
              <a:t>jugement</a:t>
            </a:r>
            <a:endParaRPr lang="fr-FR" dirty="0"/>
          </a:p>
        </p:txBody>
      </p:sp>
    </p:spTree>
    <p:extLst>
      <p:ext uri="{BB962C8B-B14F-4D97-AF65-F5344CB8AC3E}">
        <p14:creationId xmlns:p14="http://schemas.microsoft.com/office/powerpoint/2010/main" val="642445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85000" lnSpcReduction="20000"/>
          </a:bodyPr>
          <a:lstStyle/>
          <a:p>
            <a:pPr marL="0" indent="0">
              <a:buNone/>
            </a:pPr>
            <a:r>
              <a:rPr lang="fr-FR" sz="2800" b="1" dirty="0" smtClean="0">
                <a:solidFill>
                  <a:srgbClr val="646B86"/>
                </a:solidFill>
              </a:rPr>
              <a:t>2- Le déroulement de l’audience</a:t>
            </a:r>
            <a:endParaRPr lang="fr-FR" sz="2800" b="1" dirty="0">
              <a:solidFill>
                <a:srgbClr val="646B86"/>
              </a:solidFill>
            </a:endParaRPr>
          </a:p>
          <a:p>
            <a:pPr marL="0" indent="0">
              <a:buNone/>
            </a:pPr>
            <a:endParaRPr lang="fr-FR" dirty="0" smtClean="0"/>
          </a:p>
          <a:p>
            <a:pPr marL="0" indent="0" algn="just">
              <a:buNone/>
            </a:pPr>
            <a:r>
              <a:rPr lang="fr-FR" dirty="0" smtClean="0"/>
              <a:t>Lorsqu’il </a:t>
            </a:r>
            <a:r>
              <a:rPr lang="fr-FR" dirty="0"/>
              <a:t>appelle une affaire à l’audience pour la juger, le bureau de jugement veille au respect du calendrier imparti. </a:t>
            </a:r>
          </a:p>
          <a:p>
            <a:pPr marL="0" indent="0" algn="just">
              <a:buNone/>
            </a:pPr>
            <a:endParaRPr lang="fr-FR" dirty="0" smtClean="0"/>
          </a:p>
          <a:p>
            <a:pPr marL="0" indent="0" algn="just">
              <a:buNone/>
            </a:pPr>
            <a:r>
              <a:rPr lang="fr-FR" b="1" dirty="0" smtClean="0"/>
              <a:t>Sont </a:t>
            </a:r>
            <a:r>
              <a:rPr lang="fr-FR" b="1" dirty="0"/>
              <a:t>écartés des débats les prétentions, moyens et pièces communiqués sans motif légitime après la date fixée pour les échanges et dont la tardiveté porte atteinte aux droits de la </a:t>
            </a:r>
            <a:r>
              <a:rPr lang="fr-FR" b="1" dirty="0" smtClean="0"/>
              <a:t>défense.</a:t>
            </a:r>
            <a:endParaRPr lang="fr-FR" b="1" dirty="0"/>
          </a:p>
          <a:p>
            <a:pPr algn="just"/>
            <a:endParaRPr lang="fr-FR" dirty="0"/>
          </a:p>
          <a:p>
            <a:pPr marL="0" indent="0" algn="just">
              <a:buNone/>
            </a:pPr>
            <a:r>
              <a:rPr lang="fr-FR" dirty="0" smtClean="0"/>
              <a:t>Le bureau </a:t>
            </a:r>
            <a:r>
              <a:rPr lang="fr-FR" dirty="0"/>
              <a:t>de jugement pourra mettre l’affaire en délibéré sans avoir à examiner la prétention, le moyen ou la pièce en question, tout en justifiant </a:t>
            </a:r>
            <a:r>
              <a:rPr lang="fr-FR" dirty="0" smtClean="0"/>
              <a:t>des </a:t>
            </a:r>
            <a:r>
              <a:rPr lang="fr-FR" dirty="0"/>
              <a:t>raisons pour lesquelles il exclut ces éléments des débats.</a:t>
            </a:r>
          </a:p>
        </p:txBody>
      </p:sp>
      <p:sp>
        <p:nvSpPr>
          <p:cNvPr id="4" name="Titre 1"/>
          <p:cNvSpPr>
            <a:spLocks noGrp="1"/>
          </p:cNvSpPr>
          <p:nvPr>
            <p:ph type="title"/>
          </p:nvPr>
        </p:nvSpPr>
        <p:spPr/>
        <p:txBody>
          <a:bodyPr>
            <a:normAutofit/>
          </a:bodyPr>
          <a:lstStyle/>
          <a:p>
            <a:r>
              <a:rPr lang="fr-FR" dirty="0"/>
              <a:t>Chapitre </a:t>
            </a:r>
            <a:r>
              <a:rPr lang="fr-FR" dirty="0" smtClean="0"/>
              <a:t>3 </a:t>
            </a:r>
            <a:r>
              <a:rPr lang="fr-FR" dirty="0"/>
              <a:t>: Le bureau de </a:t>
            </a:r>
            <a:r>
              <a:rPr lang="fr-FR" dirty="0" smtClean="0"/>
              <a:t>jugement</a:t>
            </a:r>
            <a:endParaRPr lang="fr-FR" dirty="0"/>
          </a:p>
        </p:txBody>
      </p:sp>
    </p:spTree>
    <p:extLst>
      <p:ext uri="{BB962C8B-B14F-4D97-AF65-F5344CB8AC3E}">
        <p14:creationId xmlns:p14="http://schemas.microsoft.com/office/powerpoint/2010/main" val="3118436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a:t>
            </a:r>
            <a:r>
              <a:rPr lang="fr-FR" dirty="0" smtClean="0"/>
              <a:t>3 </a:t>
            </a:r>
            <a:r>
              <a:rPr lang="fr-FR" dirty="0"/>
              <a:t>: Le bureau de jugement</a:t>
            </a:r>
          </a:p>
        </p:txBody>
      </p:sp>
      <p:sp>
        <p:nvSpPr>
          <p:cNvPr id="3" name="Espace réservé du contenu 2"/>
          <p:cNvSpPr>
            <a:spLocks noGrp="1"/>
          </p:cNvSpPr>
          <p:nvPr>
            <p:ph sz="quarter" idx="1"/>
          </p:nvPr>
        </p:nvSpPr>
        <p:spPr/>
        <p:txBody>
          <a:bodyPr>
            <a:normAutofit fontScale="77500" lnSpcReduction="20000"/>
          </a:bodyPr>
          <a:lstStyle/>
          <a:p>
            <a:pPr marL="0" indent="0">
              <a:buNone/>
            </a:pPr>
            <a:r>
              <a:rPr lang="fr-FR" sz="3200" b="1" dirty="0" smtClean="0">
                <a:solidFill>
                  <a:srgbClr val="646B86"/>
                </a:solidFill>
              </a:rPr>
              <a:t>3- La mise en délibéré et le prononcé du jugement</a:t>
            </a:r>
            <a:endParaRPr lang="fr-FR" sz="3200" b="1" dirty="0">
              <a:solidFill>
                <a:srgbClr val="646B86"/>
              </a:solidFill>
            </a:endParaRPr>
          </a:p>
          <a:p>
            <a:pPr marL="0" indent="0">
              <a:buNone/>
            </a:pPr>
            <a:r>
              <a:rPr lang="fr-FR" sz="2800" b="1" dirty="0" smtClean="0">
                <a:solidFill>
                  <a:srgbClr val="646B86"/>
                </a:solidFill>
              </a:rPr>
              <a:t>     3-1 La décision peut être rendue à l’issue des débats</a:t>
            </a:r>
          </a:p>
          <a:p>
            <a:pPr marL="0" indent="0">
              <a:buNone/>
            </a:pPr>
            <a:endParaRPr lang="fr-FR" sz="2800" dirty="0" smtClean="0">
              <a:solidFill>
                <a:srgbClr val="000000"/>
              </a:solidFill>
            </a:endParaRPr>
          </a:p>
          <a:p>
            <a:pPr marL="0" indent="0" algn="just">
              <a:buNone/>
            </a:pPr>
            <a:r>
              <a:rPr lang="fr-FR" sz="2800" dirty="0" smtClean="0">
                <a:solidFill>
                  <a:srgbClr val="000000"/>
                </a:solidFill>
              </a:rPr>
              <a:t>Cette </a:t>
            </a:r>
            <a:r>
              <a:rPr lang="fr-FR" sz="2800" dirty="0">
                <a:solidFill>
                  <a:srgbClr val="000000"/>
                </a:solidFill>
              </a:rPr>
              <a:t>possibilité de rendre la décision sur le siège doit rester exceptionnelle et </a:t>
            </a:r>
            <a:r>
              <a:rPr lang="fr-FR" sz="2800" b="1" dirty="0">
                <a:solidFill>
                  <a:srgbClr val="000000"/>
                </a:solidFill>
              </a:rPr>
              <a:t>ne s’appliquer qu’aux cas les plus simples</a:t>
            </a:r>
            <a:r>
              <a:rPr lang="fr-FR" sz="2800" dirty="0">
                <a:solidFill>
                  <a:srgbClr val="000000"/>
                </a:solidFill>
              </a:rPr>
              <a:t>, la multiplicité des demandes et l’examen des moyens avancés de part et d’autre rendant généralement impossible une décision immédiate. Toutefois, lorsque le bureau de jugement s’estime en mesure de rendre immédiatement sa décision, les exigences de l’impartialité objective recommandent qu’il se retire préalablement pour délibérer.</a:t>
            </a:r>
          </a:p>
          <a:p>
            <a:pPr marL="0" indent="0" algn="just">
              <a:buNone/>
            </a:pPr>
            <a:endParaRPr lang="fr-FR" sz="2800" dirty="0">
              <a:solidFill>
                <a:srgbClr val="000000"/>
              </a:solidFill>
            </a:endParaRPr>
          </a:p>
          <a:p>
            <a:pPr marL="0" indent="0" algn="just">
              <a:buNone/>
            </a:pPr>
            <a:r>
              <a:rPr lang="fr-FR" sz="2800" dirty="0">
                <a:solidFill>
                  <a:srgbClr val="000000"/>
                </a:solidFill>
              </a:rPr>
              <a:t>En outre, cela suppose en pratique que la décision rendue puisse être sur-le-champ formalisée et signée.</a:t>
            </a:r>
          </a:p>
          <a:p>
            <a:pPr marL="0" indent="0">
              <a:buNone/>
            </a:pPr>
            <a:endParaRPr lang="fr-FR" sz="2800" b="1" dirty="0" smtClean="0">
              <a:solidFill>
                <a:srgbClr val="646B86"/>
              </a:solidFill>
            </a:endParaRPr>
          </a:p>
        </p:txBody>
      </p:sp>
    </p:spTree>
    <p:extLst>
      <p:ext uri="{BB962C8B-B14F-4D97-AF65-F5344CB8AC3E}">
        <p14:creationId xmlns:p14="http://schemas.microsoft.com/office/powerpoint/2010/main" val="1894929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a:t>
            </a:r>
            <a:r>
              <a:rPr lang="fr-FR" dirty="0" smtClean="0"/>
              <a:t>3 </a:t>
            </a:r>
            <a:r>
              <a:rPr lang="fr-FR" dirty="0"/>
              <a:t>: Le bureau de jugement</a:t>
            </a:r>
          </a:p>
        </p:txBody>
      </p:sp>
      <p:sp>
        <p:nvSpPr>
          <p:cNvPr id="3" name="Espace réservé du contenu 2"/>
          <p:cNvSpPr>
            <a:spLocks noGrp="1"/>
          </p:cNvSpPr>
          <p:nvPr>
            <p:ph sz="quarter" idx="1"/>
          </p:nvPr>
        </p:nvSpPr>
        <p:spPr/>
        <p:txBody>
          <a:bodyPr>
            <a:normAutofit/>
          </a:bodyPr>
          <a:lstStyle/>
          <a:p>
            <a:pPr marL="0" indent="0">
              <a:buNone/>
            </a:pPr>
            <a:r>
              <a:rPr lang="fr-FR" sz="2800" b="1" dirty="0">
                <a:solidFill>
                  <a:srgbClr val="646B86"/>
                </a:solidFill>
              </a:rPr>
              <a:t>3-2 La date du délibéré est communiquée par le Président</a:t>
            </a:r>
          </a:p>
          <a:p>
            <a:pPr marL="0" indent="0">
              <a:buNone/>
            </a:pPr>
            <a:endParaRPr lang="fr-FR" sz="1800" b="1" dirty="0">
              <a:solidFill>
                <a:srgbClr val="646B86"/>
              </a:solidFill>
            </a:endParaRPr>
          </a:p>
          <a:p>
            <a:pPr marL="0" lvl="0" indent="0" algn="just">
              <a:buClr>
                <a:srgbClr val="D16349"/>
              </a:buClr>
              <a:buNone/>
            </a:pPr>
            <a:r>
              <a:rPr lang="fr-FR" sz="2200" dirty="0">
                <a:solidFill>
                  <a:prstClr val="black"/>
                </a:solidFill>
              </a:rPr>
              <a:t>L’information donnée aux parties </a:t>
            </a:r>
            <a:r>
              <a:rPr lang="fr-FR" sz="2200" dirty="0" smtClean="0">
                <a:solidFill>
                  <a:prstClr val="black"/>
                </a:solidFill>
              </a:rPr>
              <a:t>s’agissant de la </a:t>
            </a:r>
            <a:r>
              <a:rPr lang="fr-FR" sz="2200" dirty="0">
                <a:solidFill>
                  <a:prstClr val="black"/>
                </a:solidFill>
              </a:rPr>
              <a:t>date du prononcé n’incombe pas au greffier d’audience </a:t>
            </a:r>
            <a:r>
              <a:rPr lang="fr-FR" sz="2200" u="sng" dirty="0">
                <a:solidFill>
                  <a:prstClr val="black"/>
                </a:solidFill>
              </a:rPr>
              <a:t>mais au président</a:t>
            </a:r>
            <a:r>
              <a:rPr lang="fr-FR" sz="2200" dirty="0">
                <a:solidFill>
                  <a:prstClr val="black"/>
                </a:solidFill>
              </a:rPr>
              <a:t>. Il est donc indispensable que celui-ci s’assure dès avant l’audience auprès du greffe des dates disponibles pour le prononcé.</a:t>
            </a:r>
          </a:p>
          <a:p>
            <a:pPr marL="0" lvl="0" indent="0" algn="just">
              <a:buClr>
                <a:srgbClr val="D16349"/>
              </a:buClr>
              <a:buNone/>
            </a:pPr>
            <a:endParaRPr lang="fr-FR" sz="2200" dirty="0">
              <a:solidFill>
                <a:prstClr val="black"/>
              </a:solidFill>
            </a:endParaRPr>
          </a:p>
          <a:p>
            <a:pPr marL="0" lvl="0" indent="0" algn="just">
              <a:buClr>
                <a:srgbClr val="D16349"/>
              </a:buClr>
              <a:buNone/>
            </a:pPr>
            <a:r>
              <a:rPr lang="fr-FR" sz="2200" dirty="0">
                <a:solidFill>
                  <a:prstClr val="black"/>
                </a:solidFill>
              </a:rPr>
              <a:t>Le délai jusqu’à la date du prononcé doit permettre l’examen nécessaire au traitement de l’affaire sans excéder un délai raisonnable. Il est indispensable qu’à la date fixée pour le délibéré la décision soit formalisée et signée</a:t>
            </a:r>
            <a:r>
              <a:rPr lang="fr-FR" sz="2200" dirty="0" smtClean="0">
                <a:solidFill>
                  <a:prstClr val="black"/>
                </a:solidFill>
              </a:rPr>
              <a:t>.</a:t>
            </a:r>
            <a:endParaRPr lang="fr-FR" sz="2200" dirty="0">
              <a:solidFill>
                <a:prstClr val="black"/>
              </a:solidFill>
            </a:endParaRPr>
          </a:p>
        </p:txBody>
      </p:sp>
    </p:spTree>
    <p:extLst>
      <p:ext uri="{BB962C8B-B14F-4D97-AF65-F5344CB8AC3E}">
        <p14:creationId xmlns:p14="http://schemas.microsoft.com/office/powerpoint/2010/main" val="1107487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a:t>
            </a:r>
            <a:r>
              <a:rPr lang="fr-FR" dirty="0" smtClean="0"/>
              <a:t>3 </a:t>
            </a:r>
            <a:r>
              <a:rPr lang="fr-FR" dirty="0"/>
              <a:t>: Le bureau de jugement</a:t>
            </a:r>
          </a:p>
        </p:txBody>
      </p:sp>
      <p:sp>
        <p:nvSpPr>
          <p:cNvPr id="3" name="Espace réservé du contenu 2"/>
          <p:cNvSpPr>
            <a:spLocks noGrp="1"/>
          </p:cNvSpPr>
          <p:nvPr>
            <p:ph sz="quarter" idx="1"/>
          </p:nvPr>
        </p:nvSpPr>
        <p:spPr/>
        <p:txBody>
          <a:bodyPr>
            <a:normAutofit fontScale="62500" lnSpcReduction="20000"/>
          </a:bodyPr>
          <a:lstStyle/>
          <a:p>
            <a:pPr marL="0" indent="0">
              <a:buNone/>
            </a:pPr>
            <a:r>
              <a:rPr lang="fr-FR" sz="3000" b="1" dirty="0">
                <a:solidFill>
                  <a:srgbClr val="646B86"/>
                </a:solidFill>
              </a:rPr>
              <a:t>3-3 Le prorogé du jugement doit être nécessairement motivé</a:t>
            </a:r>
          </a:p>
          <a:p>
            <a:pPr marL="0" indent="0">
              <a:buNone/>
            </a:pPr>
            <a:endParaRPr lang="fr-FR" sz="3000" dirty="0"/>
          </a:p>
          <a:p>
            <a:pPr marL="0" indent="0" algn="just">
              <a:buNone/>
            </a:pPr>
            <a:r>
              <a:rPr lang="fr-FR" sz="3200" dirty="0" smtClean="0"/>
              <a:t>S’il </a:t>
            </a:r>
            <a:r>
              <a:rPr lang="fr-FR" sz="3200" dirty="0"/>
              <a:t>décide de renvoyer le prononcé du jugement à une date ultérieure, le président en avise les parties par tous moyens. </a:t>
            </a:r>
            <a:r>
              <a:rPr lang="fr-FR" sz="3200" b="1" dirty="0"/>
              <a:t>Cet avis comporte les motifs de la prorogation ainsi que la nouvelle date à laquelle la décision sera rendue</a:t>
            </a:r>
            <a:r>
              <a:rPr lang="fr-FR" sz="3200" b="1" dirty="0" smtClean="0"/>
              <a:t>.</a:t>
            </a:r>
            <a:endParaRPr lang="fr-FR" sz="3200" b="1" dirty="0"/>
          </a:p>
          <a:p>
            <a:pPr marL="0" indent="0" algn="just">
              <a:buNone/>
            </a:pPr>
            <a:endParaRPr lang="fr-FR" sz="3200" dirty="0"/>
          </a:p>
          <a:p>
            <a:pPr marL="0" indent="0" algn="just">
              <a:buNone/>
            </a:pPr>
            <a:r>
              <a:rPr lang="fr-FR" sz="3200" dirty="0" smtClean="0"/>
              <a:t>La </a:t>
            </a:r>
            <a:r>
              <a:rPr lang="fr-FR" sz="3200" dirty="0"/>
              <a:t>décision de proroger un délibéré doit conserver un caractère exceptionnel et il est de la responsabilité du président d’audience d’en informer les parties avant la date de délibéré initialement fixée, par un avis exposant les motifs de la prorogation et la nouvelle date de délibéré. </a:t>
            </a:r>
            <a:endParaRPr lang="fr-FR" sz="3200" dirty="0" smtClean="0"/>
          </a:p>
          <a:p>
            <a:pPr marL="0" indent="0" algn="just">
              <a:buNone/>
            </a:pPr>
            <a:endParaRPr lang="fr-FR" sz="3200" dirty="0"/>
          </a:p>
          <a:p>
            <a:pPr marL="0" indent="0" algn="just">
              <a:buNone/>
            </a:pPr>
            <a:r>
              <a:rPr lang="fr-FR" sz="3200" dirty="0" smtClean="0"/>
              <a:t>L’envoi </a:t>
            </a:r>
            <a:r>
              <a:rPr lang="fr-FR" sz="3200" dirty="0"/>
              <a:t>matériel de cet avis par tous moyens relève des diligences du greffe. Il est donc essentiel que le président d’audience informe suffisamment à l’avance le greffe de sa décision de proroger le délibéré, en lui communiquant les motifs de cette prorogation.</a:t>
            </a:r>
          </a:p>
          <a:p>
            <a:endParaRPr lang="fr-FR" dirty="0"/>
          </a:p>
        </p:txBody>
      </p:sp>
    </p:spTree>
    <p:extLst>
      <p:ext uri="{BB962C8B-B14F-4D97-AF65-F5344CB8AC3E}">
        <p14:creationId xmlns:p14="http://schemas.microsoft.com/office/powerpoint/2010/main" val="352906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342900" lvl="0" indent="-342900">
              <a:spcBef>
                <a:spcPct val="20000"/>
              </a:spcBef>
            </a:pPr>
            <a:r>
              <a:rPr lang="fr-FR" sz="3200" dirty="0" smtClean="0"/>
              <a:t>Chapitre 1 : La saisine du Conseil de prud’hommes</a:t>
            </a:r>
            <a:endParaRPr lang="fr-FR" sz="6600" dirty="0"/>
          </a:p>
        </p:txBody>
      </p:sp>
      <p:sp>
        <p:nvSpPr>
          <p:cNvPr id="3" name="Espace réservé du contenu 2"/>
          <p:cNvSpPr>
            <a:spLocks noGrp="1"/>
          </p:cNvSpPr>
          <p:nvPr>
            <p:ph sz="quarter" idx="1"/>
          </p:nvPr>
        </p:nvSpPr>
        <p:spPr/>
        <p:txBody>
          <a:bodyPr>
            <a:normAutofit fontScale="47500" lnSpcReduction="20000"/>
          </a:bodyPr>
          <a:lstStyle/>
          <a:p>
            <a:pPr marL="0" indent="0" algn="just">
              <a:buNone/>
            </a:pPr>
            <a:r>
              <a:rPr lang="fr-FR" sz="4000" b="1" dirty="0">
                <a:solidFill>
                  <a:srgbClr val="646B86"/>
                </a:solidFill>
              </a:rPr>
              <a:t>1- La suppression de l’unicité de l’instance, de la recevabilité des demandes nouvelles en tout état de cause, de la péremption de </a:t>
            </a:r>
            <a:r>
              <a:rPr lang="fr-FR" sz="4000" b="1" dirty="0" smtClean="0">
                <a:solidFill>
                  <a:srgbClr val="646B86"/>
                </a:solidFill>
              </a:rPr>
              <a:t>l’instance pour les demandes introduites depuis le 1</a:t>
            </a:r>
            <a:r>
              <a:rPr lang="fr-FR" sz="4000" b="1" baseline="30000" dirty="0" smtClean="0">
                <a:solidFill>
                  <a:srgbClr val="646B86"/>
                </a:solidFill>
              </a:rPr>
              <a:t>er</a:t>
            </a:r>
            <a:r>
              <a:rPr lang="fr-FR" sz="4000" b="1" dirty="0" smtClean="0">
                <a:solidFill>
                  <a:srgbClr val="646B86"/>
                </a:solidFill>
              </a:rPr>
              <a:t> août 2016</a:t>
            </a:r>
          </a:p>
          <a:p>
            <a:pPr algn="just"/>
            <a:endParaRPr lang="fr-FR" sz="4000" dirty="0">
              <a:solidFill>
                <a:srgbClr val="000000"/>
              </a:solidFill>
            </a:endParaRPr>
          </a:p>
          <a:p>
            <a:pPr marL="0" indent="0" algn="just">
              <a:buNone/>
            </a:pPr>
            <a:r>
              <a:rPr lang="fr-FR" sz="4000" b="1" dirty="0" smtClean="0">
                <a:solidFill>
                  <a:srgbClr val="000000"/>
                </a:solidFill>
              </a:rPr>
              <a:t>Le principe d’unicité de l’instance et la recevabilité des demandes nouvelles sont supprimés.</a:t>
            </a:r>
            <a:r>
              <a:rPr lang="fr-FR" sz="4000" dirty="0" smtClean="0">
                <a:solidFill>
                  <a:srgbClr val="000000"/>
                </a:solidFill>
              </a:rPr>
              <a:t> Il ne sera </a:t>
            </a:r>
            <a:r>
              <a:rPr lang="fr-FR" sz="4000" dirty="0">
                <a:solidFill>
                  <a:srgbClr val="000000"/>
                </a:solidFill>
              </a:rPr>
              <a:t>possible de présenter des demandes additionnelles </a:t>
            </a:r>
            <a:r>
              <a:rPr lang="fr-FR" sz="4000" dirty="0" smtClean="0">
                <a:solidFill>
                  <a:srgbClr val="000000"/>
                </a:solidFill>
              </a:rPr>
              <a:t>que si </a:t>
            </a:r>
            <a:r>
              <a:rPr lang="fr-FR" sz="4000" dirty="0">
                <a:solidFill>
                  <a:srgbClr val="000000"/>
                </a:solidFill>
              </a:rPr>
              <a:t>elles se rattachent aux prétentions originaires par un lien </a:t>
            </a:r>
            <a:r>
              <a:rPr lang="fr-FR" sz="4000" dirty="0" smtClean="0">
                <a:solidFill>
                  <a:srgbClr val="000000"/>
                </a:solidFill>
              </a:rPr>
              <a:t>suffisant, sinon la demande nouvelle devra faire l’objet d’une nouvelle instance. </a:t>
            </a:r>
            <a:r>
              <a:rPr lang="fr-FR" sz="4000" b="1" dirty="0" smtClean="0">
                <a:solidFill>
                  <a:srgbClr val="000000"/>
                </a:solidFill>
              </a:rPr>
              <a:t>Est </a:t>
            </a:r>
            <a:r>
              <a:rPr lang="fr-FR" sz="4000" b="1" dirty="0">
                <a:solidFill>
                  <a:srgbClr val="000000"/>
                </a:solidFill>
              </a:rPr>
              <a:t>ainsi revalorisée la phase de première instance, puisque la cour d’appel n’aura à connaître que de prétentions déjà formulées devant le conseil de prud’hommes.</a:t>
            </a:r>
          </a:p>
          <a:p>
            <a:pPr algn="just"/>
            <a:endParaRPr lang="fr-FR" sz="4000" dirty="0">
              <a:solidFill>
                <a:srgbClr val="000000"/>
              </a:solidFill>
            </a:endParaRPr>
          </a:p>
          <a:p>
            <a:pPr marL="0" indent="0" algn="just">
              <a:buNone/>
            </a:pPr>
            <a:r>
              <a:rPr lang="fr-FR" sz="4000" dirty="0" smtClean="0">
                <a:solidFill>
                  <a:srgbClr val="000000"/>
                </a:solidFill>
              </a:rPr>
              <a:t>La </a:t>
            </a:r>
            <a:r>
              <a:rPr lang="fr-FR" sz="4000" dirty="0">
                <a:solidFill>
                  <a:srgbClr val="000000"/>
                </a:solidFill>
              </a:rPr>
              <a:t>règle de péremption spécifique </a:t>
            </a:r>
            <a:r>
              <a:rPr lang="fr-FR" sz="4000" dirty="0" smtClean="0">
                <a:solidFill>
                  <a:srgbClr val="000000"/>
                </a:solidFill>
              </a:rPr>
              <a:t>est </a:t>
            </a:r>
            <a:r>
              <a:rPr lang="fr-FR" sz="4000" dirty="0">
                <a:solidFill>
                  <a:srgbClr val="000000"/>
                </a:solidFill>
              </a:rPr>
              <a:t>également supprimée. </a:t>
            </a:r>
            <a:r>
              <a:rPr lang="fr-FR" sz="4000" dirty="0" smtClean="0">
                <a:solidFill>
                  <a:srgbClr val="000000"/>
                </a:solidFill>
              </a:rPr>
              <a:t>Il </a:t>
            </a:r>
            <a:r>
              <a:rPr lang="fr-FR" sz="4000" dirty="0">
                <a:solidFill>
                  <a:srgbClr val="000000"/>
                </a:solidFill>
              </a:rPr>
              <a:t>ne sera plus nécessaire que la juridiction ait mis expressément des diligences à la charge des parties pour constater la péremption </a:t>
            </a:r>
            <a:r>
              <a:rPr lang="fr-FR" sz="4000" dirty="0" smtClean="0">
                <a:solidFill>
                  <a:srgbClr val="000000"/>
                </a:solidFill>
              </a:rPr>
              <a:t>d’instance. Elle pourra le faire automatiquement au bout de deux ans, lorsque pendant cette durée, aucune </a:t>
            </a:r>
            <a:r>
              <a:rPr lang="fr-FR" sz="4000" dirty="0">
                <a:solidFill>
                  <a:srgbClr val="000000"/>
                </a:solidFill>
              </a:rPr>
              <a:t>des parties </a:t>
            </a:r>
            <a:r>
              <a:rPr lang="fr-FR" sz="4000" dirty="0" smtClean="0">
                <a:solidFill>
                  <a:srgbClr val="000000"/>
                </a:solidFill>
              </a:rPr>
              <a:t>n’a accomplit </a:t>
            </a:r>
            <a:r>
              <a:rPr lang="fr-FR" sz="4000" dirty="0">
                <a:solidFill>
                  <a:srgbClr val="000000"/>
                </a:solidFill>
              </a:rPr>
              <a:t>de </a:t>
            </a:r>
            <a:r>
              <a:rPr lang="fr-FR" sz="4000" dirty="0" smtClean="0">
                <a:solidFill>
                  <a:srgbClr val="000000"/>
                </a:solidFill>
              </a:rPr>
              <a:t>diligences.</a:t>
            </a:r>
            <a:endParaRPr lang="fr-FR" sz="4000" dirty="0">
              <a:solidFill>
                <a:srgbClr val="000000"/>
              </a:solidFill>
            </a:endParaRPr>
          </a:p>
          <a:p>
            <a:endParaRPr lang="fr-FR" dirty="0">
              <a:solidFill>
                <a:srgbClr val="000000"/>
              </a:solidFill>
            </a:endParaRPr>
          </a:p>
          <a:p>
            <a:endParaRPr lang="fr-FR" dirty="0"/>
          </a:p>
        </p:txBody>
      </p:sp>
    </p:spTree>
    <p:extLst>
      <p:ext uri="{BB962C8B-B14F-4D97-AF65-F5344CB8AC3E}">
        <p14:creationId xmlns:p14="http://schemas.microsoft.com/office/powerpoint/2010/main" val="275920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20000"/>
          </a:bodyPr>
          <a:lstStyle/>
          <a:p>
            <a:pPr marL="0" indent="0">
              <a:buNone/>
            </a:pPr>
            <a:r>
              <a:rPr lang="fr-FR" sz="2400" b="1" dirty="0">
                <a:solidFill>
                  <a:srgbClr val="646B86"/>
                </a:solidFill>
              </a:rPr>
              <a:t>4</a:t>
            </a:r>
            <a:r>
              <a:rPr lang="fr-FR" sz="2400" b="1" dirty="0" smtClean="0">
                <a:solidFill>
                  <a:srgbClr val="646B86"/>
                </a:solidFill>
              </a:rPr>
              <a:t>- </a:t>
            </a:r>
            <a:r>
              <a:rPr lang="fr-FR" sz="2400" b="1" dirty="0" smtClean="0">
                <a:solidFill>
                  <a:srgbClr val="646B86"/>
                </a:solidFill>
              </a:rPr>
              <a:t>L’absence de comparution</a:t>
            </a:r>
          </a:p>
          <a:p>
            <a:pPr marL="0" indent="0">
              <a:buNone/>
            </a:pPr>
            <a:endParaRPr lang="fr-FR" sz="2400" b="1" dirty="0" smtClean="0">
              <a:solidFill>
                <a:srgbClr val="646B86"/>
              </a:solidFill>
            </a:endParaRPr>
          </a:p>
          <a:p>
            <a:pPr marL="0" indent="0">
              <a:buNone/>
            </a:pPr>
            <a:r>
              <a:rPr lang="fr-FR" sz="2400" b="1" dirty="0">
                <a:solidFill>
                  <a:srgbClr val="646B86"/>
                </a:solidFill>
              </a:rPr>
              <a:t> </a:t>
            </a:r>
            <a:r>
              <a:rPr lang="fr-FR" sz="2400" b="1" dirty="0" smtClean="0">
                <a:solidFill>
                  <a:srgbClr val="646B86"/>
                </a:solidFill>
              </a:rPr>
              <a:t>    </a:t>
            </a:r>
            <a:r>
              <a:rPr lang="fr-FR" sz="2400" b="1" dirty="0" smtClean="0">
                <a:solidFill>
                  <a:srgbClr val="646B86"/>
                </a:solidFill>
              </a:rPr>
              <a:t>4-1 </a:t>
            </a:r>
            <a:r>
              <a:rPr lang="fr-FR" sz="2400" b="1" dirty="0" smtClean="0">
                <a:solidFill>
                  <a:srgbClr val="646B86"/>
                </a:solidFill>
              </a:rPr>
              <a:t>Non comparution du défendeur</a:t>
            </a:r>
          </a:p>
          <a:p>
            <a:pPr marL="0" indent="0">
              <a:buNone/>
            </a:pPr>
            <a:endParaRPr lang="fr-FR" dirty="0" smtClean="0"/>
          </a:p>
          <a:p>
            <a:pPr marL="0" indent="0" algn="just">
              <a:buNone/>
            </a:pPr>
            <a:r>
              <a:rPr lang="fr-FR" dirty="0" smtClean="0"/>
              <a:t>Lorsque </a:t>
            </a:r>
            <a:r>
              <a:rPr lang="fr-FR" dirty="0"/>
              <a:t>le défendeur ne comparaît pas le jour du jugement, il est statué sur le fond. Toutefois, si le défendeur a justifié en temps utile d'un motif légitime, il est avisé par tous moyens de la prochaine audience du bureau de </a:t>
            </a:r>
            <a:r>
              <a:rPr lang="fr-FR" dirty="0" smtClean="0"/>
              <a:t>jugement.</a:t>
            </a:r>
            <a:endParaRPr lang="fr-FR" dirty="0"/>
          </a:p>
          <a:p>
            <a:pPr algn="just"/>
            <a:endParaRPr lang="fr-FR" dirty="0"/>
          </a:p>
          <a:p>
            <a:pPr marL="0" indent="0" algn="just">
              <a:buNone/>
            </a:pPr>
            <a:r>
              <a:rPr lang="fr-FR" dirty="0"/>
              <a:t>Cette règle s’applique que l’affaire ait été transmise par le bureau de conciliation et d’orientation ou relève d’un cas de saisine directe du bureau de jugement</a:t>
            </a:r>
            <a:r>
              <a:rPr lang="fr-FR" dirty="0" smtClean="0"/>
              <a:t>.</a:t>
            </a:r>
            <a:endParaRPr lang="fr-FR" dirty="0"/>
          </a:p>
        </p:txBody>
      </p:sp>
      <p:sp>
        <p:nvSpPr>
          <p:cNvPr id="4" name="Titre 1"/>
          <p:cNvSpPr>
            <a:spLocks noGrp="1"/>
          </p:cNvSpPr>
          <p:nvPr>
            <p:ph type="title"/>
          </p:nvPr>
        </p:nvSpPr>
        <p:spPr/>
        <p:txBody>
          <a:bodyPr>
            <a:normAutofit/>
          </a:bodyPr>
          <a:lstStyle/>
          <a:p>
            <a:r>
              <a:rPr lang="fr-FR" dirty="0"/>
              <a:t>Chapitre </a:t>
            </a:r>
            <a:r>
              <a:rPr lang="fr-FR" dirty="0" smtClean="0"/>
              <a:t>3 : </a:t>
            </a:r>
            <a:r>
              <a:rPr lang="fr-FR" dirty="0"/>
              <a:t>Le bureau de </a:t>
            </a:r>
            <a:r>
              <a:rPr lang="fr-FR" dirty="0" smtClean="0"/>
              <a:t>jugement</a:t>
            </a:r>
            <a:endParaRPr lang="fr-FR" dirty="0"/>
          </a:p>
        </p:txBody>
      </p:sp>
    </p:spTree>
    <p:extLst>
      <p:ext uri="{BB962C8B-B14F-4D97-AF65-F5344CB8AC3E}">
        <p14:creationId xmlns:p14="http://schemas.microsoft.com/office/powerpoint/2010/main" val="3120111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Chapitre </a:t>
            </a:r>
            <a:r>
              <a:rPr lang="fr-FR" dirty="0" smtClean="0"/>
              <a:t>3 </a:t>
            </a:r>
            <a:r>
              <a:rPr lang="fr-FR" dirty="0"/>
              <a:t>: Le bureau de jugement</a:t>
            </a:r>
          </a:p>
        </p:txBody>
      </p:sp>
      <p:sp>
        <p:nvSpPr>
          <p:cNvPr id="3" name="Espace réservé du contenu 2"/>
          <p:cNvSpPr>
            <a:spLocks noGrp="1"/>
          </p:cNvSpPr>
          <p:nvPr>
            <p:ph sz="quarter" idx="1"/>
          </p:nvPr>
        </p:nvSpPr>
        <p:spPr/>
        <p:txBody>
          <a:bodyPr>
            <a:normAutofit fontScale="55000" lnSpcReduction="20000"/>
          </a:bodyPr>
          <a:lstStyle/>
          <a:p>
            <a:pPr marL="0" indent="0">
              <a:buNone/>
            </a:pPr>
            <a:r>
              <a:rPr lang="fr-FR" sz="3600" b="1" dirty="0">
                <a:solidFill>
                  <a:srgbClr val="646B86"/>
                </a:solidFill>
              </a:rPr>
              <a:t>4</a:t>
            </a:r>
            <a:r>
              <a:rPr lang="fr-FR" sz="3600" b="1" dirty="0" smtClean="0">
                <a:solidFill>
                  <a:srgbClr val="646B86"/>
                </a:solidFill>
              </a:rPr>
              <a:t>-2 </a:t>
            </a:r>
            <a:r>
              <a:rPr lang="fr-FR" sz="3600" b="1" dirty="0">
                <a:solidFill>
                  <a:srgbClr val="646B86"/>
                </a:solidFill>
              </a:rPr>
              <a:t>Non comparution du demandeur</a:t>
            </a:r>
          </a:p>
          <a:p>
            <a:pPr marL="0" indent="0">
              <a:buNone/>
            </a:pPr>
            <a:endParaRPr lang="fr-FR" dirty="0" smtClean="0"/>
          </a:p>
          <a:p>
            <a:pPr marL="0" indent="0" algn="just">
              <a:buNone/>
            </a:pPr>
            <a:r>
              <a:rPr lang="fr-FR" sz="2900" dirty="0" smtClean="0"/>
              <a:t>Plusieurs possibilités s’offrent au BJ, selon le cas :</a:t>
            </a:r>
            <a:endParaRPr lang="fr-FR" sz="2900" dirty="0"/>
          </a:p>
          <a:p>
            <a:pPr algn="just"/>
            <a:endParaRPr lang="fr-FR" sz="1600" dirty="0"/>
          </a:p>
          <a:p>
            <a:pPr algn="just"/>
            <a:r>
              <a:rPr lang="fr-FR" sz="2900" b="1" dirty="0" smtClean="0"/>
              <a:t>le </a:t>
            </a:r>
            <a:r>
              <a:rPr lang="fr-FR" sz="2900" b="1" dirty="0"/>
              <a:t>défendeur peut requérir un jugement sur le fond </a:t>
            </a:r>
            <a:r>
              <a:rPr lang="fr-FR" sz="2900" dirty="0"/>
              <a:t>qui sera contradictoire. Cela suppose cependant que le bureau de jugement s’assure que les prétentions du défendeur ont été préalablement notifiées au demandeur ;</a:t>
            </a:r>
          </a:p>
          <a:p>
            <a:pPr algn="just"/>
            <a:r>
              <a:rPr lang="fr-FR" sz="2900" dirty="0" smtClean="0"/>
              <a:t>le </a:t>
            </a:r>
            <a:r>
              <a:rPr lang="fr-FR" sz="2900" dirty="0"/>
              <a:t>bureau de jugement peut, même d’office, </a:t>
            </a:r>
            <a:r>
              <a:rPr lang="fr-FR" sz="2900" b="1" dirty="0"/>
              <a:t>déclarer caduque la requête </a:t>
            </a:r>
            <a:r>
              <a:rPr lang="fr-FR" sz="2900" dirty="0"/>
              <a:t>(ou la citation lorsque l’instance a été introduite par assignation). La déclaration de caducité peut être rapportée si le demandeur fait connaître au greffe dans un délai de quinze jours le motif légitime qu’il n’aurait pas été en mesure d’invoquer en temps utile. La spécificité est que le demandeur est alors avisé par tous moyens et le défendeur convoqué par lettre recommandée avec demande d’avis de réception.</a:t>
            </a:r>
          </a:p>
          <a:p>
            <a:pPr algn="just"/>
            <a:endParaRPr lang="fr-FR" sz="2900" dirty="0"/>
          </a:p>
          <a:p>
            <a:pPr marL="0" indent="0" algn="just">
              <a:buNone/>
            </a:pPr>
            <a:r>
              <a:rPr lang="fr-FR" sz="2900" dirty="0" smtClean="0"/>
              <a:t>Désormais</a:t>
            </a:r>
            <a:r>
              <a:rPr lang="fr-FR" sz="2900" dirty="0"/>
              <a:t>, en cas de caducité, l’instance ne peut être reprise qu’à condition que le demandeur justifie </a:t>
            </a:r>
            <a:r>
              <a:rPr lang="fr-FR" sz="2900" b="1" dirty="0"/>
              <a:t>d’un motif légitime d’absence justifiant que la déclaration de caducité soit rapportée.</a:t>
            </a:r>
          </a:p>
          <a:p>
            <a:pPr algn="just"/>
            <a:endParaRPr lang="fr-FR" sz="2900" dirty="0"/>
          </a:p>
          <a:p>
            <a:pPr marL="0" indent="0" algn="just">
              <a:buNone/>
            </a:pPr>
            <a:r>
              <a:rPr lang="fr-FR" sz="2900" dirty="0" smtClean="0"/>
              <a:t>Il en va de même que </a:t>
            </a:r>
            <a:r>
              <a:rPr lang="fr-FR" sz="2900" dirty="0"/>
              <a:t>l’affaire ait été transmise par le </a:t>
            </a:r>
            <a:r>
              <a:rPr lang="fr-FR" sz="2900" dirty="0" smtClean="0"/>
              <a:t>BCO (</a:t>
            </a:r>
            <a:r>
              <a:rPr lang="fr-FR" sz="2900" dirty="0"/>
              <a:t>le demandeur ayant par hypothèse comparu) ou qu’elle relève d’un cas de saisine directe du bureau de jugement.</a:t>
            </a:r>
          </a:p>
          <a:p>
            <a:endParaRPr lang="fr-FR" dirty="0"/>
          </a:p>
        </p:txBody>
      </p:sp>
    </p:spTree>
    <p:extLst>
      <p:ext uri="{BB962C8B-B14F-4D97-AF65-F5344CB8AC3E}">
        <p14:creationId xmlns:p14="http://schemas.microsoft.com/office/powerpoint/2010/main" val="1097302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93733" y="1615077"/>
            <a:ext cx="2625667" cy="3629639"/>
          </a:xfrm>
        </p:spPr>
        <p:txBody>
          <a:bodyPr>
            <a:normAutofit lnSpcReduction="10000"/>
          </a:bodyPr>
          <a:lstStyle/>
          <a:p>
            <a:pPr algn="ctr"/>
            <a:r>
              <a:rPr lang="fr-FR" sz="7000" dirty="0" smtClean="0"/>
              <a:t>?</a:t>
            </a:r>
          </a:p>
          <a:p>
            <a:pPr algn="ctr"/>
            <a:r>
              <a:rPr lang="fr-FR" sz="2000" b="1" dirty="0" smtClean="0"/>
              <a:t>VRAI/FAUX</a:t>
            </a:r>
          </a:p>
          <a:p>
            <a:pPr algn="ctr"/>
            <a:r>
              <a:rPr lang="fr-FR" sz="1800" dirty="0" smtClean="0"/>
              <a:t>CE QU’IL NE FALLAIT PAS MANQUER</a:t>
            </a:r>
          </a:p>
          <a:p>
            <a:pPr algn="ctr"/>
            <a:r>
              <a:rPr lang="fr-FR" sz="7000" dirty="0" smtClean="0"/>
              <a:t>?</a:t>
            </a:r>
            <a:endParaRPr lang="fr-FR" sz="7000" dirty="0"/>
          </a:p>
        </p:txBody>
      </p:sp>
      <p:pic>
        <p:nvPicPr>
          <p:cNvPr id="14" name="Image 13"/>
          <p:cNvPicPr>
            <a:picLocks noChangeAspect="1"/>
          </p:cNvPicPr>
          <p:nvPr/>
        </p:nvPicPr>
        <p:blipFill>
          <a:blip r:embed="rId3"/>
          <a:stretch>
            <a:fillRect/>
          </a:stretch>
        </p:blipFill>
        <p:spPr>
          <a:xfrm>
            <a:off x="746085" y="1069616"/>
            <a:ext cx="1624501" cy="1435347"/>
          </a:xfrm>
          <a:prstGeom prst="rect">
            <a:avLst/>
          </a:prstGeom>
        </p:spPr>
      </p:pic>
      <p:pic>
        <p:nvPicPr>
          <p:cNvPr id="15" name="Image 14"/>
          <p:cNvPicPr>
            <a:picLocks noChangeAspect="1"/>
          </p:cNvPicPr>
          <p:nvPr/>
        </p:nvPicPr>
        <p:blipFill>
          <a:blip r:embed="rId4"/>
          <a:stretch>
            <a:fillRect/>
          </a:stretch>
        </p:blipFill>
        <p:spPr>
          <a:xfrm>
            <a:off x="835025" y="3932182"/>
            <a:ext cx="1535561" cy="1535561"/>
          </a:xfrm>
          <a:prstGeom prst="rect">
            <a:avLst/>
          </a:prstGeom>
        </p:spPr>
      </p:pic>
      <p:pic>
        <p:nvPicPr>
          <p:cNvPr id="16" name="Image 15"/>
          <p:cNvPicPr>
            <a:picLocks noChangeAspect="1"/>
          </p:cNvPicPr>
          <p:nvPr/>
        </p:nvPicPr>
        <p:blipFill>
          <a:blip r:embed="rId5"/>
          <a:stretch>
            <a:fillRect/>
          </a:stretch>
        </p:blipFill>
        <p:spPr>
          <a:xfrm>
            <a:off x="5137396" y="1272690"/>
            <a:ext cx="632642" cy="342387"/>
          </a:xfrm>
          <a:prstGeom prst="rect">
            <a:avLst/>
          </a:prstGeom>
        </p:spPr>
      </p:pic>
      <p:pic>
        <p:nvPicPr>
          <p:cNvPr id="18" name="Image 17"/>
          <p:cNvPicPr>
            <a:picLocks noChangeAspect="1"/>
          </p:cNvPicPr>
          <p:nvPr/>
        </p:nvPicPr>
        <p:blipFill>
          <a:blip r:embed="rId5"/>
          <a:stretch>
            <a:fillRect/>
          </a:stretch>
        </p:blipFill>
        <p:spPr>
          <a:xfrm>
            <a:off x="5137396" y="2379558"/>
            <a:ext cx="632642" cy="342387"/>
          </a:xfrm>
          <a:prstGeom prst="rect">
            <a:avLst/>
          </a:prstGeom>
        </p:spPr>
      </p:pic>
      <p:pic>
        <p:nvPicPr>
          <p:cNvPr id="20" name="Image 19"/>
          <p:cNvPicPr>
            <a:picLocks noChangeAspect="1"/>
          </p:cNvPicPr>
          <p:nvPr/>
        </p:nvPicPr>
        <p:blipFill>
          <a:blip r:embed="rId5"/>
          <a:stretch>
            <a:fillRect/>
          </a:stretch>
        </p:blipFill>
        <p:spPr>
          <a:xfrm>
            <a:off x="5137396" y="3342773"/>
            <a:ext cx="632642" cy="342387"/>
          </a:xfrm>
          <a:prstGeom prst="rect">
            <a:avLst/>
          </a:prstGeom>
        </p:spPr>
      </p:pic>
      <p:sp>
        <p:nvSpPr>
          <p:cNvPr id="2" name="ZoneTexte 1"/>
          <p:cNvSpPr txBox="1"/>
          <p:nvPr/>
        </p:nvSpPr>
        <p:spPr>
          <a:xfrm>
            <a:off x="3011879" y="625231"/>
            <a:ext cx="5827622" cy="5355312"/>
          </a:xfrm>
          <a:prstGeom prst="rect">
            <a:avLst/>
          </a:prstGeom>
          <a:noFill/>
        </p:spPr>
        <p:txBody>
          <a:bodyPr wrap="square" rtlCol="0">
            <a:spAutoFit/>
          </a:bodyPr>
          <a:lstStyle/>
          <a:p>
            <a:pPr algn="just"/>
            <a:r>
              <a:rPr lang="fr-FR" u="sng" dirty="0" smtClean="0"/>
              <a:t>1/ Dans le cadre de la mise en état, le BJ a des pouvoirs plus étendu que le BCO </a:t>
            </a:r>
            <a:r>
              <a:rPr lang="fr-FR" dirty="0" smtClean="0"/>
              <a:t>:  </a:t>
            </a:r>
          </a:p>
          <a:p>
            <a:pPr algn="just"/>
            <a:endParaRPr lang="fr-FR" dirty="0"/>
          </a:p>
          <a:p>
            <a:pPr algn="just"/>
            <a:endParaRPr lang="fr-FR" dirty="0" smtClean="0"/>
          </a:p>
          <a:p>
            <a:pPr algn="just"/>
            <a:r>
              <a:rPr lang="fr-FR" u="sng" dirty="0" smtClean="0"/>
              <a:t>2/ Les pièces peuvent être écartées des débats en cas de non-respect du calendrier de procédure</a:t>
            </a:r>
            <a:r>
              <a:rPr lang="fr-FR" dirty="0" smtClean="0"/>
              <a:t> : </a:t>
            </a:r>
          </a:p>
          <a:p>
            <a:pPr algn="just"/>
            <a:endParaRPr lang="fr-FR" u="sng" dirty="0"/>
          </a:p>
          <a:p>
            <a:pPr algn="just"/>
            <a:endParaRPr lang="fr-FR" u="sng" dirty="0" smtClean="0"/>
          </a:p>
          <a:p>
            <a:pPr algn="just"/>
            <a:r>
              <a:rPr lang="fr-FR" u="sng" dirty="0" smtClean="0"/>
              <a:t>3/ Le </a:t>
            </a:r>
            <a:r>
              <a:rPr lang="fr-FR" u="sng" dirty="0" smtClean="0"/>
              <a:t>BJ peut-il pour </a:t>
            </a:r>
            <a:r>
              <a:rPr lang="fr-FR" u="sng" dirty="0" smtClean="0"/>
              <a:t>écarter une pièce des débats</a:t>
            </a:r>
            <a:r>
              <a:rPr lang="fr-FR" dirty="0" smtClean="0"/>
              <a:t> : </a:t>
            </a:r>
          </a:p>
          <a:p>
            <a:pPr algn="just"/>
            <a:endParaRPr lang="fr-FR" dirty="0" smtClean="0"/>
          </a:p>
          <a:p>
            <a:pPr algn="just"/>
            <a:endParaRPr lang="fr-FR" dirty="0"/>
          </a:p>
          <a:p>
            <a:pPr algn="just"/>
            <a:r>
              <a:rPr lang="fr-FR" u="sng" dirty="0" smtClean="0"/>
              <a:t>4/ Le prononcé du jugement sur-le-champ est possible en matière d’heures supplémentaires</a:t>
            </a:r>
            <a:r>
              <a:rPr lang="fr-FR" dirty="0" smtClean="0"/>
              <a:t> : </a:t>
            </a:r>
          </a:p>
          <a:p>
            <a:pPr algn="just"/>
            <a:endParaRPr lang="fr-FR" u="sng" dirty="0"/>
          </a:p>
          <a:p>
            <a:pPr algn="just"/>
            <a:endParaRPr lang="fr-FR" u="sng" dirty="0" smtClean="0"/>
          </a:p>
          <a:p>
            <a:pPr algn="just"/>
            <a:endParaRPr lang="fr-FR" u="sng" dirty="0"/>
          </a:p>
          <a:p>
            <a:pPr algn="just"/>
            <a:r>
              <a:rPr lang="fr-FR" u="sng" dirty="0"/>
              <a:t>4/ </a:t>
            </a:r>
            <a:r>
              <a:rPr lang="fr-FR" u="sng" dirty="0" smtClean="0"/>
              <a:t>Le bureau de jugement peut-il appliquer le barème des indemnités forfaitaires </a:t>
            </a:r>
            <a:r>
              <a:rPr lang="fr-FR" dirty="0" smtClean="0"/>
              <a:t>: </a:t>
            </a:r>
          </a:p>
          <a:p>
            <a:pPr algn="just"/>
            <a:endParaRPr lang="fr-FR" dirty="0"/>
          </a:p>
        </p:txBody>
      </p:sp>
      <p:pic>
        <p:nvPicPr>
          <p:cNvPr id="10" name="Image 9"/>
          <p:cNvPicPr>
            <a:picLocks noChangeAspect="1"/>
          </p:cNvPicPr>
          <p:nvPr/>
        </p:nvPicPr>
        <p:blipFill>
          <a:blip r:embed="rId5"/>
          <a:stretch>
            <a:fillRect/>
          </a:stretch>
        </p:blipFill>
        <p:spPr>
          <a:xfrm>
            <a:off x="5137396" y="4490464"/>
            <a:ext cx="632642" cy="342387"/>
          </a:xfrm>
          <a:prstGeom prst="rect">
            <a:avLst/>
          </a:prstGeom>
        </p:spPr>
      </p:pic>
      <p:pic>
        <p:nvPicPr>
          <p:cNvPr id="12" name="Image 11"/>
          <p:cNvPicPr>
            <a:picLocks noChangeAspect="1"/>
          </p:cNvPicPr>
          <p:nvPr/>
        </p:nvPicPr>
        <p:blipFill>
          <a:blip r:embed="rId5"/>
          <a:stretch>
            <a:fillRect/>
          </a:stretch>
        </p:blipFill>
        <p:spPr>
          <a:xfrm flipV="1">
            <a:off x="5289796" y="5850193"/>
            <a:ext cx="632642" cy="324463"/>
          </a:xfrm>
          <a:prstGeom prst="rect">
            <a:avLst/>
          </a:prstGeom>
        </p:spPr>
      </p:pic>
    </p:spTree>
    <p:extLst>
      <p:ext uri="{BB962C8B-B14F-4D97-AF65-F5344CB8AC3E}">
        <p14:creationId xmlns:p14="http://schemas.microsoft.com/office/powerpoint/2010/main" val="11569857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Chapitre 4</a:t>
            </a:r>
            <a:endParaRPr lang="fr-FR" dirty="0"/>
          </a:p>
        </p:txBody>
      </p:sp>
      <p:sp>
        <p:nvSpPr>
          <p:cNvPr id="5" name="ZoneTexte 4"/>
          <p:cNvSpPr txBox="1"/>
          <p:nvPr/>
        </p:nvSpPr>
        <p:spPr>
          <a:xfrm>
            <a:off x="722313" y="3941446"/>
            <a:ext cx="7762240" cy="2000548"/>
          </a:xfrm>
          <a:prstGeom prst="rect">
            <a:avLst/>
          </a:prstGeom>
          <a:noFill/>
        </p:spPr>
        <p:txBody>
          <a:bodyPr wrap="square" rtlCol="0">
            <a:spAutoFit/>
          </a:bodyPr>
          <a:lstStyle/>
          <a:p>
            <a:pPr algn="ctr"/>
            <a:r>
              <a:rPr lang="fr-FR" sz="3200" dirty="0" smtClean="0"/>
              <a:t>La procédure d’appel</a:t>
            </a:r>
          </a:p>
          <a:p>
            <a:pPr algn="ctr"/>
            <a:endParaRPr lang="fr-FR" sz="3200" dirty="0"/>
          </a:p>
          <a:p>
            <a:pPr algn="just"/>
            <a:r>
              <a:rPr lang="fr-FR" sz="2000" i="1" dirty="0">
                <a:solidFill>
                  <a:srgbClr val="646B86"/>
                </a:solidFill>
              </a:rPr>
              <a:t>1- Représentation obligatoire par avocat ou défenseur syndical</a:t>
            </a:r>
          </a:p>
          <a:p>
            <a:pPr algn="just"/>
            <a:r>
              <a:rPr lang="fr-FR" sz="2000" i="1" dirty="0" smtClean="0">
                <a:solidFill>
                  <a:srgbClr val="646B86"/>
                </a:solidFill>
              </a:rPr>
              <a:t>2</a:t>
            </a:r>
            <a:r>
              <a:rPr lang="fr-FR" sz="2000" i="1" dirty="0">
                <a:solidFill>
                  <a:srgbClr val="646B86"/>
                </a:solidFill>
              </a:rPr>
              <a:t>- Evolution de l’instance</a:t>
            </a:r>
            <a:endParaRPr lang="fr-FR" sz="2000" cap="all" dirty="0">
              <a:solidFill>
                <a:schemeClr val="tx2"/>
              </a:solidFill>
            </a:endParaRPr>
          </a:p>
          <a:p>
            <a:pPr algn="ctr"/>
            <a:endParaRPr lang="fr-FR" sz="2000" dirty="0">
              <a:solidFill>
                <a:srgbClr val="646B86"/>
              </a:solidFil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22313" y="533400"/>
            <a:ext cx="1299606" cy="1114920"/>
          </a:xfrm>
          <a:prstGeom prst="rect">
            <a:avLst/>
          </a:prstGeom>
          <a:noFill/>
          <a:ln>
            <a:noFill/>
          </a:ln>
        </p:spPr>
      </p:pic>
    </p:spTree>
    <p:extLst>
      <p:ext uri="{BB962C8B-B14F-4D97-AF65-F5344CB8AC3E}">
        <p14:creationId xmlns:p14="http://schemas.microsoft.com/office/powerpoint/2010/main" val="2011869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a:spcBef>
                <a:spcPct val="20000"/>
              </a:spcBef>
            </a:pPr>
            <a:r>
              <a:rPr lang="fr-FR" sz="4000" dirty="0"/>
              <a:t>Chapitre 4</a:t>
            </a:r>
            <a:r>
              <a:rPr lang="fr-FR" sz="4000" dirty="0" smtClean="0"/>
              <a:t> : La procédure d’appel</a:t>
            </a:r>
            <a:endParaRPr lang="fr-FR" sz="8000" dirty="0"/>
          </a:p>
        </p:txBody>
      </p:sp>
      <p:sp>
        <p:nvSpPr>
          <p:cNvPr id="3" name="Espace réservé du contenu 2"/>
          <p:cNvSpPr>
            <a:spLocks noGrp="1"/>
          </p:cNvSpPr>
          <p:nvPr>
            <p:ph sz="quarter" idx="1"/>
          </p:nvPr>
        </p:nvSpPr>
        <p:spPr>
          <a:xfrm>
            <a:off x="457200" y="1405524"/>
            <a:ext cx="8229600" cy="5312456"/>
          </a:xfrm>
        </p:spPr>
        <p:txBody>
          <a:bodyPr>
            <a:normAutofit lnSpcReduction="10000"/>
          </a:bodyPr>
          <a:lstStyle/>
          <a:p>
            <a:pPr marL="0" indent="0" algn="just">
              <a:buNone/>
            </a:pPr>
            <a:r>
              <a:rPr lang="fr-FR" sz="2400" b="1" dirty="0">
                <a:solidFill>
                  <a:srgbClr val="646B86"/>
                </a:solidFill>
              </a:rPr>
              <a:t>1- Représentation obligatoire par avocat ou défenseur </a:t>
            </a:r>
            <a:r>
              <a:rPr lang="fr-FR" sz="2400" b="1" dirty="0" smtClean="0">
                <a:solidFill>
                  <a:srgbClr val="646B86"/>
                </a:solidFill>
              </a:rPr>
              <a:t>syndical</a:t>
            </a:r>
            <a:br>
              <a:rPr lang="fr-FR" sz="2400" b="1" dirty="0" smtClean="0">
                <a:solidFill>
                  <a:srgbClr val="646B86"/>
                </a:solidFill>
              </a:rPr>
            </a:br>
            <a:r>
              <a:rPr lang="fr-FR" sz="1200" dirty="0" smtClean="0">
                <a:solidFill>
                  <a:srgbClr val="646B86"/>
                </a:solidFill>
              </a:rPr>
              <a:t> </a:t>
            </a:r>
            <a:endParaRPr lang="fr-FR" sz="2400" dirty="0" smtClean="0">
              <a:solidFill>
                <a:srgbClr val="646B86"/>
              </a:solidFill>
            </a:endParaRPr>
          </a:p>
          <a:p>
            <a:pPr marL="0" indent="0" algn="just">
              <a:buNone/>
            </a:pPr>
            <a:r>
              <a:rPr lang="fr-FR" sz="2600" dirty="0" smtClean="0"/>
              <a:t>L’appel est pour les appels interjetés depuis le 1</a:t>
            </a:r>
            <a:r>
              <a:rPr lang="fr-FR" sz="2600" baseline="30000" dirty="0" smtClean="0"/>
              <a:t>er</a:t>
            </a:r>
            <a:r>
              <a:rPr lang="fr-FR" sz="2600" dirty="0" smtClean="0"/>
              <a:t> août 2016, régi par la procédure avec représentation obligatoire, et impose donc aux parties de recourir à un avocat ou à un défenseur syndical. </a:t>
            </a:r>
          </a:p>
          <a:p>
            <a:pPr marL="0" indent="0" algn="just">
              <a:buNone/>
            </a:pPr>
            <a:endParaRPr lang="fr-FR" sz="1800" dirty="0" smtClean="0"/>
          </a:p>
          <a:p>
            <a:pPr marL="0" indent="0" algn="just">
              <a:buNone/>
            </a:pPr>
            <a:r>
              <a:rPr lang="fr-FR" sz="2600" dirty="0" smtClean="0"/>
              <a:t>Dans </a:t>
            </a:r>
            <a:r>
              <a:rPr lang="fr-FR" sz="2600" dirty="0"/>
              <a:t>ses rapports avec l’autre partie ou avec le greffe, le défenseur syndical est dispensé d’avoir recours à la communication électronique </a:t>
            </a:r>
            <a:r>
              <a:rPr lang="fr-FR" sz="2600" dirty="0" smtClean="0"/>
              <a:t>prévue classiquement dans le cadre de la procédure d’appel avec représentation obligatoire, le défenseur syndical n’ayant pas accès au RPVA.</a:t>
            </a:r>
          </a:p>
        </p:txBody>
      </p:sp>
    </p:spTree>
    <p:extLst>
      <p:ext uri="{BB962C8B-B14F-4D97-AF65-F5344CB8AC3E}">
        <p14:creationId xmlns:p14="http://schemas.microsoft.com/office/powerpoint/2010/main" val="1205877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Chapitre 4 : La procédure d’appel</a:t>
            </a:r>
            <a:endParaRPr lang="fr-FR" dirty="0"/>
          </a:p>
        </p:txBody>
      </p:sp>
      <p:sp>
        <p:nvSpPr>
          <p:cNvPr id="3" name="Espace réservé du contenu 2"/>
          <p:cNvSpPr>
            <a:spLocks noGrp="1"/>
          </p:cNvSpPr>
          <p:nvPr>
            <p:ph sz="quarter" idx="1"/>
          </p:nvPr>
        </p:nvSpPr>
        <p:spPr/>
        <p:txBody>
          <a:bodyPr>
            <a:normAutofit fontScale="77500" lnSpcReduction="20000"/>
          </a:bodyPr>
          <a:lstStyle/>
          <a:p>
            <a:pPr marL="0" indent="0" algn="just">
              <a:buNone/>
            </a:pPr>
            <a:r>
              <a:rPr lang="fr-FR" sz="2800" dirty="0"/>
              <a:t>Ainsi, les actes de procédure effectués par le défenseur syndical peuvent être établis sur support papier et remis au greffe. Dans ce cas, la déclaration d’appel est remise au greffe en autant d’exemplaires qu’il y a de parties destinataires, plus deux. La remise est constatée par la mention de sa date et le visa du greffier sur chaque exemplaire, dont l’un est immédiatement restitué. </a:t>
            </a:r>
          </a:p>
          <a:p>
            <a:pPr algn="just"/>
            <a:endParaRPr lang="fr-FR" sz="1800" dirty="0"/>
          </a:p>
          <a:p>
            <a:pPr marL="0" indent="0" algn="just">
              <a:buNone/>
            </a:pPr>
            <a:r>
              <a:rPr lang="fr-FR" sz="2800" dirty="0"/>
              <a:t>Il en résulte que le défenseur syndical devra établir sur support papier les actes à destination du greffe ainsi que ceux destinés au représentant de son adversaire.</a:t>
            </a:r>
          </a:p>
          <a:p>
            <a:pPr algn="just"/>
            <a:endParaRPr lang="fr-FR" sz="1800" dirty="0"/>
          </a:p>
          <a:p>
            <a:pPr marL="0" indent="0" algn="just">
              <a:buNone/>
            </a:pPr>
            <a:r>
              <a:rPr lang="fr-FR" sz="2800" dirty="0"/>
              <a:t>L’avocat qui a pour contradicteur un défenseur syndical devra désormais avoir recours à la voie électronique, en ce qui concerne les actes de procédure remis à la juridiction. En revanche, le défenseur syndical n’ayant pas accès au RPVA, les actes qui lui sont destinés devront avoir lieu par voie de notification.</a:t>
            </a:r>
          </a:p>
          <a:p>
            <a:endParaRPr lang="fr-FR" dirty="0"/>
          </a:p>
        </p:txBody>
      </p:sp>
    </p:spTree>
    <p:extLst>
      <p:ext uri="{BB962C8B-B14F-4D97-AF65-F5344CB8AC3E}">
        <p14:creationId xmlns:p14="http://schemas.microsoft.com/office/powerpoint/2010/main" val="38725067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Chapitre </a:t>
            </a:r>
            <a:r>
              <a:rPr lang="fr-FR" sz="3600" dirty="0" smtClean="0"/>
              <a:t>4 </a:t>
            </a:r>
            <a:r>
              <a:rPr lang="fr-FR" sz="3600" dirty="0"/>
              <a:t>: La procédure d’appel</a:t>
            </a:r>
            <a:endParaRPr lang="fr-FR" dirty="0"/>
          </a:p>
        </p:txBody>
      </p:sp>
      <p:sp>
        <p:nvSpPr>
          <p:cNvPr id="3" name="Espace réservé du contenu 2"/>
          <p:cNvSpPr>
            <a:spLocks noGrp="1"/>
          </p:cNvSpPr>
          <p:nvPr>
            <p:ph sz="quarter" idx="1"/>
          </p:nvPr>
        </p:nvSpPr>
        <p:spPr/>
        <p:txBody>
          <a:bodyPr>
            <a:normAutofit lnSpcReduction="10000"/>
          </a:bodyPr>
          <a:lstStyle/>
          <a:p>
            <a:pPr marL="0" indent="0">
              <a:buNone/>
            </a:pPr>
            <a:r>
              <a:rPr lang="fr-FR" b="1" dirty="0">
                <a:solidFill>
                  <a:srgbClr val="646B86"/>
                </a:solidFill>
              </a:rPr>
              <a:t>2- Evolution de l’instance</a:t>
            </a:r>
          </a:p>
          <a:p>
            <a:endParaRPr lang="fr-FR" i="1" dirty="0">
              <a:solidFill>
                <a:srgbClr val="646B86"/>
              </a:solidFill>
            </a:endParaRPr>
          </a:p>
          <a:p>
            <a:pPr marL="0" indent="0" algn="just">
              <a:buNone/>
            </a:pPr>
            <a:r>
              <a:rPr lang="fr-FR" dirty="0" smtClean="0"/>
              <a:t>Le droit </a:t>
            </a:r>
            <a:r>
              <a:rPr lang="fr-FR" dirty="0"/>
              <a:t>commun de l’instance d’appel </a:t>
            </a:r>
            <a:r>
              <a:rPr lang="fr-FR" dirty="0" smtClean="0"/>
              <a:t>devient applicable </a:t>
            </a:r>
            <a:r>
              <a:rPr lang="fr-FR" dirty="0"/>
              <a:t>en matière prud’homale. </a:t>
            </a:r>
            <a:endParaRPr lang="fr-FR" dirty="0" smtClean="0"/>
          </a:p>
          <a:p>
            <a:pPr marL="0" indent="0" algn="just">
              <a:buNone/>
            </a:pPr>
            <a:endParaRPr lang="fr-FR" dirty="0"/>
          </a:p>
          <a:p>
            <a:pPr marL="0" indent="0" algn="just">
              <a:buNone/>
            </a:pPr>
            <a:r>
              <a:rPr lang="fr-FR" dirty="0" smtClean="0"/>
              <a:t>Aussi, </a:t>
            </a:r>
            <a:r>
              <a:rPr lang="fr-FR" dirty="0"/>
              <a:t>« </a:t>
            </a:r>
            <a:r>
              <a:rPr lang="fr-FR" i="1" dirty="0"/>
              <a:t>à peine d’irrecevabilité relevée d’office, les parties ne peuvent soumettre à la cour de nouvelles prétentions, si ce n’est pour opposer compensation, faire écarter les prétentions adverses ou faire juger les questions nées de l’intervention d’un tiers, ou de la survenance ou de la révélation d’un fait </a:t>
            </a:r>
            <a:r>
              <a:rPr lang="fr-FR" dirty="0"/>
              <a:t>».</a:t>
            </a:r>
          </a:p>
          <a:p>
            <a:pPr algn="just"/>
            <a:endParaRPr lang="fr-FR" dirty="0"/>
          </a:p>
          <a:p>
            <a:endParaRPr lang="fr-FR" dirty="0"/>
          </a:p>
        </p:txBody>
      </p:sp>
    </p:spTree>
    <p:extLst>
      <p:ext uri="{BB962C8B-B14F-4D97-AF65-F5344CB8AC3E}">
        <p14:creationId xmlns:p14="http://schemas.microsoft.com/office/powerpoint/2010/main" val="2403581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68426" y="3658060"/>
            <a:ext cx="6480174" cy="2254416"/>
          </a:xfrm>
        </p:spPr>
        <p:txBody>
          <a:bodyPr/>
          <a:lstStyle/>
          <a:p>
            <a:pPr algn="just"/>
            <a:endParaRPr lang="fr-FR" cap="none" dirty="0">
              <a:solidFill>
                <a:srgbClr val="000000"/>
              </a:solidFill>
            </a:endParaRPr>
          </a:p>
          <a:p>
            <a:pPr algn="just"/>
            <a:endParaRPr lang="fr-FR" cap="none" dirty="0" smtClean="0">
              <a:solidFill>
                <a:srgbClr val="000000"/>
              </a:solidFill>
            </a:endParaRPr>
          </a:p>
          <a:p>
            <a:endParaRPr lang="fr-FR" dirty="0"/>
          </a:p>
        </p:txBody>
      </p:sp>
      <p:sp>
        <p:nvSpPr>
          <p:cNvPr id="3" name="Titre 2"/>
          <p:cNvSpPr>
            <a:spLocks noGrp="1"/>
          </p:cNvSpPr>
          <p:nvPr>
            <p:ph type="title"/>
          </p:nvPr>
        </p:nvSpPr>
        <p:spPr>
          <a:xfrm>
            <a:off x="722313" y="533400"/>
            <a:ext cx="7772400" cy="1041737"/>
          </a:xfrm>
        </p:spPr>
        <p:txBody>
          <a:bodyPr>
            <a:normAutofit/>
          </a:bodyPr>
          <a:lstStyle/>
          <a:p>
            <a:r>
              <a:rPr lang="fr-FR" sz="3600" b="1" dirty="0" smtClean="0">
                <a:solidFill>
                  <a:srgbClr val="000000"/>
                </a:solidFill>
              </a:rPr>
              <a:t>ACTUALISATION DE JP</a:t>
            </a:r>
            <a:endParaRPr lang="fr-FR" sz="3600" b="1" dirty="0">
              <a:solidFill>
                <a:srgbClr val="000000"/>
              </a:solidFill>
            </a:endParaRPr>
          </a:p>
        </p:txBody>
      </p:sp>
      <p:sp>
        <p:nvSpPr>
          <p:cNvPr id="5" name="ZoneTexte 4"/>
          <p:cNvSpPr txBox="1"/>
          <p:nvPr/>
        </p:nvSpPr>
        <p:spPr>
          <a:xfrm>
            <a:off x="462738" y="2451307"/>
            <a:ext cx="8031975" cy="646331"/>
          </a:xfrm>
          <a:prstGeom prst="rect">
            <a:avLst/>
          </a:prstGeom>
          <a:noFill/>
        </p:spPr>
        <p:txBody>
          <a:bodyPr wrap="square" rtlCol="0">
            <a:spAutoFit/>
          </a:bodyPr>
          <a:lstStyle/>
          <a:p>
            <a:endParaRPr lang="fr-FR" dirty="0" smtClean="0"/>
          </a:p>
          <a:p>
            <a:endParaRPr lang="fr-FR" dirty="0"/>
          </a:p>
        </p:txBody>
      </p:sp>
    </p:spTree>
    <p:extLst>
      <p:ext uri="{BB962C8B-B14F-4D97-AF65-F5344CB8AC3E}">
        <p14:creationId xmlns:p14="http://schemas.microsoft.com/office/powerpoint/2010/main" val="1054735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0000"/>
                </a:solidFill>
                <a:latin typeface="Times New Roman"/>
                <a:cs typeface="Times New Roman"/>
              </a:rPr>
              <a:t>Changement des attributions et du niveau de responsabilité sans modification de la qualification</a:t>
            </a:r>
            <a:endParaRPr lang="fr-FR" sz="2800" dirty="0">
              <a:solidFill>
                <a:srgbClr val="000000"/>
              </a:solidFill>
              <a:latin typeface="Times New Roman"/>
              <a:cs typeface="Times New Roman"/>
            </a:endParaRPr>
          </a:p>
        </p:txBody>
      </p:sp>
      <p:sp>
        <p:nvSpPr>
          <p:cNvPr id="3" name="Espace réservé du contenu 2"/>
          <p:cNvSpPr>
            <a:spLocks noGrp="1"/>
          </p:cNvSpPr>
          <p:nvPr>
            <p:ph sz="quarter" idx="1"/>
          </p:nvPr>
        </p:nvSpPr>
        <p:spPr/>
        <p:txBody>
          <a:bodyPr>
            <a:normAutofit lnSpcReduction="10000"/>
          </a:bodyPr>
          <a:lstStyle/>
          <a:p>
            <a:pPr>
              <a:buNone/>
            </a:pPr>
            <a:endParaRPr lang="fr-FR" dirty="0" smtClean="0"/>
          </a:p>
          <a:p>
            <a:pPr algn="just"/>
            <a:r>
              <a:rPr lang="fr-FR" b="1" dirty="0" smtClean="0"/>
              <a:t>Lorsque l'étendue des fonctions et le niveau de responsabilité du salarié sont fortement réduits</a:t>
            </a:r>
            <a:r>
              <a:rPr lang="fr-FR" dirty="0" smtClean="0"/>
              <a:t>, il y a modification du contrat nécessitant l'accord du salarié même si la rémunération ou la qualification ne sont pas affectées.			</a:t>
            </a:r>
          </a:p>
          <a:p>
            <a:pPr algn="just"/>
            <a:endParaRPr lang="fr-FR" dirty="0" smtClean="0"/>
          </a:p>
          <a:p>
            <a:pPr marL="0" indent="0" algn="just">
              <a:buNone/>
            </a:pPr>
            <a:r>
              <a:rPr lang="fr-FR" dirty="0" smtClean="0"/>
              <a:t>Tel est le cas du salarié privé d'une partie de ses responsabilités consistant dans l'encadrement et le suivi d'une équipe d'ingénieurs.</a:t>
            </a:r>
          </a:p>
          <a:p>
            <a:pPr marL="0" indent="0">
              <a:buNone/>
            </a:pPr>
            <a:r>
              <a:rPr lang="fr-FR" u="sng" dirty="0" smtClean="0">
                <a:hlinkClick r:id="rId2"/>
              </a:rPr>
              <a:t>Cass. soc., 4 nov. 2015, n° 13-14.412</a:t>
            </a:r>
          </a:p>
          <a:p>
            <a:endParaRPr lang="fr-FR" dirty="0"/>
          </a:p>
        </p:txBody>
      </p:sp>
    </p:spTree>
    <p:extLst>
      <p:ext uri="{BB962C8B-B14F-4D97-AF65-F5344CB8AC3E}">
        <p14:creationId xmlns:p14="http://schemas.microsoft.com/office/powerpoint/2010/main" val="270984500"/>
      </p:ext>
    </p:extLst>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0000"/>
                </a:solidFill>
                <a:latin typeface="Times New Roman"/>
                <a:cs typeface="Times New Roman"/>
              </a:rPr>
              <a:t>Rémunération variable établie en fonction d'objectifs définis contractuellement</a:t>
            </a:r>
            <a:endParaRPr lang="fr-FR" sz="2800" dirty="0">
              <a:solidFill>
                <a:srgbClr val="000000"/>
              </a:solidFill>
              <a:latin typeface="Times New Roman"/>
              <a:cs typeface="Times New Roman"/>
            </a:endParaRPr>
          </a:p>
        </p:txBody>
      </p:sp>
      <p:sp>
        <p:nvSpPr>
          <p:cNvPr id="3" name="Espace réservé du contenu 2"/>
          <p:cNvSpPr>
            <a:spLocks noGrp="1"/>
          </p:cNvSpPr>
          <p:nvPr>
            <p:ph sz="quarter" idx="1"/>
          </p:nvPr>
        </p:nvSpPr>
        <p:spPr/>
        <p:txBody>
          <a:bodyPr/>
          <a:lstStyle/>
          <a:p>
            <a:pPr algn="just"/>
            <a:r>
              <a:rPr lang="fr-FR" dirty="0" smtClean="0"/>
              <a:t>Dès lors que la définition des objectifs servant de base au calcul de la rémunération variable est contractualisée, la modification des objectifs suppose l'accord du salarié. Le refus opposé par le salarié de modifier ces objectifs ne constitue pas en soi une cause de licenciement. </a:t>
            </a:r>
          </a:p>
          <a:p>
            <a:endParaRPr lang="fr-FR" dirty="0" smtClean="0"/>
          </a:p>
          <a:p>
            <a:pPr marL="0" indent="0">
              <a:buNone/>
            </a:pPr>
            <a:r>
              <a:rPr lang="fr-FR" u="sng" dirty="0" smtClean="0">
                <a:hlinkClick r:id="rId2"/>
              </a:rPr>
              <a:t>Cass. soc., 22 sept. 2015, n° 14-11884</a:t>
            </a:r>
          </a:p>
          <a:p>
            <a:endParaRPr lang="fr-FR" dirty="0"/>
          </a:p>
        </p:txBody>
      </p:sp>
    </p:spTree>
    <p:extLst>
      <p:ext uri="{BB962C8B-B14F-4D97-AF65-F5344CB8AC3E}">
        <p14:creationId xmlns:p14="http://schemas.microsoft.com/office/powerpoint/2010/main" val="1447854828"/>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67422" y="1440505"/>
            <a:ext cx="8569513" cy="4944838"/>
          </a:xfrm>
        </p:spPr>
        <p:txBody>
          <a:bodyPr>
            <a:normAutofit fontScale="77500" lnSpcReduction="20000"/>
          </a:bodyPr>
          <a:lstStyle/>
          <a:p>
            <a:pPr marL="0" indent="0">
              <a:buNone/>
            </a:pPr>
            <a:r>
              <a:rPr lang="fr-FR" sz="2900" b="1" i="1" dirty="0">
                <a:solidFill>
                  <a:srgbClr val="646B86"/>
                </a:solidFill>
              </a:rPr>
              <a:t>2- Les modes de </a:t>
            </a:r>
            <a:r>
              <a:rPr lang="fr-FR" sz="2900" b="1" i="1" dirty="0" smtClean="0">
                <a:solidFill>
                  <a:srgbClr val="646B86"/>
                </a:solidFill>
              </a:rPr>
              <a:t>saisine du Conseil de prud’hommes</a:t>
            </a:r>
          </a:p>
          <a:p>
            <a:pPr marL="0" indent="0">
              <a:buNone/>
            </a:pPr>
            <a:endParaRPr lang="fr-FR" i="1" dirty="0">
              <a:solidFill>
                <a:srgbClr val="646B86"/>
              </a:solidFill>
            </a:endParaRPr>
          </a:p>
          <a:p>
            <a:pPr marL="0" indent="0" algn="just">
              <a:buNone/>
            </a:pPr>
            <a:r>
              <a:rPr lang="fr-FR" dirty="0" smtClean="0">
                <a:solidFill>
                  <a:srgbClr val="000000"/>
                </a:solidFill>
              </a:rPr>
              <a:t>Le CPH est saisi </a:t>
            </a:r>
            <a:r>
              <a:rPr lang="fr-FR" dirty="0">
                <a:solidFill>
                  <a:srgbClr val="000000"/>
                </a:solidFill>
              </a:rPr>
              <a:t>soit par </a:t>
            </a:r>
            <a:r>
              <a:rPr lang="fr-FR" b="1" dirty="0">
                <a:solidFill>
                  <a:srgbClr val="000000"/>
                </a:solidFill>
              </a:rPr>
              <a:t>présentation volontaire des parties </a:t>
            </a:r>
            <a:r>
              <a:rPr lang="fr-FR" dirty="0">
                <a:solidFill>
                  <a:srgbClr val="000000"/>
                </a:solidFill>
              </a:rPr>
              <a:t>devant le </a:t>
            </a:r>
            <a:r>
              <a:rPr lang="fr-FR" dirty="0" smtClean="0">
                <a:solidFill>
                  <a:srgbClr val="000000"/>
                </a:solidFill>
              </a:rPr>
              <a:t>BCO, </a:t>
            </a:r>
            <a:r>
              <a:rPr lang="fr-FR" dirty="0">
                <a:solidFill>
                  <a:srgbClr val="000000"/>
                </a:solidFill>
              </a:rPr>
              <a:t>soit par </a:t>
            </a:r>
            <a:r>
              <a:rPr lang="fr-FR" b="1" dirty="0">
                <a:solidFill>
                  <a:srgbClr val="000000"/>
                </a:solidFill>
              </a:rPr>
              <a:t>requête</a:t>
            </a:r>
            <a:r>
              <a:rPr lang="fr-FR" dirty="0">
                <a:solidFill>
                  <a:srgbClr val="000000"/>
                </a:solidFill>
              </a:rPr>
              <a:t>, à laquelle doivent être jointes les pièces justificatives avec un bordereau correspondant. </a:t>
            </a:r>
            <a:endParaRPr lang="fr-FR" dirty="0" smtClean="0">
              <a:solidFill>
                <a:srgbClr val="000000"/>
              </a:solidFill>
            </a:endParaRPr>
          </a:p>
          <a:p>
            <a:pPr marL="0" indent="0" algn="just">
              <a:buNone/>
            </a:pPr>
            <a:endParaRPr lang="fr-FR" dirty="0">
              <a:solidFill>
                <a:srgbClr val="000000"/>
              </a:solidFill>
            </a:endParaRPr>
          </a:p>
          <a:p>
            <a:pPr marL="0" indent="0" algn="just">
              <a:buNone/>
            </a:pPr>
            <a:r>
              <a:rPr lang="fr-FR" dirty="0" smtClean="0">
                <a:solidFill>
                  <a:srgbClr val="000000"/>
                </a:solidFill>
              </a:rPr>
              <a:t>L’acte </a:t>
            </a:r>
            <a:r>
              <a:rPr lang="fr-FR" dirty="0">
                <a:solidFill>
                  <a:srgbClr val="000000"/>
                </a:solidFill>
              </a:rPr>
              <a:t>introductif d’instance comporte </a:t>
            </a:r>
            <a:r>
              <a:rPr lang="fr-FR" dirty="0" smtClean="0">
                <a:solidFill>
                  <a:srgbClr val="000000"/>
                </a:solidFill>
              </a:rPr>
              <a:t>les </a:t>
            </a:r>
            <a:r>
              <a:rPr lang="fr-FR" dirty="0">
                <a:solidFill>
                  <a:srgbClr val="000000"/>
                </a:solidFill>
              </a:rPr>
              <a:t>éléments d’identification du demandeur, du défendeur et l’objet de la demande. </a:t>
            </a:r>
            <a:r>
              <a:rPr lang="fr-FR" b="1" dirty="0" smtClean="0">
                <a:solidFill>
                  <a:srgbClr val="000000"/>
                </a:solidFill>
              </a:rPr>
              <a:t>Il incombe de reprendre un </a:t>
            </a:r>
            <a:r>
              <a:rPr lang="fr-FR" b="1" dirty="0">
                <a:solidFill>
                  <a:srgbClr val="000000"/>
                </a:solidFill>
              </a:rPr>
              <a:t>exposé sommaire des motifs de la demande et mentionner chacun des chefs de </a:t>
            </a:r>
            <a:r>
              <a:rPr lang="fr-FR" b="1" dirty="0" smtClean="0">
                <a:solidFill>
                  <a:srgbClr val="000000"/>
                </a:solidFill>
              </a:rPr>
              <a:t>demande </a:t>
            </a:r>
            <a:r>
              <a:rPr lang="fr-FR" dirty="0" smtClean="0">
                <a:solidFill>
                  <a:srgbClr val="000000"/>
                </a:solidFill>
              </a:rPr>
              <a:t>(pour renforcer </a:t>
            </a:r>
            <a:r>
              <a:rPr lang="fr-FR" dirty="0">
                <a:solidFill>
                  <a:srgbClr val="000000"/>
                </a:solidFill>
              </a:rPr>
              <a:t>le contradictoire et de favoriser la </a:t>
            </a:r>
            <a:r>
              <a:rPr lang="fr-FR" dirty="0" smtClean="0">
                <a:solidFill>
                  <a:srgbClr val="000000"/>
                </a:solidFill>
              </a:rPr>
              <a:t>conciliation)</a:t>
            </a:r>
            <a:r>
              <a:rPr lang="fr-FR" dirty="0">
                <a:solidFill>
                  <a:srgbClr val="000000"/>
                </a:solidFill>
              </a:rPr>
              <a:t> </a:t>
            </a:r>
            <a:r>
              <a:rPr lang="fr-FR" dirty="0" smtClean="0">
                <a:solidFill>
                  <a:srgbClr val="000000"/>
                </a:solidFill>
              </a:rPr>
              <a:t>: </a:t>
            </a:r>
            <a:r>
              <a:rPr lang="fr-FR" b="1" u="sng" dirty="0" smtClean="0">
                <a:solidFill>
                  <a:srgbClr val="000000"/>
                </a:solidFill>
              </a:rPr>
              <a:t>cette formalité n’est pas prescrite à peine de nullité.</a:t>
            </a:r>
          </a:p>
          <a:p>
            <a:pPr marL="0" indent="0" algn="just">
              <a:buNone/>
            </a:pPr>
            <a:endParaRPr lang="fr-FR" dirty="0">
              <a:solidFill>
                <a:srgbClr val="000000"/>
              </a:solidFill>
            </a:endParaRPr>
          </a:p>
          <a:p>
            <a:pPr marL="0" indent="0" algn="just">
              <a:buNone/>
            </a:pPr>
            <a:r>
              <a:rPr lang="fr-FR" dirty="0" smtClean="0">
                <a:solidFill>
                  <a:srgbClr val="000000"/>
                </a:solidFill>
              </a:rPr>
              <a:t>La </a:t>
            </a:r>
            <a:r>
              <a:rPr lang="fr-FR" dirty="0">
                <a:solidFill>
                  <a:srgbClr val="000000"/>
                </a:solidFill>
              </a:rPr>
              <a:t>requête et le bordereau doivent être établis </a:t>
            </a:r>
            <a:r>
              <a:rPr lang="fr-FR" b="1" dirty="0">
                <a:solidFill>
                  <a:srgbClr val="000000"/>
                </a:solidFill>
              </a:rPr>
              <a:t>en autant d’exemplaires qu’il existe de défendeurs, outre un exemplaire </a:t>
            </a:r>
            <a:r>
              <a:rPr lang="fr-FR" dirty="0">
                <a:solidFill>
                  <a:srgbClr val="000000"/>
                </a:solidFill>
              </a:rPr>
              <a:t>destiné à la juridiction. Il incombe en effet au greffe de communiquer la requête et le bordereau aux parties en défense.</a:t>
            </a:r>
          </a:p>
          <a:p>
            <a:pPr marL="0" indent="0" algn="just">
              <a:buNone/>
            </a:pPr>
            <a:endParaRPr lang="fr-FR" dirty="0">
              <a:solidFill>
                <a:srgbClr val="000000"/>
              </a:solidFill>
            </a:endParaRPr>
          </a:p>
          <a:p>
            <a:pPr marL="0" indent="0">
              <a:buNone/>
            </a:pPr>
            <a:endParaRPr lang="fr-FR" dirty="0">
              <a:solidFill>
                <a:srgbClr val="000000"/>
              </a:solidFill>
            </a:endParaRPr>
          </a:p>
        </p:txBody>
      </p:sp>
      <p:sp>
        <p:nvSpPr>
          <p:cNvPr id="5" name="ZoneTexte 4"/>
          <p:cNvSpPr txBox="1"/>
          <p:nvPr/>
        </p:nvSpPr>
        <p:spPr>
          <a:xfrm>
            <a:off x="325816" y="394127"/>
            <a:ext cx="8511120" cy="538609"/>
          </a:xfrm>
          <a:prstGeom prst="rect">
            <a:avLst/>
          </a:prstGeom>
          <a:noFill/>
        </p:spPr>
        <p:txBody>
          <a:bodyPr wrap="none" rtlCol="0">
            <a:spAutoFit/>
          </a:bodyPr>
          <a:lstStyle/>
          <a:p>
            <a:r>
              <a:rPr lang="fr-FR" sz="2900" dirty="0">
                <a:solidFill>
                  <a:srgbClr val="8CADAE">
                    <a:shade val="75000"/>
                  </a:srgbClr>
                </a:solidFill>
                <a:ea typeface="+mj-ea"/>
                <a:cs typeface="+mj-cs"/>
              </a:rPr>
              <a:t>Chapitre </a:t>
            </a:r>
            <a:r>
              <a:rPr lang="fr-FR" sz="2900" dirty="0" smtClean="0">
                <a:solidFill>
                  <a:srgbClr val="8CADAE">
                    <a:shade val="75000"/>
                  </a:srgbClr>
                </a:solidFill>
                <a:ea typeface="+mj-ea"/>
                <a:cs typeface="+mj-cs"/>
              </a:rPr>
              <a:t>1 </a:t>
            </a:r>
            <a:r>
              <a:rPr lang="fr-FR" sz="2900" dirty="0">
                <a:solidFill>
                  <a:srgbClr val="8CADAE">
                    <a:shade val="75000"/>
                  </a:srgbClr>
                </a:solidFill>
                <a:ea typeface="+mj-ea"/>
                <a:cs typeface="+mj-cs"/>
              </a:rPr>
              <a:t>: La saisine du Conseil de prud’hommes</a:t>
            </a:r>
            <a:endParaRPr lang="fr-FR" dirty="0"/>
          </a:p>
        </p:txBody>
      </p:sp>
    </p:spTree>
    <p:extLst>
      <p:ext uri="{BB962C8B-B14F-4D97-AF65-F5344CB8AC3E}">
        <p14:creationId xmlns:p14="http://schemas.microsoft.com/office/powerpoint/2010/main" val="3256256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latin typeface="Times New Roman"/>
                <a:cs typeface="Times New Roman"/>
              </a:rPr>
              <a:t>Suppression ou réduction d'un avantage ou des frais professionnels</a:t>
            </a:r>
            <a:r>
              <a:rPr lang="fr-FR" dirty="0" smtClean="0"/>
              <a:t>	</a:t>
            </a:r>
            <a:endParaRPr lang="fr-FR" dirty="0"/>
          </a:p>
        </p:txBody>
      </p:sp>
      <p:sp>
        <p:nvSpPr>
          <p:cNvPr id="3" name="Espace réservé du contenu 2"/>
          <p:cNvSpPr>
            <a:spLocks noGrp="1"/>
          </p:cNvSpPr>
          <p:nvPr>
            <p:ph sz="quarter" idx="1"/>
          </p:nvPr>
        </p:nvSpPr>
        <p:spPr/>
        <p:txBody>
          <a:bodyPr>
            <a:normAutofit lnSpcReduction="10000"/>
          </a:bodyPr>
          <a:lstStyle/>
          <a:p>
            <a:pPr algn="just"/>
            <a:r>
              <a:rPr lang="fr-FR" dirty="0" smtClean="0"/>
              <a:t> la suppression d'une indemnité de logement régulièrement perçue depuis 11 ans en raison d'une mutation. </a:t>
            </a:r>
          </a:p>
          <a:p>
            <a:pPr algn="just">
              <a:buNone/>
            </a:pPr>
            <a:r>
              <a:rPr lang="fr-FR" u="sng" dirty="0" smtClean="0">
                <a:hlinkClick r:id=""/>
              </a:rPr>
              <a:t>Cass. soc., 4 févr. 2015, n° 13-26284</a:t>
            </a:r>
          </a:p>
          <a:p>
            <a:pPr algn="just"/>
            <a:endParaRPr lang="fr-FR" u="sng" dirty="0" smtClean="0">
              <a:hlinkClick r:id=""/>
            </a:endParaRPr>
          </a:p>
          <a:p>
            <a:pPr algn="just"/>
            <a:r>
              <a:rPr lang="fr-FR" dirty="0" smtClean="0"/>
              <a:t>La suppression unilatérale par l'employeur d'un avantage en nature, qui constitue un élément de rémunération, caractérise un manquement contractuel justifiant l'allocation de dommages-intérêts. </a:t>
            </a:r>
          </a:p>
          <a:p>
            <a:pPr marL="0" indent="0">
              <a:buNone/>
            </a:pPr>
            <a:r>
              <a:rPr lang="fr-FR" u="sng" dirty="0" smtClean="0">
                <a:hlinkClick r:id="rId2"/>
              </a:rPr>
              <a:t>Cass. soc., 4 févr. 2015, n° 13-24151</a:t>
            </a:r>
          </a:p>
          <a:p>
            <a:endParaRPr lang="fr-FR" u="sng" dirty="0" smtClean="0">
              <a:hlinkClick r:id="rId3"/>
            </a:endParaRPr>
          </a:p>
          <a:p>
            <a:endParaRPr lang="fr-FR" dirty="0"/>
          </a:p>
        </p:txBody>
      </p:sp>
    </p:spTree>
    <p:extLst>
      <p:ext uri="{BB962C8B-B14F-4D97-AF65-F5344CB8AC3E}">
        <p14:creationId xmlns:p14="http://schemas.microsoft.com/office/powerpoint/2010/main" val="1864451695"/>
      </p:ext>
    </p:extLst>
  </p:cSld>
  <p:clrMapOvr>
    <a:masterClrMapping/>
  </p:clrMapOvr>
  <p:transition>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599"/>
            <a:ext cx="8534400" cy="982287"/>
          </a:xfrm>
        </p:spPr>
        <p:txBody>
          <a:bodyPr>
            <a:normAutofit fontScale="90000"/>
          </a:bodyPr>
          <a:lstStyle/>
          <a:p>
            <a:r>
              <a:rPr lang="fr-FR" dirty="0" smtClean="0"/>
              <a:t> </a:t>
            </a:r>
            <a:br>
              <a:rPr lang="fr-FR" dirty="0" smtClean="0"/>
            </a:br>
            <a:r>
              <a:rPr lang="fr-FR" i="1" u="sng" dirty="0" smtClean="0"/>
              <a:t>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fontScale="92500"/>
          </a:bodyPr>
          <a:lstStyle/>
          <a:p>
            <a:endParaRPr lang="fr-FR" dirty="0" smtClean="0"/>
          </a:p>
          <a:p>
            <a:pPr algn="just"/>
            <a:r>
              <a:rPr lang="fr-FR" sz="2162" b="1" dirty="0" smtClean="0"/>
              <a:t>Mentir dans son CV sur son expérience professionnelle chez un concurrent peut justifier un licenciement pour faute grave</a:t>
            </a:r>
            <a:endParaRPr lang="fr-FR" sz="2162" dirty="0" smtClean="0"/>
          </a:p>
          <a:p>
            <a:pPr algn="just"/>
            <a:endParaRPr lang="fr-FR" sz="2162" dirty="0" smtClean="0"/>
          </a:p>
          <a:p>
            <a:pPr algn="just">
              <a:buNone/>
            </a:pPr>
            <a:r>
              <a:rPr lang="fr-FR" sz="2162" dirty="0" smtClean="0"/>
              <a:t>Il a été retenu, à juste titre, que le salarié avait volontairement dissimulé la réalité de sa situation professionnelle en faisant croire à 3 reprises qu'il avait été engagé par une entreprise concurrente de son employeur alors que la présence du salarié dans cette entreprise avait été considérée comme déterminante pour son embauche. Elle en conclut que ces faits font ressortir l'existence de manœuvres dolosives du salarié rendant impossible la poursuite des relations contractuelles.</a:t>
            </a:r>
            <a:r>
              <a:rPr lang="fr-FR" sz="2400" i="1" u="sng" dirty="0"/>
              <a:t> </a:t>
            </a:r>
            <a:r>
              <a:rPr lang="fr-FR" sz="2900" u="sng" dirty="0" err="1"/>
              <a:t>Cass</a:t>
            </a:r>
            <a:r>
              <a:rPr lang="fr-FR" sz="2900" u="sng" dirty="0"/>
              <a:t>. soc., 25 nov. 2015, n° 14-21.521</a:t>
            </a:r>
          </a:p>
          <a:p>
            <a:endParaRPr lang="fr-FR" dirty="0"/>
          </a:p>
        </p:txBody>
      </p:sp>
      <p:sp>
        <p:nvSpPr>
          <p:cNvPr id="4" name="ZoneTexte 3"/>
          <p:cNvSpPr txBox="1"/>
          <p:nvPr/>
        </p:nvSpPr>
        <p:spPr>
          <a:xfrm>
            <a:off x="114716" y="228599"/>
            <a:ext cx="8877992" cy="584775"/>
          </a:xfrm>
          <a:prstGeom prst="rect">
            <a:avLst/>
          </a:prstGeom>
          <a:noFill/>
        </p:spPr>
        <p:txBody>
          <a:bodyPr wrap="square" rtlCol="0">
            <a:spAutoFit/>
          </a:bodyPr>
          <a:lstStyle/>
          <a:p>
            <a:pPr algn="ctr"/>
            <a:r>
              <a:rPr lang="fr-FR" sz="3200" dirty="0"/>
              <a:t> </a:t>
            </a:r>
            <a:r>
              <a:rPr lang="fr-FR" sz="3200" dirty="0" smtClean="0"/>
              <a:t>La faute grave</a:t>
            </a:r>
            <a:endParaRPr lang="fr-FR" sz="3200" dirty="0"/>
          </a:p>
        </p:txBody>
      </p:sp>
    </p:spTree>
    <p:extLst>
      <p:ext uri="{BB962C8B-B14F-4D97-AF65-F5344CB8AC3E}">
        <p14:creationId xmlns:p14="http://schemas.microsoft.com/office/powerpoint/2010/main" val="146328964"/>
      </p:ext>
    </p:extLst>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dirty="0"/>
              <a:t>La faute grave</a:t>
            </a:r>
            <a:endParaRPr lang="fr-FR" u="sng" dirty="0"/>
          </a:p>
        </p:txBody>
      </p:sp>
      <p:sp>
        <p:nvSpPr>
          <p:cNvPr id="6" name="Espace réservé du contenu 5"/>
          <p:cNvSpPr>
            <a:spLocks noGrp="1"/>
          </p:cNvSpPr>
          <p:nvPr>
            <p:ph sz="quarter" idx="1"/>
          </p:nvPr>
        </p:nvSpPr>
        <p:spPr>
          <a:xfrm>
            <a:off x="301752" y="1527048"/>
            <a:ext cx="8503920" cy="5330952"/>
          </a:xfrm>
        </p:spPr>
        <p:txBody>
          <a:bodyPr>
            <a:normAutofit fontScale="70000" lnSpcReduction="20000"/>
          </a:bodyPr>
          <a:lstStyle/>
          <a:p>
            <a:pPr algn="just"/>
            <a:r>
              <a:rPr lang="fr-FR" sz="3200" b="1" dirty="0" smtClean="0"/>
              <a:t>L'employeur n'est pas fondé à licencier une salariée pour faute grave s'il s'avère que son comportement était en réalité dû à une surcharge de travail importante.</a:t>
            </a:r>
            <a:r>
              <a:rPr lang="fr-FR" sz="3200" b="1" u="sng" dirty="0" smtClean="0"/>
              <a:t> </a:t>
            </a:r>
            <a:endParaRPr lang="fr-FR" sz="3200" dirty="0" smtClean="0"/>
          </a:p>
          <a:p>
            <a:pPr algn="just"/>
            <a:endParaRPr lang="fr-FR" sz="3200" dirty="0" smtClean="0"/>
          </a:p>
          <a:p>
            <a:pPr marL="0" indent="0" algn="just">
              <a:buNone/>
            </a:pPr>
            <a:r>
              <a:rPr lang="fr-FR" sz="3200" dirty="0" smtClean="0"/>
              <a:t>Une infirmière coordinatrice « craque »  et près avoir notamment hurlé qu'elle comptait bien « couler la boîte », elle quitte précipitamment son  poste et se fait immédiatement arrêter par son médecin. Elle est licencié pour faute grave. </a:t>
            </a:r>
          </a:p>
          <a:p>
            <a:pPr algn="just"/>
            <a:endParaRPr lang="fr-FR" sz="3200" dirty="0" smtClean="0"/>
          </a:p>
          <a:p>
            <a:pPr marL="0" indent="0" algn="just">
              <a:buNone/>
            </a:pPr>
            <a:r>
              <a:rPr lang="fr-FR" sz="3200" dirty="0" smtClean="0"/>
              <a:t>La Cour de cassation a a estimé qu'il fallait effectivement vérifier si, en réalité,  </a:t>
            </a:r>
            <a:r>
              <a:rPr lang="fr-FR" sz="3200" i="1" dirty="0" smtClean="0"/>
              <a:t>« la dégradation de l'état de santé de la salariée ne résultait pas d'une charge ou d'horaires de travail excessifs »</a:t>
            </a:r>
            <a:r>
              <a:rPr lang="fr-FR" sz="3200" dirty="0" smtClean="0"/>
              <a:t>  et si </a:t>
            </a:r>
            <a:r>
              <a:rPr lang="fr-FR" sz="3200" i="1" dirty="0" smtClean="0"/>
              <a:t>« son  comportement ne pouvait être justifié par une surcharge de travail importante ».</a:t>
            </a:r>
            <a:r>
              <a:rPr lang="fr-FR" sz="3200" i="1" u="sng" dirty="0"/>
              <a:t> </a:t>
            </a:r>
            <a:endParaRPr lang="fr-FR" sz="3200" i="1" u="sng" dirty="0" smtClean="0"/>
          </a:p>
          <a:p>
            <a:pPr marL="0" indent="0" algn="just">
              <a:buNone/>
            </a:pPr>
            <a:endParaRPr lang="fr-FR" sz="3200" i="1" u="sng" dirty="0"/>
          </a:p>
          <a:p>
            <a:pPr marL="0" indent="0" algn="just">
              <a:buNone/>
            </a:pPr>
            <a:r>
              <a:rPr lang="fr-FR" sz="3200" i="1" u="sng" dirty="0" err="1" smtClean="0"/>
              <a:t>Cass</a:t>
            </a:r>
            <a:r>
              <a:rPr lang="fr-FR" sz="3200" i="1" u="sng" dirty="0"/>
              <a:t>. soc., 17 juin 2015, n</a:t>
            </a:r>
            <a:r>
              <a:rPr lang="fr-FR" sz="3200" i="1" u="sng" dirty="0" smtClean="0"/>
              <a:t>°14</a:t>
            </a:r>
            <a:r>
              <a:rPr lang="fr-FR" sz="3200" i="1" u="sng" dirty="0"/>
              <a:t>-</a:t>
            </a:r>
            <a:r>
              <a:rPr lang="fr-FR" sz="3200" i="1" u="sng" dirty="0" smtClean="0"/>
              <a:t>11486</a:t>
            </a:r>
            <a:endParaRPr lang="fr-FR" sz="3789" dirty="0" smtClean="0"/>
          </a:p>
          <a:p>
            <a:endParaRPr lang="fr-FR" dirty="0"/>
          </a:p>
        </p:txBody>
      </p:sp>
    </p:spTree>
    <p:extLst>
      <p:ext uri="{BB962C8B-B14F-4D97-AF65-F5344CB8AC3E}">
        <p14:creationId xmlns:p14="http://schemas.microsoft.com/office/powerpoint/2010/main" val="1483779893"/>
      </p:ext>
    </p:extLst>
  </p:cSld>
  <p:clrMapOvr>
    <a:masterClrMapping/>
  </p:clrMapOvr>
  <p:transition>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301752" y="228599"/>
            <a:ext cx="8534400" cy="913375"/>
          </a:xfrm>
        </p:spPr>
        <p:txBody>
          <a:bodyPr>
            <a:normAutofit fontScale="90000"/>
          </a:bodyPr>
          <a:lstStyle/>
          <a:p>
            <a:r>
              <a:rPr lang="fr-FR" dirty="0" smtClean="0"/>
              <a:t/>
            </a:r>
            <a:br>
              <a:rPr lang="fr-FR" dirty="0" smtClean="0"/>
            </a:br>
            <a:r>
              <a:rPr lang="fr-FR" dirty="0" smtClean="0"/>
              <a:t>Harcèlement Moral</a:t>
            </a:r>
            <a:endParaRPr lang="fr-FR" dirty="0"/>
          </a:p>
        </p:txBody>
      </p:sp>
      <p:sp>
        <p:nvSpPr>
          <p:cNvPr id="10" name="Espace réservé du contenu 9"/>
          <p:cNvSpPr>
            <a:spLocks noGrp="1"/>
          </p:cNvSpPr>
          <p:nvPr>
            <p:ph sz="quarter" idx="1"/>
          </p:nvPr>
        </p:nvSpPr>
        <p:spPr/>
        <p:txBody>
          <a:bodyPr>
            <a:noAutofit/>
          </a:bodyPr>
          <a:lstStyle/>
          <a:p>
            <a:pPr algn="just"/>
            <a:r>
              <a:rPr lang="fr-FR" sz="2400" b="1" dirty="0" smtClean="0"/>
              <a:t>Dénonciation d'un harcèlement: pas de mauvaise foi, pas de licenciement.</a:t>
            </a:r>
          </a:p>
          <a:p>
            <a:pPr algn="just"/>
            <a:endParaRPr lang="fr-FR" sz="2400" dirty="0" smtClean="0"/>
          </a:p>
          <a:p>
            <a:pPr marL="0" indent="0" algn="just">
              <a:buNone/>
            </a:pPr>
            <a:r>
              <a:rPr lang="fr-FR" sz="2400" dirty="0" smtClean="0"/>
              <a:t>Un employeur qui souhaite sanctionner un salarié pour avoir dénoncé, à tort, un harcèlement, doit impérativement établir la mauvaise foi du salarié. A défaut, la sanction sera annulée par les juges. </a:t>
            </a:r>
          </a:p>
          <a:p>
            <a:pPr algn="just"/>
            <a:endParaRPr lang="fr-FR" sz="2400" dirty="0" smtClean="0"/>
          </a:p>
          <a:p>
            <a:pPr marL="0" indent="0" algn="just">
              <a:buNone/>
            </a:pPr>
            <a:r>
              <a:rPr lang="fr-FR" sz="2400" dirty="0" smtClean="0"/>
              <a:t>Et cette mauvaise foi ne peut résulter que de la connaissance par le salarié de la fausseté des faits qu'il dénonce.</a:t>
            </a:r>
            <a:r>
              <a:rPr lang="fr-FR" sz="2400" u="sng" dirty="0"/>
              <a:t> </a:t>
            </a:r>
            <a:endParaRPr lang="fr-FR" sz="2400" u="sng" dirty="0" smtClean="0"/>
          </a:p>
          <a:p>
            <a:pPr marL="0" indent="0" algn="just">
              <a:buNone/>
            </a:pPr>
            <a:endParaRPr lang="fr-FR" sz="2400" u="sng" dirty="0"/>
          </a:p>
          <a:p>
            <a:pPr marL="0" indent="0" algn="just">
              <a:buNone/>
            </a:pPr>
            <a:r>
              <a:rPr lang="fr-FR" sz="2400" u="sng" dirty="0" err="1" smtClean="0"/>
              <a:t>Cass</a:t>
            </a:r>
            <a:r>
              <a:rPr lang="fr-FR" sz="2400" u="sng" dirty="0"/>
              <a:t>. soc., 10 juin 2015, n° 14-13.318</a:t>
            </a:r>
            <a:endParaRPr lang="fr-FR" sz="2800" dirty="0"/>
          </a:p>
        </p:txBody>
      </p:sp>
    </p:spTree>
    <p:extLst>
      <p:ext uri="{BB962C8B-B14F-4D97-AF65-F5344CB8AC3E}">
        <p14:creationId xmlns:p14="http://schemas.microsoft.com/office/powerpoint/2010/main" val="1308552687"/>
      </p:ext>
    </p:extLst>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794846"/>
            <a:ext cx="8503920" cy="792839"/>
          </a:xfrm>
        </p:spPr>
        <p:txBody>
          <a:bodyPr>
            <a:normAutofit fontScale="90000"/>
          </a:bodyPr>
          <a:lstStyle/>
          <a:p>
            <a:r>
              <a:rPr lang="fr-FR" dirty="0"/>
              <a:t/>
            </a:r>
            <a:br>
              <a:rPr lang="fr-FR" dirty="0"/>
            </a:br>
            <a:r>
              <a:rPr lang="fr-FR" dirty="0"/>
              <a:t/>
            </a:r>
            <a:br>
              <a:rPr lang="fr-FR" dirty="0"/>
            </a:br>
            <a:r>
              <a:rPr lang="fr-FR" dirty="0"/>
              <a:t/>
            </a:r>
            <a:br>
              <a:rPr lang="fr-FR" dirty="0"/>
            </a:br>
            <a:r>
              <a:rPr lang="fr-FR" sz="3200" b="1" dirty="0"/>
              <a:t>Le salarié peut-il être licencié pour demande de résiliation judiciaire ?</a:t>
            </a:r>
            <a:br>
              <a:rPr lang="fr-FR" sz="3200" b="1" dirty="0"/>
            </a:br>
            <a:endParaRPr lang="fr-FR" dirty="0"/>
          </a:p>
        </p:txBody>
      </p:sp>
      <p:sp>
        <p:nvSpPr>
          <p:cNvPr id="3" name="Espace réservé du contenu 2"/>
          <p:cNvSpPr>
            <a:spLocks noGrp="1"/>
          </p:cNvSpPr>
          <p:nvPr>
            <p:ph sz="quarter" idx="1"/>
          </p:nvPr>
        </p:nvSpPr>
        <p:spPr/>
        <p:txBody>
          <a:bodyPr>
            <a:normAutofit/>
          </a:bodyPr>
          <a:lstStyle/>
          <a:p>
            <a:pPr algn="just"/>
            <a:endParaRPr lang="fr-FR" sz="2000" dirty="0" smtClean="0"/>
          </a:p>
          <a:p>
            <a:pPr algn="just"/>
            <a:r>
              <a:rPr lang="fr-FR" sz="2400" dirty="0" smtClean="0"/>
              <a:t>L'employeur "reprochait au salarié dans la lettre de licenciement d'avoir saisi la juridiction prud'homale d'une demande en résiliation de son contrat de travail". Ce grief constitue une </a:t>
            </a:r>
            <a:r>
              <a:rPr lang="fr-FR" sz="2400" b="1" i="1" u="sng" dirty="0" smtClean="0"/>
              <a:t>"atteinte à la liberté fondamentale" [la liberté d'ester en justice]</a:t>
            </a:r>
            <a:r>
              <a:rPr lang="fr-FR" sz="2400" dirty="0" smtClean="0"/>
              <a:t> et "entraînait à lui seul la nullité du licenciement".</a:t>
            </a:r>
          </a:p>
          <a:p>
            <a:pPr marL="0" indent="0" algn="just">
              <a:buNone/>
            </a:pPr>
            <a:r>
              <a:rPr lang="fr-FR" sz="2400" dirty="0" smtClean="0"/>
              <a:t> </a:t>
            </a:r>
            <a:r>
              <a:rPr lang="fr-FR" sz="2400" i="1" u="sng" dirty="0" err="1"/>
              <a:t>Cass</a:t>
            </a:r>
            <a:r>
              <a:rPr lang="fr-FR" sz="2400" i="1" u="sng" dirty="0"/>
              <a:t>. soc., 3 févr. 2016, n° 14-18.600</a:t>
            </a:r>
            <a:endParaRPr lang="fr-FR" sz="2400" dirty="0"/>
          </a:p>
        </p:txBody>
      </p:sp>
    </p:spTree>
    <p:extLst>
      <p:ext uri="{BB962C8B-B14F-4D97-AF65-F5344CB8AC3E}">
        <p14:creationId xmlns:p14="http://schemas.microsoft.com/office/powerpoint/2010/main" val="464981482"/>
      </p:ext>
    </p:extLst>
  </p:cSld>
  <p:clrMapOvr>
    <a:masterClrMapping/>
  </p:clrMapOvr>
  <p:transition>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599"/>
            <a:ext cx="8534400" cy="1090578"/>
          </a:xfrm>
        </p:spPr>
        <p:txBody>
          <a:bodyPr>
            <a:normAutofit fontScale="90000"/>
          </a:bodyPr>
          <a:lstStyle/>
          <a:p>
            <a:r>
              <a:rPr lang="fr-FR" dirty="0" smtClean="0"/>
              <a:t> </a:t>
            </a:r>
            <a:br>
              <a:rPr lang="fr-FR" dirty="0" smtClean="0"/>
            </a:br>
            <a:r>
              <a:rPr lang="fr-FR" dirty="0" smtClean="0"/>
              <a:t>Faute lourde</a:t>
            </a:r>
            <a:br>
              <a:rPr lang="fr-FR" dirty="0" smtClean="0"/>
            </a:br>
            <a:endParaRPr lang="fr-FR" dirty="0"/>
          </a:p>
        </p:txBody>
      </p:sp>
      <p:sp>
        <p:nvSpPr>
          <p:cNvPr id="3" name="Espace réservé du contenu 2"/>
          <p:cNvSpPr>
            <a:spLocks noGrp="1"/>
          </p:cNvSpPr>
          <p:nvPr>
            <p:ph sz="quarter" idx="1"/>
          </p:nvPr>
        </p:nvSpPr>
        <p:spPr>
          <a:xfrm>
            <a:off x="301752" y="1319177"/>
            <a:ext cx="8503920" cy="5856409"/>
          </a:xfrm>
        </p:spPr>
        <p:txBody>
          <a:bodyPr>
            <a:noAutofit/>
          </a:bodyPr>
          <a:lstStyle/>
          <a:p>
            <a:r>
              <a:rPr lang="fr-FR" sz="1900" dirty="0" smtClean="0"/>
              <a:t>Dans deux arrêts du 22 octobre 2015, la Cour de cassation précise sa définition de la faute lourde, qui se caractérise ainsi par </a:t>
            </a:r>
            <a:r>
              <a:rPr lang="fr-FR" sz="1900" b="1" dirty="0" smtClean="0"/>
              <a:t>"l'intention de nuire à l'employeur, laquelle implique la volonté du salarié de lui porter préjudice dans la commission du fait fautif et ne résulte pas de la seule commission d'un acte préjudiciable à l'entreprise".</a:t>
            </a:r>
          </a:p>
          <a:p>
            <a:endParaRPr lang="fr-FR" sz="1900" b="1" dirty="0" smtClean="0"/>
          </a:p>
          <a:p>
            <a:pPr marL="0" indent="0">
              <a:buNone/>
            </a:pPr>
            <a:r>
              <a:rPr lang="fr-FR" sz="1900" dirty="0" smtClean="0"/>
              <a:t>Un  salarié avait détourné sur son compte personnel une somme de 60 000 euros venant en règlement partiel, par un client, d'une facture correspondant à la livraison d'une commande de vins. La Cour de cassation en à déduit une absence de faute lourde.</a:t>
            </a:r>
          </a:p>
          <a:p>
            <a:endParaRPr lang="fr-FR" sz="1900" dirty="0" smtClean="0"/>
          </a:p>
          <a:p>
            <a:pPr marL="0" indent="0">
              <a:buNone/>
            </a:pPr>
            <a:r>
              <a:rPr lang="fr-FR" sz="1900" dirty="0" smtClean="0"/>
              <a:t>L’autre salarié s'était fait octroyer diverses augmentations, acomptes sur salaires de plusieurs milliers d’euros,  sans prévoir les modalités de remboursement, et avait fait bénéficier d'avantages anormaux à deux salariés, dont sa </a:t>
            </a:r>
            <a:r>
              <a:rPr lang="fr-FR" sz="1900" dirty="0" err="1" smtClean="0"/>
              <a:t>soeur</a:t>
            </a:r>
            <a:r>
              <a:rPr lang="fr-FR" sz="1900" dirty="0" smtClean="0"/>
              <a:t> qu'il avait engagée. La Cour de cassation en à déduit une absence de faute lourde.</a:t>
            </a:r>
            <a:r>
              <a:rPr lang="fr-FR" sz="2000" i="1" u="sng" dirty="0"/>
              <a:t> </a:t>
            </a:r>
            <a:r>
              <a:rPr lang="fr-FR" sz="2000" i="1" u="sng" dirty="0" err="1"/>
              <a:t>Cass</a:t>
            </a:r>
            <a:r>
              <a:rPr lang="fr-FR" sz="2000" i="1" u="sng" dirty="0"/>
              <a:t>. soc., 22 oct. 2015, n° 14-11.291</a:t>
            </a:r>
            <a:endParaRPr lang="fr-FR" sz="1900" dirty="0" smtClean="0"/>
          </a:p>
          <a:p>
            <a:endParaRPr lang="fr-FR" sz="2000" dirty="0"/>
          </a:p>
        </p:txBody>
      </p:sp>
    </p:spTree>
    <p:extLst>
      <p:ext uri="{BB962C8B-B14F-4D97-AF65-F5344CB8AC3E}">
        <p14:creationId xmlns:p14="http://schemas.microsoft.com/office/powerpoint/2010/main" val="2053745102"/>
      </p:ext>
    </p:extLst>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8403"/>
            <a:ext cx="8534400" cy="734969"/>
          </a:xfrm>
        </p:spPr>
        <p:txBody>
          <a:bodyPr>
            <a:noAutofit/>
          </a:bodyPr>
          <a:lstStyle/>
          <a:p>
            <a:r>
              <a:rPr lang="fr-FR" sz="2800" i="1" dirty="0" smtClean="0"/>
              <a:t>Actualité : </a:t>
            </a:r>
            <a:r>
              <a:rPr lang="fr-FR" sz="2800" i="1" u="sng" dirty="0" smtClean="0"/>
              <a:t>Cons. </a:t>
            </a:r>
            <a:r>
              <a:rPr lang="fr-FR" sz="2800" i="1" u="sng" dirty="0" err="1" smtClean="0"/>
              <a:t>const</a:t>
            </a:r>
            <a:r>
              <a:rPr lang="fr-FR" sz="2800" i="1" u="sng" dirty="0" smtClean="0"/>
              <a:t>., 2 mars 2016, n° 2015-523 QPC</a:t>
            </a:r>
            <a:r>
              <a:rPr lang="fr-FR" sz="2800" i="1" dirty="0" smtClean="0"/>
              <a:t> </a:t>
            </a:r>
            <a:endParaRPr lang="fr-FR" sz="2800" i="1" dirty="0"/>
          </a:p>
        </p:txBody>
      </p:sp>
      <p:sp>
        <p:nvSpPr>
          <p:cNvPr id="3" name="Espace réservé du contenu 2"/>
          <p:cNvSpPr>
            <a:spLocks noGrp="1"/>
          </p:cNvSpPr>
          <p:nvPr>
            <p:ph sz="quarter" idx="1"/>
          </p:nvPr>
        </p:nvSpPr>
        <p:spPr/>
        <p:txBody>
          <a:bodyPr/>
          <a:lstStyle/>
          <a:p>
            <a:pPr algn="just"/>
            <a:r>
              <a:rPr lang="fr-FR" b="1" dirty="0" smtClean="0"/>
              <a:t>Licenciement pour faute lourde : le salarié a droit à ses congés payés</a:t>
            </a:r>
          </a:p>
          <a:p>
            <a:pPr algn="just"/>
            <a:endParaRPr lang="fr-FR" dirty="0" smtClean="0"/>
          </a:p>
          <a:p>
            <a:pPr marL="0" indent="0" algn="just">
              <a:buNone/>
            </a:pPr>
            <a:r>
              <a:rPr lang="fr-FR" dirty="0" smtClean="0"/>
              <a:t>Le Conseil constitutionnel juge que la privation des indemnités de congés payés en cas de licenciement pour faute lourde n'est pas conforme à la Constitution. Cette décision s'applique immédiatement et aux contentieux en cours.</a:t>
            </a:r>
          </a:p>
          <a:p>
            <a:endParaRPr lang="fr-FR" dirty="0"/>
          </a:p>
        </p:txBody>
      </p:sp>
    </p:spTree>
    <p:extLst>
      <p:ext uri="{BB962C8B-B14F-4D97-AF65-F5344CB8AC3E}">
        <p14:creationId xmlns:p14="http://schemas.microsoft.com/office/powerpoint/2010/main" val="2081851849"/>
      </p:ext>
    </p:extLst>
  </p:cSld>
  <p:clrMapOvr>
    <a:masterClrMapping/>
  </p:clrMapOvr>
  <p:transition>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chemeClr val="tx1"/>
                </a:solidFill>
              </a:rPr>
              <a:t>Un motif non disciplinaire </a:t>
            </a:r>
            <a:endParaRPr lang="fr-FR" sz="2800" dirty="0">
              <a:solidFill>
                <a:schemeClr val="tx1"/>
              </a:solidFill>
            </a:endParaRPr>
          </a:p>
        </p:txBody>
      </p:sp>
      <p:sp>
        <p:nvSpPr>
          <p:cNvPr id="3" name="Espace réservé du contenu 2"/>
          <p:cNvSpPr>
            <a:spLocks noGrp="1"/>
          </p:cNvSpPr>
          <p:nvPr>
            <p:ph sz="quarter" idx="1"/>
          </p:nvPr>
        </p:nvSpPr>
        <p:spPr/>
        <p:txBody>
          <a:bodyPr>
            <a:normAutofit fontScale="85000" lnSpcReduction="10000"/>
          </a:bodyPr>
          <a:lstStyle/>
          <a:p>
            <a:pPr algn="just"/>
            <a:r>
              <a:rPr lang="fr-FR" dirty="0" smtClean="0"/>
              <a:t>Une cour d'appel ne peut pas relever, pour dire le licenciement fondé sur une cause réelle et sérieuse, que les griefs visés dans la lettre de licenciement s'analysent plus comme motifs d'une insuffisance professionnelle que comme fondement d'une faute grave, et que cette insuffisance est nettement caractérisée. </a:t>
            </a:r>
          </a:p>
          <a:p>
            <a:pPr algn="just"/>
            <a:endParaRPr lang="fr-FR" dirty="0" smtClean="0"/>
          </a:p>
          <a:p>
            <a:pPr marL="0" indent="0" algn="just">
              <a:buNone/>
            </a:pPr>
            <a:r>
              <a:rPr lang="fr-FR" dirty="0" smtClean="0"/>
              <a:t>En statuant ainsi</a:t>
            </a:r>
            <a:r>
              <a:rPr lang="fr-FR" b="1" dirty="0" smtClean="0"/>
              <a:t>, alors que l'employeur s'étant placé sur le terrain disciplinaire </a:t>
            </a:r>
            <a:r>
              <a:rPr lang="fr-FR" dirty="0" smtClean="0"/>
              <a:t>en prononçant le licenciement pour faute grave, la cour d'appel, qui ne pouvait requalifier le licenciement en licenciement pour insuffisance professionnelle sans caractériser une faute imputable à la salariée, n'a pas </a:t>
            </a:r>
          </a:p>
          <a:p>
            <a:pPr marL="0" indent="0">
              <a:buNone/>
            </a:pPr>
            <a:r>
              <a:rPr lang="fr-FR" u="sng" dirty="0" smtClean="0">
                <a:hlinkClick r:id="rId2"/>
              </a:rPr>
              <a:t>Cass. soc., 17 janv. 2013, n°12-10051</a:t>
            </a:r>
          </a:p>
          <a:p>
            <a:endParaRPr lang="fr-FR" dirty="0"/>
          </a:p>
        </p:txBody>
      </p:sp>
    </p:spTree>
    <p:extLst>
      <p:ext uri="{BB962C8B-B14F-4D97-AF65-F5344CB8AC3E}">
        <p14:creationId xmlns:p14="http://schemas.microsoft.com/office/powerpoint/2010/main" val="71234820"/>
      </p:ext>
    </p:extLst>
  </p:cSld>
  <p:clrMapOvr>
    <a:masterClrMapping/>
  </p:clrMapOvr>
  <p:transition>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000000"/>
                </a:solidFill>
              </a:rPr>
              <a:t>Appréciation de l’insuffisance </a:t>
            </a:r>
            <a:endParaRPr lang="fr-FR" sz="2800" dirty="0">
              <a:solidFill>
                <a:srgbClr val="000000"/>
              </a:solidFill>
            </a:endParaRPr>
          </a:p>
        </p:txBody>
      </p:sp>
      <p:sp>
        <p:nvSpPr>
          <p:cNvPr id="3" name="Espace réservé du contenu 2"/>
          <p:cNvSpPr>
            <a:spLocks noGrp="1"/>
          </p:cNvSpPr>
          <p:nvPr>
            <p:ph sz="quarter" idx="1"/>
          </p:nvPr>
        </p:nvSpPr>
        <p:spPr/>
        <p:txBody>
          <a:bodyPr/>
          <a:lstStyle/>
          <a:p>
            <a:pPr algn="just"/>
            <a:r>
              <a:rPr lang="fr-FR" dirty="0" smtClean="0"/>
              <a:t>Les juges doivent, pour établir ou non la réalité de l'insuffisance professionnelle d'un salarié, prendre en compte l'ensemble de l'activité du salarié. Ils ne peuvent pas valider un licenciement pour insuffisance professionnelle au seul motif de la diminution importante du chiffre d'affaires réalisé par le salarié dans une de ses activités (seule visée dans la lettre de licenciement)</a:t>
            </a:r>
          </a:p>
          <a:p>
            <a:endParaRPr lang="fr-FR" u="sng" dirty="0" smtClean="0">
              <a:hlinkClick r:id=""/>
            </a:endParaRPr>
          </a:p>
          <a:p>
            <a:pPr marL="0" indent="0">
              <a:buNone/>
            </a:pPr>
            <a:r>
              <a:rPr lang="fr-FR" u="sng" dirty="0" smtClean="0">
                <a:hlinkClick r:id=""/>
              </a:rPr>
              <a:t>Cass. soc., 27 mars 2013, n°11-29001</a:t>
            </a:r>
          </a:p>
          <a:p>
            <a:endParaRPr lang="fr-FR" dirty="0"/>
          </a:p>
        </p:txBody>
      </p:sp>
    </p:spTree>
    <p:extLst>
      <p:ext uri="{BB962C8B-B14F-4D97-AF65-F5344CB8AC3E}">
        <p14:creationId xmlns:p14="http://schemas.microsoft.com/office/powerpoint/2010/main" val="405717267"/>
      </p:ext>
    </p:extLst>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chemeClr val="tx1"/>
                </a:solidFill>
              </a:rPr>
              <a:t>Exigence d’une carence du salarié </a:t>
            </a:r>
            <a:endParaRPr lang="fr-FR" sz="2800" dirty="0">
              <a:solidFill>
                <a:schemeClr val="tx1"/>
              </a:solidFill>
            </a:endParaRPr>
          </a:p>
        </p:txBody>
      </p:sp>
      <p:sp>
        <p:nvSpPr>
          <p:cNvPr id="3" name="Espace réservé du contenu 2"/>
          <p:cNvSpPr>
            <a:spLocks noGrp="1"/>
          </p:cNvSpPr>
          <p:nvPr>
            <p:ph sz="quarter" idx="1"/>
          </p:nvPr>
        </p:nvSpPr>
        <p:spPr/>
        <p:txBody>
          <a:bodyPr>
            <a:normAutofit fontScale="92500" lnSpcReduction="20000"/>
          </a:bodyPr>
          <a:lstStyle/>
          <a:p>
            <a:pPr algn="just"/>
            <a:r>
              <a:rPr lang="fr-FR" dirty="0" smtClean="0"/>
              <a:t>L'insuffisance de résultats ne peut caractériser une cause réelle et sérieuse de licenciement que si elle est due à une carence du salarié. </a:t>
            </a:r>
          </a:p>
          <a:p>
            <a:pPr algn="just">
              <a:buNone/>
            </a:pPr>
            <a:endParaRPr lang="fr-FR" dirty="0" smtClean="0"/>
          </a:p>
          <a:p>
            <a:pPr marL="0" indent="0" algn="just">
              <a:buNone/>
            </a:pPr>
            <a:r>
              <a:rPr lang="fr-FR" dirty="0" smtClean="0"/>
              <a:t>Tel est le cas lorsqu'en dépit des avertissements préalables de l'employeur, le salarié n'avait pas atteint au cours de l'année 2008 les objectifs fixés, dont la cour d'appel avait vérifié le caractère réaliste, insuffisance se traduisant par l'absence totale de vente de certains produits faisant partie de son portefeuille, et n'avait pas été en mesure dans son courrier du 16 octobre 2008 de présenter un plan de travail afin de redresser ses ventes.</a:t>
            </a:r>
            <a:r>
              <a:rPr lang="fr-FR" u="sng" dirty="0" smtClean="0">
                <a:hlinkClick r:id="rId2"/>
              </a:rPr>
              <a:t> Cass. soc., 29 janv. 2014, n° 12-21.516</a:t>
            </a:r>
          </a:p>
          <a:p>
            <a:endParaRPr lang="fr-FR" dirty="0"/>
          </a:p>
        </p:txBody>
      </p:sp>
    </p:spTree>
    <p:extLst>
      <p:ext uri="{BB962C8B-B14F-4D97-AF65-F5344CB8AC3E}">
        <p14:creationId xmlns:p14="http://schemas.microsoft.com/office/powerpoint/2010/main" val="556097634"/>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1507" y="1411182"/>
            <a:ext cx="8229600" cy="4945622"/>
          </a:xfrm>
        </p:spPr>
        <p:txBody>
          <a:bodyPr>
            <a:normAutofit fontScale="70000" lnSpcReduction="20000"/>
          </a:bodyPr>
          <a:lstStyle/>
          <a:p>
            <a:pPr marL="0" indent="0">
              <a:buNone/>
            </a:pPr>
            <a:r>
              <a:rPr lang="fr-FR" sz="3000" b="1" i="1" dirty="0">
                <a:solidFill>
                  <a:srgbClr val="646B86"/>
                </a:solidFill>
              </a:rPr>
              <a:t>3- Les avis et convocations adressés aux </a:t>
            </a:r>
            <a:r>
              <a:rPr lang="fr-FR" sz="3000" b="1" i="1" dirty="0" smtClean="0">
                <a:solidFill>
                  <a:srgbClr val="646B86"/>
                </a:solidFill>
              </a:rPr>
              <a:t>parties</a:t>
            </a:r>
          </a:p>
          <a:p>
            <a:pPr marL="0" indent="0">
              <a:buNone/>
            </a:pPr>
            <a:r>
              <a:rPr lang="fr-FR" sz="3000" b="1" i="1" dirty="0" smtClean="0">
                <a:solidFill>
                  <a:srgbClr val="646B86"/>
                </a:solidFill>
              </a:rPr>
              <a:t>     3-1 L’avis adressé au demandeur</a:t>
            </a:r>
          </a:p>
          <a:p>
            <a:pPr marL="0" indent="0">
              <a:buNone/>
            </a:pPr>
            <a:endParaRPr lang="fr-FR" i="1" dirty="0" smtClean="0">
              <a:solidFill>
                <a:srgbClr val="646B86"/>
              </a:solidFill>
            </a:endParaRPr>
          </a:p>
          <a:p>
            <a:pPr marL="0" indent="0" algn="just">
              <a:buNone/>
            </a:pPr>
            <a:r>
              <a:rPr lang="fr-FR" dirty="0" smtClean="0">
                <a:solidFill>
                  <a:srgbClr val="000000"/>
                </a:solidFill>
              </a:rPr>
              <a:t>L’avis est </a:t>
            </a:r>
            <a:r>
              <a:rPr lang="fr-FR" dirty="0">
                <a:solidFill>
                  <a:srgbClr val="000000"/>
                </a:solidFill>
              </a:rPr>
              <a:t>adressé par tous </a:t>
            </a:r>
            <a:r>
              <a:rPr lang="fr-FR" dirty="0" smtClean="0">
                <a:solidFill>
                  <a:srgbClr val="000000"/>
                </a:solidFill>
              </a:rPr>
              <a:t>moyens (lettre </a:t>
            </a:r>
            <a:r>
              <a:rPr lang="fr-FR" dirty="0">
                <a:solidFill>
                  <a:srgbClr val="000000"/>
                </a:solidFill>
              </a:rPr>
              <a:t>simple, </a:t>
            </a:r>
            <a:r>
              <a:rPr lang="fr-FR" dirty="0" smtClean="0">
                <a:solidFill>
                  <a:srgbClr val="000000"/>
                </a:solidFill>
              </a:rPr>
              <a:t>convocation </a:t>
            </a:r>
            <a:r>
              <a:rPr lang="fr-FR" dirty="0">
                <a:solidFill>
                  <a:srgbClr val="000000"/>
                </a:solidFill>
              </a:rPr>
              <a:t>verbale ou </a:t>
            </a:r>
            <a:r>
              <a:rPr lang="fr-FR" dirty="0" smtClean="0">
                <a:solidFill>
                  <a:srgbClr val="000000"/>
                </a:solidFill>
              </a:rPr>
              <a:t>télécopie</a:t>
            </a:r>
            <a:r>
              <a:rPr lang="fr-FR" dirty="0">
                <a:solidFill>
                  <a:srgbClr val="000000"/>
                </a:solidFill>
              </a:rPr>
              <a:t>, </a:t>
            </a:r>
            <a:r>
              <a:rPr lang="fr-FR" dirty="0" smtClean="0">
                <a:solidFill>
                  <a:srgbClr val="000000"/>
                </a:solidFill>
              </a:rPr>
              <a:t>le </a:t>
            </a:r>
            <a:r>
              <a:rPr lang="fr-FR" dirty="0">
                <a:solidFill>
                  <a:srgbClr val="000000"/>
                </a:solidFill>
              </a:rPr>
              <a:t>courriel </a:t>
            </a:r>
            <a:r>
              <a:rPr lang="fr-FR" dirty="0" smtClean="0">
                <a:solidFill>
                  <a:srgbClr val="000000"/>
                </a:solidFill>
              </a:rPr>
              <a:t>électronique pour ce dernier avec l’accord du demandeur</a:t>
            </a:r>
            <a:r>
              <a:rPr lang="fr-FR" dirty="0" smtClean="0">
                <a:solidFill>
                  <a:srgbClr val="000000"/>
                </a:solidFill>
              </a:rPr>
              <a:t>).</a:t>
            </a:r>
            <a:endParaRPr lang="fr-FR" dirty="0">
              <a:solidFill>
                <a:srgbClr val="000000"/>
              </a:solidFill>
            </a:endParaRPr>
          </a:p>
          <a:p>
            <a:pPr marL="0" indent="0" algn="just">
              <a:buNone/>
            </a:pPr>
            <a:r>
              <a:rPr lang="fr-FR" dirty="0">
                <a:solidFill>
                  <a:srgbClr val="000000"/>
                </a:solidFill>
              </a:rPr>
              <a:t>Les mentions prévues. L’avis adressé au demandeur comprend en outre deux mentions particulières :</a:t>
            </a:r>
          </a:p>
          <a:p>
            <a:pPr marL="0" indent="0" algn="just">
              <a:buNone/>
            </a:pPr>
            <a:endParaRPr lang="fr-FR" sz="1300" dirty="0">
              <a:solidFill>
                <a:srgbClr val="000000"/>
              </a:solidFill>
            </a:endParaRPr>
          </a:p>
          <a:p>
            <a:pPr marL="274320" lvl="1" indent="0" algn="just">
              <a:buNone/>
            </a:pPr>
            <a:r>
              <a:rPr lang="fr-FR" sz="2700" dirty="0">
                <a:solidFill>
                  <a:srgbClr val="000000"/>
                </a:solidFill>
              </a:rPr>
              <a:t>- la première, </a:t>
            </a:r>
            <a:r>
              <a:rPr lang="fr-FR" sz="2700" b="1" dirty="0">
                <a:solidFill>
                  <a:srgbClr val="000000"/>
                </a:solidFill>
              </a:rPr>
              <a:t>l’invitant à adresser ses pièces au défendeur avant la </a:t>
            </a:r>
            <a:r>
              <a:rPr lang="fr-FR" sz="2700" b="1" dirty="0" smtClean="0">
                <a:solidFill>
                  <a:srgbClr val="000000"/>
                </a:solidFill>
              </a:rPr>
              <a:t>tenue du bureau de conciliation ou de jugement</a:t>
            </a:r>
            <a:r>
              <a:rPr lang="fr-FR" sz="2700" dirty="0" smtClean="0">
                <a:solidFill>
                  <a:srgbClr val="000000"/>
                </a:solidFill>
              </a:rPr>
              <a:t>. Il </a:t>
            </a:r>
            <a:r>
              <a:rPr lang="fr-FR" sz="2700" dirty="0">
                <a:solidFill>
                  <a:srgbClr val="000000"/>
                </a:solidFill>
              </a:rPr>
              <a:t>revient donc au demandeur d’être vigilant sur cette transmission à son contradicteur, en particulier en y procédant par une LRAR. Si celle-ci n’a pu être faite avant la séance de conciliation, rien n’interdit qu’elle le soit au cours de celle-ci. </a:t>
            </a:r>
          </a:p>
          <a:p>
            <a:pPr marL="274320" lvl="1" indent="0" algn="just">
              <a:buNone/>
            </a:pPr>
            <a:r>
              <a:rPr lang="fr-FR" sz="2700" dirty="0" smtClean="0">
                <a:solidFill>
                  <a:srgbClr val="000000"/>
                </a:solidFill>
              </a:rPr>
              <a:t>- la </a:t>
            </a:r>
            <a:r>
              <a:rPr lang="fr-FR" sz="2700" dirty="0">
                <a:solidFill>
                  <a:srgbClr val="000000"/>
                </a:solidFill>
              </a:rPr>
              <a:t>seconde, lui rappelant </a:t>
            </a:r>
            <a:r>
              <a:rPr lang="fr-FR" sz="2700" b="1" dirty="0">
                <a:solidFill>
                  <a:srgbClr val="000000"/>
                </a:solidFill>
              </a:rPr>
              <a:t>qu’en cas de non comparution sans motif légitime, il pourra être statué en l’état des pièces et moyens communiqués </a:t>
            </a:r>
            <a:r>
              <a:rPr lang="fr-FR" sz="2700" b="1" dirty="0" smtClean="0">
                <a:solidFill>
                  <a:srgbClr val="000000"/>
                </a:solidFill>
              </a:rPr>
              <a:t>contradictoirement par </a:t>
            </a:r>
            <a:r>
              <a:rPr lang="fr-FR" sz="2700" b="1" dirty="0">
                <a:solidFill>
                  <a:srgbClr val="000000"/>
                </a:solidFill>
              </a:rPr>
              <a:t>l’autre </a:t>
            </a:r>
            <a:r>
              <a:rPr lang="fr-FR" sz="2700" b="1" dirty="0" smtClean="0">
                <a:solidFill>
                  <a:srgbClr val="000000"/>
                </a:solidFill>
              </a:rPr>
              <a:t>partie.</a:t>
            </a:r>
            <a:endParaRPr lang="fr-FR" sz="2700" b="1" dirty="0">
              <a:solidFill>
                <a:srgbClr val="000000"/>
              </a:solidFill>
            </a:endParaRPr>
          </a:p>
          <a:p>
            <a:pPr marL="0" indent="0" algn="just">
              <a:buNone/>
            </a:pPr>
            <a:endParaRPr lang="fr-FR" i="1" dirty="0">
              <a:solidFill>
                <a:srgbClr val="000000"/>
              </a:solidFill>
            </a:endParaRPr>
          </a:p>
        </p:txBody>
      </p:sp>
      <p:sp>
        <p:nvSpPr>
          <p:cNvPr id="4" name="ZoneTexte 3"/>
          <p:cNvSpPr txBox="1"/>
          <p:nvPr/>
        </p:nvSpPr>
        <p:spPr>
          <a:xfrm>
            <a:off x="299265" y="444471"/>
            <a:ext cx="8532697" cy="538609"/>
          </a:xfrm>
          <a:prstGeom prst="rect">
            <a:avLst/>
          </a:prstGeom>
          <a:noFill/>
        </p:spPr>
        <p:txBody>
          <a:bodyPr wrap="square" rtlCol="0">
            <a:spAutoFit/>
          </a:bodyPr>
          <a:lstStyle/>
          <a:p>
            <a:pPr algn="ctr"/>
            <a:r>
              <a:rPr lang="fr-FR" sz="2900" dirty="0">
                <a:solidFill>
                  <a:srgbClr val="8CADAE">
                    <a:shade val="75000"/>
                  </a:srgbClr>
                </a:solidFill>
                <a:ea typeface="+mj-ea"/>
                <a:cs typeface="+mj-cs"/>
              </a:rPr>
              <a:t>Chapitre </a:t>
            </a:r>
            <a:r>
              <a:rPr lang="fr-FR" sz="2900" dirty="0" smtClean="0">
                <a:solidFill>
                  <a:srgbClr val="8CADAE">
                    <a:shade val="75000"/>
                  </a:srgbClr>
                </a:solidFill>
                <a:ea typeface="+mj-ea"/>
                <a:cs typeface="+mj-cs"/>
              </a:rPr>
              <a:t>1 </a:t>
            </a:r>
            <a:r>
              <a:rPr lang="fr-FR" sz="2900" dirty="0">
                <a:solidFill>
                  <a:srgbClr val="8CADAE">
                    <a:shade val="75000"/>
                  </a:srgbClr>
                </a:solidFill>
                <a:ea typeface="+mj-ea"/>
                <a:cs typeface="+mj-cs"/>
              </a:rPr>
              <a:t>: La saisine du Conseil de prud’hommes</a:t>
            </a:r>
            <a:endParaRPr lang="fr-FR" dirty="0"/>
          </a:p>
        </p:txBody>
      </p:sp>
    </p:spTree>
    <p:extLst>
      <p:ext uri="{BB962C8B-B14F-4D97-AF65-F5344CB8AC3E}">
        <p14:creationId xmlns:p14="http://schemas.microsoft.com/office/powerpoint/2010/main" val="913484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55600"/>
            <a:ext cx="8534400" cy="758952"/>
          </a:xfrm>
        </p:spPr>
        <p:txBody>
          <a:bodyPr>
            <a:normAutofit fontScale="90000"/>
          </a:bodyPr>
          <a:lstStyle/>
          <a:p>
            <a:r>
              <a:rPr lang="fr-FR" u="sng" dirty="0" smtClean="0"/>
              <a:t>Maintien de l’obligation de loyauté pendant la suspension du contrat de travail</a:t>
            </a:r>
            <a:endParaRPr lang="fr-FR" u="sng" dirty="0">
              <a:solidFill>
                <a:srgbClr val="000090"/>
              </a:solidFill>
            </a:endParaRPr>
          </a:p>
        </p:txBody>
      </p:sp>
      <p:sp>
        <p:nvSpPr>
          <p:cNvPr id="3" name="Espace réservé du contenu 2"/>
          <p:cNvSpPr>
            <a:spLocks noGrp="1"/>
          </p:cNvSpPr>
          <p:nvPr>
            <p:ph sz="quarter" idx="1"/>
          </p:nvPr>
        </p:nvSpPr>
        <p:spPr/>
        <p:txBody>
          <a:bodyPr>
            <a:normAutofit/>
          </a:bodyPr>
          <a:lstStyle/>
          <a:p>
            <a:pPr>
              <a:buNone/>
            </a:pPr>
            <a:r>
              <a:rPr lang="fr-FR" sz="2162" b="1" dirty="0" smtClean="0"/>
              <a:t>1- Information tardive d'une intervention chirurgicale programmée :  </a:t>
            </a:r>
          </a:p>
          <a:p>
            <a:pPr>
              <a:buNone/>
            </a:pPr>
            <a:endParaRPr lang="fr-FR" sz="2162" b="1" dirty="0" smtClean="0"/>
          </a:p>
          <a:p>
            <a:pPr algn="just">
              <a:buNone/>
            </a:pPr>
            <a:r>
              <a:rPr lang="fr-FR" sz="2162" b="1" dirty="0" smtClean="0"/>
              <a:t>	</a:t>
            </a:r>
            <a:r>
              <a:rPr lang="fr-FR" sz="2162" dirty="0" smtClean="0"/>
              <a:t>Méconnaît l'obligation d'exécuter de bonne foi le contrat de travail, le salarié qui s'est volontairement abstenu d'informer son employeur de ce qu'il serait absent à compter du lendemain pour subir une intervention chirurgicale programmée depuis 2 mois devant entraîner un arrêt de travail prévisible de plusieurs semaines alors qu'il savait pertinemment qu'une telle absence était susceptible de perturber le fonctionnement du service. Il s'agit d'un motif réel et sérieux de licenciement.</a:t>
            </a:r>
          </a:p>
          <a:p>
            <a:pPr marL="0" indent="0">
              <a:buNone/>
            </a:pPr>
            <a:r>
              <a:rPr lang="fr-FR" sz="2162" u="sng" dirty="0" smtClean="0">
                <a:hlinkClick r:id="rId2"/>
              </a:rPr>
              <a:t>Cass. soc., 21 nov. 2012, n° 11-18.686</a:t>
            </a:r>
          </a:p>
          <a:p>
            <a:endParaRPr lang="fr-FR" dirty="0"/>
          </a:p>
        </p:txBody>
      </p:sp>
    </p:spTree>
    <p:extLst>
      <p:ext uri="{BB962C8B-B14F-4D97-AF65-F5344CB8AC3E}">
        <p14:creationId xmlns:p14="http://schemas.microsoft.com/office/powerpoint/2010/main" val="421804481"/>
      </p:ext>
    </p:extLst>
  </p:cSld>
  <p:clrMapOvr>
    <a:masterClrMapping/>
  </p:clrMapOvr>
  <p:transition>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9030" y="895859"/>
            <a:ext cx="8083148" cy="4401205"/>
          </a:xfrm>
          <a:prstGeom prst="rect">
            <a:avLst/>
          </a:prstGeom>
          <a:noFill/>
        </p:spPr>
        <p:txBody>
          <a:bodyPr wrap="square" rtlCol="0">
            <a:spAutoFit/>
          </a:bodyPr>
          <a:lstStyle/>
          <a:p>
            <a:pPr algn="just"/>
            <a:r>
              <a:rPr lang="fr-FR" sz="2000" dirty="0" smtClean="0"/>
              <a:t>2- L 'exercice d'une activité pendant un arrêt de travail provoqué par la maladie ne constitue pas en lui-même un manquement à l'obligation de loyauté. Pour fonder un licenciement, l'acte commis par un salarié durant la suspension de son contrat de travail doit causer un préjudice à l'employeur ou à l'entreprise</a:t>
            </a:r>
          </a:p>
          <a:p>
            <a:pPr algn="just"/>
            <a:endParaRPr lang="fr-FR" sz="2000" dirty="0" smtClean="0"/>
          </a:p>
          <a:p>
            <a:pPr algn="just"/>
            <a:endParaRPr lang="fr-FR" sz="2000" dirty="0" smtClean="0"/>
          </a:p>
          <a:p>
            <a:pPr algn="just"/>
            <a:r>
              <a:rPr lang="fr-FR" sz="2000" dirty="0" smtClean="0"/>
              <a:t>Ainsi, le fait que le salarié (mécanicien dépanneur) soit pilote dans des rallyes, pendant ses arrêts de travail liés à une maladie professionnelle touchant ses 2 mains, ne peut justifier un licenciement que s'il est prouvé que cette activité a causé un préjudice à l'employeur. </a:t>
            </a:r>
          </a:p>
          <a:p>
            <a:pPr algn="just"/>
            <a:endParaRPr lang="fr-FR" sz="2000" u="sng" dirty="0" smtClean="0">
              <a:hlinkClick r:id=""/>
            </a:endParaRPr>
          </a:p>
          <a:p>
            <a:pPr algn="just"/>
            <a:endParaRPr lang="fr-FR" sz="2000" u="sng" dirty="0" smtClean="0">
              <a:hlinkClick r:id=""/>
            </a:endParaRPr>
          </a:p>
          <a:p>
            <a:pPr algn="just"/>
            <a:r>
              <a:rPr lang="fr-FR" sz="2000" u="sng" dirty="0" smtClean="0">
                <a:hlinkClick r:id=""/>
              </a:rPr>
              <a:t>Cass. soc., 16 oct. 2013, n° 12-15.638</a:t>
            </a:r>
          </a:p>
        </p:txBody>
      </p:sp>
    </p:spTree>
    <p:extLst>
      <p:ext uri="{BB962C8B-B14F-4D97-AF65-F5344CB8AC3E}">
        <p14:creationId xmlns:p14="http://schemas.microsoft.com/office/powerpoint/2010/main" val="1839431538"/>
      </p:ext>
    </p:extLst>
  </p:cSld>
  <p:clrMapOvr>
    <a:masterClrMapping/>
  </p:clrMapOvr>
  <p:transition>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0000"/>
                </a:solidFill>
                <a:latin typeface="Times New Roman"/>
                <a:cs typeface="Times New Roman"/>
              </a:rPr>
              <a:t>Contenu de la lettre de licenciement </a:t>
            </a:r>
            <a:endParaRPr lang="fr-FR" sz="2800" dirty="0">
              <a:solidFill>
                <a:srgbClr val="000000"/>
              </a:solidFill>
              <a:latin typeface="Times New Roman"/>
              <a:cs typeface="Times New Roman"/>
            </a:endParaRPr>
          </a:p>
        </p:txBody>
      </p:sp>
      <p:sp>
        <p:nvSpPr>
          <p:cNvPr id="3" name="Espace réservé du contenu 2"/>
          <p:cNvSpPr>
            <a:spLocks noGrp="1"/>
          </p:cNvSpPr>
          <p:nvPr>
            <p:ph sz="quarter" idx="1"/>
          </p:nvPr>
        </p:nvSpPr>
        <p:spPr/>
        <p:txBody>
          <a:bodyPr/>
          <a:lstStyle/>
          <a:p>
            <a:r>
              <a:rPr lang="fr-FR" dirty="0" smtClean="0"/>
              <a:t>La lettre de licenciement doit énoncer expressément la perturbation dans le fonctionnement de l'entreprise résultant de l'absence prolongée ou des absences répétées du salarié et la nécessité de pourvoir au remplacement du salarié absent. Le caractère définitif du remplacement sera vérifié par les juges.</a:t>
            </a:r>
          </a:p>
          <a:p>
            <a:pPr>
              <a:buNone/>
            </a:pPr>
            <a:endParaRPr lang="fr-FR" dirty="0" smtClean="0"/>
          </a:p>
          <a:p>
            <a:pPr marL="0" indent="0">
              <a:buNone/>
            </a:pPr>
            <a:r>
              <a:rPr lang="fr-FR" u="sng" dirty="0" smtClean="0">
                <a:hlinkClick r:id="rId2"/>
              </a:rPr>
              <a:t>Cass. soc., 5 mars 2014, n°12-28303</a:t>
            </a:r>
            <a:r>
              <a:rPr lang="fr-FR" u="sng" dirty="0" smtClean="0">
                <a:hlinkClick r:id=""/>
              </a:rPr>
              <a:t> </a:t>
            </a:r>
          </a:p>
          <a:p>
            <a:pPr marL="0" indent="0">
              <a:buNone/>
            </a:pPr>
            <a:r>
              <a:rPr lang="fr-FR" u="sng" dirty="0" smtClean="0">
                <a:hlinkClick r:id=""/>
              </a:rPr>
              <a:t>Cass. soc., 9 avr. 2015, n°13-25326</a:t>
            </a:r>
          </a:p>
          <a:p>
            <a:endParaRPr lang="fr-FR" dirty="0"/>
          </a:p>
        </p:txBody>
      </p:sp>
    </p:spTree>
    <p:extLst>
      <p:ext uri="{BB962C8B-B14F-4D97-AF65-F5344CB8AC3E}">
        <p14:creationId xmlns:p14="http://schemas.microsoft.com/office/powerpoint/2010/main" val="1861240832"/>
      </p:ext>
    </p:extLst>
  </p:cSld>
  <p:clrMapOvr>
    <a:masterClrMapping/>
  </p:clrMapOvr>
  <p:transition>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chemeClr val="tx1"/>
                </a:solidFill>
                <a:latin typeface="Times New Roman"/>
                <a:cs typeface="Times New Roman"/>
              </a:rPr>
              <a:t>Cadre d’appréciation de la désorganisation de l’entreprise</a:t>
            </a:r>
            <a:endParaRPr lang="fr-FR" sz="2800" dirty="0">
              <a:solidFill>
                <a:schemeClr val="tx1"/>
              </a:solidFill>
              <a:latin typeface="Times New Roman"/>
              <a:cs typeface="Times New Roman"/>
            </a:endParaRPr>
          </a:p>
        </p:txBody>
      </p:sp>
      <p:sp>
        <p:nvSpPr>
          <p:cNvPr id="3" name="Espace réservé du contenu 2"/>
          <p:cNvSpPr>
            <a:spLocks noGrp="1"/>
          </p:cNvSpPr>
          <p:nvPr>
            <p:ph sz="quarter" idx="1"/>
          </p:nvPr>
        </p:nvSpPr>
        <p:spPr/>
        <p:txBody>
          <a:bodyPr/>
          <a:lstStyle/>
          <a:p>
            <a:pPr algn="just"/>
            <a:endParaRPr lang="fr-FR" sz="2000" dirty="0" smtClean="0"/>
          </a:p>
          <a:p>
            <a:pPr algn="just"/>
            <a:r>
              <a:rPr lang="fr-FR" sz="2000" dirty="0" smtClean="0"/>
              <a:t>Est dépourvu de cause réelle et sérieuse le licenciement motivé par la désorganisation, non de l'ensemble de l'entreprise, mais du seul centre dans lequel travaille le salarié </a:t>
            </a:r>
            <a:r>
              <a:rPr lang="fr-FR" sz="2000" b="1" dirty="0" smtClean="0"/>
              <a:t>absent de manière prolongée pour maladie.</a:t>
            </a:r>
          </a:p>
          <a:p>
            <a:pPr algn="just"/>
            <a:endParaRPr lang="fr-FR" sz="2000" b="1" dirty="0" smtClean="0"/>
          </a:p>
          <a:p>
            <a:pPr algn="just"/>
            <a:r>
              <a:rPr lang="fr-FR" b="1" dirty="0" smtClean="0">
                <a:solidFill>
                  <a:schemeClr val="accent4">
                    <a:lumMod val="60000"/>
                    <a:lumOff val="40000"/>
                  </a:schemeClr>
                </a:solidFill>
              </a:rPr>
              <a:t> </a:t>
            </a:r>
            <a:r>
              <a:rPr lang="fr-FR" sz="2800" i="1" u="sng" dirty="0" err="1" smtClean="0">
                <a:solidFill>
                  <a:schemeClr val="accent4">
                    <a:lumMod val="60000"/>
                    <a:lumOff val="40000"/>
                  </a:schemeClr>
                </a:solidFill>
              </a:rPr>
              <a:t>Cass</a:t>
            </a:r>
            <a:r>
              <a:rPr lang="fr-FR" sz="2800" i="1" u="sng" dirty="0" smtClean="0">
                <a:solidFill>
                  <a:schemeClr val="accent4">
                    <a:lumMod val="60000"/>
                    <a:lumOff val="40000"/>
                  </a:schemeClr>
                </a:solidFill>
              </a:rPr>
              <a:t>. soc. 2 janvier 2016 n° 13-27.979 </a:t>
            </a:r>
          </a:p>
          <a:p>
            <a:pPr algn="just">
              <a:buNone/>
            </a:pPr>
            <a:r>
              <a:rPr lang="fr-FR" b="1" dirty="0" smtClean="0"/>
              <a:t>	</a:t>
            </a:r>
            <a:endParaRPr lang="fr-FR" b="1" i="1" dirty="0" smtClean="0">
              <a:hlinkClick r:id="rId2"/>
            </a:endParaRPr>
          </a:p>
          <a:p>
            <a:endParaRPr lang="fr-FR" dirty="0"/>
          </a:p>
        </p:txBody>
      </p:sp>
    </p:spTree>
    <p:extLst>
      <p:ext uri="{BB962C8B-B14F-4D97-AF65-F5344CB8AC3E}">
        <p14:creationId xmlns:p14="http://schemas.microsoft.com/office/powerpoint/2010/main" val="296590065"/>
      </p:ext>
    </p:extLst>
  </p:cSld>
  <p:clrMapOvr>
    <a:masterClrMapping/>
  </p:clrMapOvr>
  <p:transition>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chemeClr val="tx1"/>
                </a:solidFill>
                <a:latin typeface="Times"/>
                <a:cs typeface="Times"/>
              </a:rPr>
              <a:t>Exception : manquement à l’obligation de sécurité</a:t>
            </a:r>
            <a:endParaRPr lang="fr-FR" sz="2800" dirty="0">
              <a:solidFill>
                <a:schemeClr val="tx1"/>
              </a:solidFill>
              <a:latin typeface="Times"/>
              <a:cs typeface="Times"/>
            </a:endParaRPr>
          </a:p>
        </p:txBody>
      </p:sp>
      <p:sp>
        <p:nvSpPr>
          <p:cNvPr id="3" name="Espace réservé du contenu 2"/>
          <p:cNvSpPr>
            <a:spLocks noGrp="1"/>
          </p:cNvSpPr>
          <p:nvPr>
            <p:ph sz="quarter" idx="1"/>
          </p:nvPr>
        </p:nvSpPr>
        <p:spPr/>
        <p:txBody>
          <a:bodyPr>
            <a:normAutofit fontScale="85000" lnSpcReduction="10000"/>
          </a:bodyPr>
          <a:lstStyle/>
          <a:p>
            <a:pPr algn="just"/>
            <a:r>
              <a:rPr lang="fr-FR" dirty="0" smtClean="0"/>
              <a:t>L'employeur ne peut se prévaloir de la perturbation que l'absence prolongée d'un salarié en maladie cause au fonctionnement de l'entreprise dès lors que cette absence résulte d'un manquement à son obligation de sécurité.</a:t>
            </a:r>
            <a:endParaRPr lang="fr-FR" u="sng" dirty="0" smtClean="0">
              <a:hlinkClick r:id=""/>
            </a:endParaRPr>
          </a:p>
          <a:p>
            <a:pPr algn="just"/>
            <a:endParaRPr lang="fr-FR" u="sng" dirty="0" smtClean="0">
              <a:hlinkClick r:id=""/>
            </a:endParaRPr>
          </a:p>
          <a:p>
            <a:pPr marL="0" indent="0" algn="just">
              <a:buNone/>
            </a:pPr>
            <a:r>
              <a:rPr lang="fr-FR" dirty="0" smtClean="0"/>
              <a:t>Ainsi est abusif le licenciement prononcé alors que l’absence prolongée du salarié pour cause de maladie résulte d'une </a:t>
            </a:r>
            <a:r>
              <a:rPr lang="fr-FR" b="1" dirty="0" smtClean="0"/>
              <a:t>exposition à un stress permanent</a:t>
            </a:r>
            <a:r>
              <a:rPr lang="fr-FR" dirty="0" smtClean="0"/>
              <a:t> et prolongé à raison de l'existence d'une </a:t>
            </a:r>
            <a:r>
              <a:rPr lang="fr-FR" b="1" dirty="0" smtClean="0"/>
              <a:t>situation de surcharge de travail </a:t>
            </a:r>
            <a:r>
              <a:rPr lang="fr-FR" dirty="0" smtClean="0"/>
              <a:t>conduisant </a:t>
            </a:r>
            <a:r>
              <a:rPr lang="fr-FR" b="1" dirty="0" smtClean="0"/>
              <a:t>à un épuisement professionnel</a:t>
            </a:r>
            <a:r>
              <a:rPr lang="fr-FR" dirty="0" smtClean="0"/>
              <a:t> de nature à entraîner une </a:t>
            </a:r>
            <a:r>
              <a:rPr lang="fr-FR" b="1" dirty="0" smtClean="0"/>
              <a:t>dégradation de son état de santé susceptible de caractériser un lien entre la maladie.</a:t>
            </a:r>
            <a:endParaRPr lang="fr-FR" dirty="0" smtClean="0"/>
          </a:p>
          <a:p>
            <a:pPr marL="0" indent="0" algn="just">
              <a:buNone/>
            </a:pPr>
            <a:r>
              <a:rPr lang="fr-FR" u="sng" dirty="0" smtClean="0">
                <a:hlinkClick r:id="rId2"/>
              </a:rPr>
              <a:t>Cass. soc., 13 mars 2013, n° 11-22.082</a:t>
            </a:r>
          </a:p>
          <a:p>
            <a:endParaRPr lang="fr-FR" dirty="0"/>
          </a:p>
        </p:txBody>
      </p:sp>
    </p:spTree>
    <p:extLst>
      <p:ext uri="{BB962C8B-B14F-4D97-AF65-F5344CB8AC3E}">
        <p14:creationId xmlns:p14="http://schemas.microsoft.com/office/powerpoint/2010/main" val="943678186"/>
      </p:ext>
    </p:extLst>
  </p:cSld>
  <p:clrMapOvr>
    <a:masterClrMapping/>
  </p:clrMapOvr>
  <p:transition>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0000"/>
                </a:solidFill>
                <a:latin typeface="Times New Roman"/>
                <a:cs typeface="Times New Roman"/>
              </a:rPr>
              <a:t>Conséquences si conditions pas réunies : licenciement abusif ou nul ?</a:t>
            </a:r>
            <a:endParaRPr lang="fr-FR" sz="2800" dirty="0">
              <a:solidFill>
                <a:srgbClr val="000000"/>
              </a:solidFill>
              <a:latin typeface="Times New Roman"/>
              <a:cs typeface="Times New Roman"/>
            </a:endParaRPr>
          </a:p>
        </p:txBody>
      </p:sp>
      <p:sp>
        <p:nvSpPr>
          <p:cNvPr id="3" name="Espace réservé du contenu 2"/>
          <p:cNvSpPr>
            <a:spLocks noGrp="1"/>
          </p:cNvSpPr>
          <p:nvPr>
            <p:ph sz="quarter" idx="1"/>
          </p:nvPr>
        </p:nvSpPr>
        <p:spPr/>
        <p:txBody>
          <a:bodyPr>
            <a:normAutofit fontScale="70000" lnSpcReduction="20000"/>
          </a:bodyPr>
          <a:lstStyle/>
          <a:p>
            <a:pPr algn="just"/>
            <a:r>
              <a:rPr lang="fr-FR" b="1" dirty="0" smtClean="0"/>
              <a:t>Le salarié licencié en raison de ses absences pour maladie et non remplacé est-il discriminé ? </a:t>
            </a:r>
          </a:p>
          <a:p>
            <a:pPr algn="just">
              <a:buNone/>
            </a:pPr>
            <a:endParaRPr lang="fr-FR" b="1" dirty="0" smtClean="0"/>
          </a:p>
          <a:p>
            <a:pPr marL="0" indent="0" algn="just">
              <a:buNone/>
            </a:pPr>
            <a:r>
              <a:rPr lang="fr-FR" dirty="0" smtClean="0"/>
              <a:t>Le salarié faisait valoir que, dans la mesure où les conditions requises pour prononcer un licenciement motivé par la perturbation de l'entreprise n'étaient pas réunies, la </a:t>
            </a:r>
            <a:r>
              <a:rPr lang="fr-FR" b="1" dirty="0" smtClean="0"/>
              <a:t>rupture de son contrat de travail reposait uniquement sur son état de santé. Il était donc contraire aux dispositions de l'article L 1132-1 du Code du travail et discriminatoire.</a:t>
            </a:r>
          </a:p>
          <a:p>
            <a:pPr algn="just"/>
            <a:endParaRPr lang="fr-FR" b="1" dirty="0" smtClean="0"/>
          </a:p>
          <a:p>
            <a:pPr marL="0" indent="0" algn="just">
              <a:buNone/>
            </a:pPr>
            <a:r>
              <a:rPr lang="fr-FR" dirty="0" smtClean="0"/>
              <a:t>Mais la Cour a relevé que le licenciement n’était pas abusif aucun </a:t>
            </a:r>
            <a:r>
              <a:rPr lang="fr-FR" b="1" dirty="0" smtClean="0"/>
              <a:t>élément ne laissant présumer l'existence d'une discrimination. C'est donc le caractère d'automaticité de la nullité du licenciement qui est écarté.</a:t>
            </a:r>
          </a:p>
          <a:p>
            <a:pPr algn="just"/>
            <a:endParaRPr lang="fr-FR" sz="2800" b="1" i="1" u="sng" dirty="0" smtClean="0"/>
          </a:p>
          <a:p>
            <a:pPr marL="0" indent="0" algn="just">
              <a:buNone/>
            </a:pPr>
            <a:r>
              <a:rPr lang="fr-FR" sz="2800" i="1" u="sng" dirty="0" err="1" smtClean="0">
                <a:solidFill>
                  <a:srgbClr val="8EC182"/>
                </a:solidFill>
              </a:rPr>
              <a:t>Cass</a:t>
            </a:r>
            <a:r>
              <a:rPr lang="fr-FR" sz="2800" i="1" u="sng" dirty="0" smtClean="0">
                <a:solidFill>
                  <a:srgbClr val="8EC182"/>
                </a:solidFill>
              </a:rPr>
              <a:t>. soc. 27-1-2016 n° 14-10.084</a:t>
            </a:r>
          </a:p>
          <a:p>
            <a:pPr algn="just"/>
            <a:endParaRPr lang="fr-FR" b="1" dirty="0" smtClean="0"/>
          </a:p>
          <a:p>
            <a:endParaRPr lang="fr-FR" b="1" dirty="0" smtClean="0"/>
          </a:p>
          <a:p>
            <a:endParaRPr lang="fr-FR" b="1" dirty="0" smtClean="0"/>
          </a:p>
          <a:p>
            <a:endParaRPr lang="fr-FR" dirty="0"/>
          </a:p>
        </p:txBody>
      </p:sp>
    </p:spTree>
    <p:extLst>
      <p:ext uri="{BB962C8B-B14F-4D97-AF65-F5344CB8AC3E}">
        <p14:creationId xmlns:p14="http://schemas.microsoft.com/office/powerpoint/2010/main" val="1078426160"/>
      </p:ext>
    </p:extLst>
  </p:cSld>
  <p:clrMapOvr>
    <a:masterClrMapping/>
  </p:clrMapOvr>
  <p:transition>
    <p:pull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0000"/>
                </a:solidFill>
                <a:latin typeface="Times New Roman"/>
                <a:cs typeface="Times New Roman"/>
              </a:rPr>
              <a:t>Obligation de reclassement : même en cas d’inaptitude à tout emploi</a:t>
            </a:r>
            <a:endParaRPr lang="fr-FR" sz="2800" dirty="0">
              <a:solidFill>
                <a:srgbClr val="000000"/>
              </a:solidFill>
              <a:latin typeface="Times New Roman"/>
              <a:cs typeface="Times New Roman"/>
            </a:endParaRPr>
          </a:p>
        </p:txBody>
      </p:sp>
      <p:sp>
        <p:nvSpPr>
          <p:cNvPr id="3" name="Espace réservé du contenu 2"/>
          <p:cNvSpPr>
            <a:spLocks noGrp="1"/>
          </p:cNvSpPr>
          <p:nvPr>
            <p:ph sz="quarter" idx="1"/>
          </p:nvPr>
        </p:nvSpPr>
        <p:spPr/>
        <p:txBody>
          <a:bodyPr>
            <a:normAutofit fontScale="85000" lnSpcReduction="20000"/>
          </a:bodyPr>
          <a:lstStyle/>
          <a:p>
            <a:pPr algn="just"/>
            <a:r>
              <a:rPr lang="fr-FR" dirty="0" smtClean="0"/>
              <a:t>Cette obligation de rechercher un reclassement alors que le médecin du travail a émis un avis d'inaptitude à tout emploi dans l'entreprise n'est pas inconstitutionnelle </a:t>
            </a:r>
          </a:p>
          <a:p>
            <a:pPr algn="just">
              <a:buNone/>
            </a:pPr>
            <a:r>
              <a:rPr lang="fr-FR" u="sng" dirty="0" smtClean="0">
                <a:hlinkClick r:id="rId2"/>
              </a:rPr>
              <a:t>Cass. soc. QPC, 13 janv. 2016, n°15-20822</a:t>
            </a:r>
            <a:endParaRPr lang="fr-FR" u="sng" dirty="0" smtClean="0"/>
          </a:p>
          <a:p>
            <a:pPr algn="just"/>
            <a:endParaRPr lang="fr-FR" u="sng" dirty="0" smtClean="0"/>
          </a:p>
          <a:p>
            <a:pPr algn="just"/>
            <a:r>
              <a:rPr lang="fr-FR" dirty="0" smtClean="0"/>
              <a:t>En présence d'un avis d'inaptitude à tout poste, il appartient à l'employeur de solliciter à nouveau le médecin du travail sur les aptitudes résiduelles du salarié et les possibilités de reclassement au besoin par la mise en </a:t>
            </a:r>
            <a:r>
              <a:rPr lang="fr-FR" dirty="0" err="1" smtClean="0"/>
              <a:t>oeuvre</a:t>
            </a:r>
            <a:r>
              <a:rPr lang="fr-FR" dirty="0" smtClean="0"/>
              <a:t> de mesures telles que mutations, transformations de postes de travail ou aménagement du temps de travail. Il ne pourra licencier le salarié pour inaptitude et impossibilité de reclassement que s'il justifie avoir fait ces démarches et si elles n'ont pas abouti.</a:t>
            </a:r>
          </a:p>
          <a:p>
            <a:pPr algn="just">
              <a:buNone/>
            </a:pPr>
            <a:r>
              <a:rPr lang="fr-FR" u="sng" dirty="0" smtClean="0">
                <a:hlinkClick r:id="rId2"/>
              </a:rPr>
              <a:t>Cass. soc. QPC, 13 janv. 2016, n°15-20822</a:t>
            </a:r>
            <a:endParaRPr lang="fr-FR" dirty="0"/>
          </a:p>
        </p:txBody>
      </p:sp>
    </p:spTree>
    <p:extLst>
      <p:ext uri="{BB962C8B-B14F-4D97-AF65-F5344CB8AC3E}">
        <p14:creationId xmlns:p14="http://schemas.microsoft.com/office/powerpoint/2010/main" val="1745607872"/>
      </p:ext>
    </p:extLst>
  </p:cSld>
  <p:clrMapOvr>
    <a:masterClrMapping/>
  </p:clrMapOvr>
  <p:transition>
    <p:pull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000000"/>
                </a:solidFill>
                <a:latin typeface="Times New Roman"/>
                <a:cs typeface="Times New Roman"/>
              </a:rPr>
              <a:t>Obligation de reclassement : exception</a:t>
            </a:r>
            <a:endParaRPr lang="fr-FR" sz="2800" i="1" u="sng" dirty="0">
              <a:latin typeface="Times New Roman"/>
              <a:cs typeface="Times New Roman"/>
            </a:endParaRPr>
          </a:p>
        </p:txBody>
      </p:sp>
      <p:sp>
        <p:nvSpPr>
          <p:cNvPr id="3" name="Espace réservé du contenu 2"/>
          <p:cNvSpPr>
            <a:spLocks noGrp="1"/>
          </p:cNvSpPr>
          <p:nvPr>
            <p:ph sz="quarter" idx="1"/>
          </p:nvPr>
        </p:nvSpPr>
        <p:spPr/>
        <p:txBody>
          <a:bodyPr/>
          <a:lstStyle/>
          <a:p>
            <a:pPr>
              <a:buNone/>
            </a:pPr>
            <a:endParaRPr lang="fr-FR" b="1" dirty="0" smtClean="0"/>
          </a:p>
          <a:p>
            <a:pPr algn="just"/>
            <a:r>
              <a:rPr lang="fr-FR" sz="2000" b="1" dirty="0" smtClean="0"/>
              <a:t>En cas d'inaptitude </a:t>
            </a:r>
            <a:r>
              <a:rPr lang="fr-FR" sz="2000" b="1" u="sng" dirty="0" smtClean="0"/>
              <a:t>d'origine professionnelle</a:t>
            </a:r>
            <a:r>
              <a:rPr lang="fr-FR" sz="2000" b="1" dirty="0" smtClean="0"/>
              <a:t>, si l'avis d'inaptitude mentionne que "</a:t>
            </a:r>
            <a:r>
              <a:rPr lang="fr-FR" sz="2000" b="1" i="1" dirty="0" smtClean="0"/>
              <a:t>le maintien du salarié dans l'entreprise serait gravement préjudiciable à sa santé</a:t>
            </a:r>
            <a:r>
              <a:rPr lang="fr-FR" sz="2000" b="1" dirty="0" smtClean="0"/>
              <a:t>", </a:t>
            </a:r>
            <a:r>
              <a:rPr lang="fr-FR" sz="2000" dirty="0" smtClean="0"/>
              <a:t>l'employeur peut être dispensé de son obligation de reclassement. </a:t>
            </a:r>
          </a:p>
          <a:p>
            <a:pPr algn="just"/>
            <a:endParaRPr lang="fr-FR" sz="2000" b="1" dirty="0" smtClean="0"/>
          </a:p>
          <a:p>
            <a:pPr marL="0" indent="0" algn="just">
              <a:buNone/>
            </a:pPr>
            <a:r>
              <a:rPr lang="fr-FR" sz="2000" b="1" u="sng" dirty="0" smtClean="0">
                <a:solidFill>
                  <a:schemeClr val="accent4">
                    <a:lumMod val="60000"/>
                    <a:lumOff val="40000"/>
                  </a:schemeClr>
                </a:solidFill>
              </a:rPr>
              <a:t>LOI REBSAMEN du 17/08/2015 - </a:t>
            </a:r>
            <a:r>
              <a:rPr lang="fr-FR" sz="2000" b="1" dirty="0" smtClean="0">
                <a:solidFill>
                  <a:schemeClr val="accent4">
                    <a:lumMod val="60000"/>
                    <a:lumOff val="40000"/>
                  </a:schemeClr>
                </a:solidFill>
              </a:rPr>
              <a:t>C. </a:t>
            </a:r>
            <a:r>
              <a:rPr lang="fr-FR" sz="2000" b="1" dirty="0" err="1" smtClean="0">
                <a:solidFill>
                  <a:schemeClr val="accent4">
                    <a:lumMod val="60000"/>
                    <a:lumOff val="40000"/>
                  </a:schemeClr>
                </a:solidFill>
              </a:rPr>
              <a:t>trav</a:t>
            </a:r>
            <a:r>
              <a:rPr lang="fr-FR" sz="2000" b="1" dirty="0" smtClean="0">
                <a:solidFill>
                  <a:schemeClr val="accent4">
                    <a:lumMod val="60000"/>
                    <a:lumOff val="40000"/>
                  </a:schemeClr>
                </a:solidFill>
              </a:rPr>
              <a:t>., art. L. 1226-12 </a:t>
            </a:r>
            <a:endParaRPr lang="fr-FR" sz="2000" b="1" dirty="0">
              <a:solidFill>
                <a:schemeClr val="accent4">
                  <a:lumMod val="60000"/>
                  <a:lumOff val="40000"/>
                </a:schemeClr>
              </a:solidFill>
            </a:endParaRPr>
          </a:p>
        </p:txBody>
      </p:sp>
    </p:spTree>
    <p:extLst>
      <p:ext uri="{BB962C8B-B14F-4D97-AF65-F5344CB8AC3E}">
        <p14:creationId xmlns:p14="http://schemas.microsoft.com/office/powerpoint/2010/main" val="1673773616"/>
      </p:ext>
    </p:extLst>
  </p:cSld>
  <p:clrMapOvr>
    <a:masterClrMapping/>
  </p:clrMapOvr>
  <p:transition>
    <p:pull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Incarcération</a:t>
            </a:r>
            <a:endParaRPr lang="fr-FR" dirty="0"/>
          </a:p>
        </p:txBody>
      </p:sp>
      <p:sp>
        <p:nvSpPr>
          <p:cNvPr id="3" name="Espace réservé du contenu 2"/>
          <p:cNvSpPr>
            <a:spLocks noGrp="1"/>
          </p:cNvSpPr>
          <p:nvPr>
            <p:ph sz="quarter" idx="1"/>
          </p:nvPr>
        </p:nvSpPr>
        <p:spPr/>
        <p:txBody>
          <a:bodyPr>
            <a:normAutofit lnSpcReduction="10000"/>
          </a:bodyPr>
          <a:lstStyle/>
          <a:p>
            <a:pPr algn="just"/>
            <a:r>
              <a:rPr lang="fr-FR" dirty="0" smtClean="0"/>
              <a:t>Le licenciement pour faute grave d'un salarié en détention provisoire est justifié dès lors qu'il n'a effectué aucune démarche pour aviser son employeur de sa situation dans le délai d'un mois qui s'est écoulé entre son placement en garde à vue et son licenciement, qu'il n'apporte pas la preuve qu'il lui était impossible de contacter son employeur et que cette carence avait désorganisé le fonctionnement de l'entreprise.</a:t>
            </a:r>
          </a:p>
          <a:p>
            <a:endParaRPr lang="fr-FR" dirty="0" smtClean="0"/>
          </a:p>
          <a:p>
            <a:pPr>
              <a:buNone/>
            </a:pPr>
            <a:r>
              <a:rPr lang="fr-FR" u="sng" dirty="0" smtClean="0">
                <a:hlinkClick r:id="rId2"/>
              </a:rPr>
              <a:t>Cass. soc., 20 mai 2015, n°14-10270</a:t>
            </a:r>
          </a:p>
          <a:p>
            <a:endParaRPr lang="fr-FR" dirty="0"/>
          </a:p>
        </p:txBody>
      </p:sp>
    </p:spTree>
    <p:extLst>
      <p:ext uri="{BB962C8B-B14F-4D97-AF65-F5344CB8AC3E}">
        <p14:creationId xmlns:p14="http://schemas.microsoft.com/office/powerpoint/2010/main" val="1693051945"/>
      </p:ext>
    </p:extLst>
  </p:cSld>
  <p:clrMapOvr>
    <a:masterClrMapping/>
  </p:clrMapOvr>
  <p:transition>
    <p:pull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Retrait du permis de conduire</a:t>
            </a:r>
            <a:endParaRPr lang="fr-FR" dirty="0"/>
          </a:p>
        </p:txBody>
      </p:sp>
      <p:sp>
        <p:nvSpPr>
          <p:cNvPr id="3" name="Espace réservé du contenu 2"/>
          <p:cNvSpPr>
            <a:spLocks noGrp="1"/>
          </p:cNvSpPr>
          <p:nvPr>
            <p:ph sz="quarter" idx="1"/>
          </p:nvPr>
        </p:nvSpPr>
        <p:spPr>
          <a:xfrm>
            <a:off x="301752" y="1527047"/>
            <a:ext cx="8503920" cy="5029461"/>
          </a:xfrm>
        </p:spPr>
        <p:txBody>
          <a:bodyPr>
            <a:normAutofit fontScale="62500" lnSpcReduction="20000"/>
          </a:bodyPr>
          <a:lstStyle/>
          <a:p>
            <a:pPr algn="just"/>
            <a:endParaRPr lang="fr-FR" dirty="0" smtClean="0"/>
          </a:p>
          <a:p>
            <a:pPr algn="just"/>
            <a:r>
              <a:rPr lang="fr-FR" dirty="0" smtClean="0"/>
              <a:t>La suspension du permis de conduire pour conduite en état d'ivresse en dehors des heures de travail constitue une cause réelle et sérieuse de licenciement dès lors qu'il est constaté que le permis de conduire était nécessaire à l'exercice effectif de l'activité professionnelle du salarié.</a:t>
            </a:r>
          </a:p>
          <a:p>
            <a:pPr marL="0" indent="0" algn="just">
              <a:buNone/>
            </a:pPr>
            <a:r>
              <a:rPr lang="fr-FR" u="sng" dirty="0" smtClean="0">
                <a:hlinkClick r:id="rId2"/>
              </a:rPr>
              <a:t>Cass. soc., 15 janv. 2014, n°12-22117</a:t>
            </a:r>
          </a:p>
          <a:p>
            <a:pPr algn="just"/>
            <a:endParaRPr lang="fr-FR" dirty="0" smtClean="0"/>
          </a:p>
          <a:p>
            <a:pPr algn="just"/>
            <a:r>
              <a:rPr lang="fr-FR" dirty="0" smtClean="0"/>
              <a:t>Clause du contrat prévoyant la rupture de ce dernier en cas de retrait du permis de conduire Après avoir rappelé que la lettre de licenciement fixe les termes et les limites du litige, la Cour de cassation confirme sa jurisprudence selon laquelle « aucune clause du contrat ne peut valablement décider qu'une circonstance quelconque constituera en elle-même une cause de licenciement ».</a:t>
            </a:r>
          </a:p>
          <a:p>
            <a:pPr algn="just"/>
            <a:endParaRPr lang="fr-FR" b="1" dirty="0" smtClean="0"/>
          </a:p>
          <a:p>
            <a:pPr marL="0" indent="0" algn="just">
              <a:buNone/>
            </a:pPr>
            <a:r>
              <a:rPr lang="fr-FR" b="1" dirty="0" smtClean="0"/>
              <a:t>Ainsi, une cour d'appel ne peut valider un licenciement exclusivement motivé par une clause du contrat prévoyant la rupture de ce dernier en cas de retrait du permis de conduire du salarié.</a:t>
            </a:r>
          </a:p>
          <a:p>
            <a:pPr algn="just">
              <a:buNone/>
            </a:pPr>
            <a:r>
              <a:rPr lang="fr-FR" b="1" dirty="0" smtClean="0"/>
              <a:t>		</a:t>
            </a:r>
          </a:p>
          <a:p>
            <a:pPr marL="0" indent="0" algn="just">
              <a:buNone/>
            </a:pPr>
            <a:r>
              <a:rPr lang="fr-FR" u="sng" dirty="0" smtClean="0">
                <a:hlinkClick r:id="rId3"/>
              </a:rPr>
              <a:t>Cass. soc., 12 févr. 2014, n°12-11554</a:t>
            </a:r>
            <a:endParaRPr lang="fr-FR" dirty="0"/>
          </a:p>
        </p:txBody>
      </p:sp>
    </p:spTree>
    <p:extLst>
      <p:ext uri="{BB962C8B-B14F-4D97-AF65-F5344CB8AC3E}">
        <p14:creationId xmlns:p14="http://schemas.microsoft.com/office/powerpoint/2010/main" val="1991796251"/>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5816" y="1406537"/>
            <a:ext cx="8229600" cy="4985939"/>
          </a:xfrm>
        </p:spPr>
        <p:txBody>
          <a:bodyPr>
            <a:normAutofit fontScale="47500" lnSpcReduction="20000"/>
          </a:bodyPr>
          <a:lstStyle/>
          <a:p>
            <a:pPr marL="0" indent="0">
              <a:buNone/>
            </a:pPr>
            <a:r>
              <a:rPr lang="fr-FR" sz="5000" b="1" dirty="0">
                <a:solidFill>
                  <a:srgbClr val="646B86"/>
                </a:solidFill>
              </a:rPr>
              <a:t>3</a:t>
            </a:r>
            <a:r>
              <a:rPr lang="fr-FR" sz="5000" b="1" dirty="0" smtClean="0">
                <a:solidFill>
                  <a:srgbClr val="646B86"/>
                </a:solidFill>
              </a:rPr>
              <a:t>-2 La convocation adressée au défendeur</a:t>
            </a:r>
          </a:p>
          <a:p>
            <a:pPr marL="0" indent="0">
              <a:buNone/>
            </a:pPr>
            <a:endParaRPr lang="fr-FR" sz="2800" i="1" dirty="0">
              <a:solidFill>
                <a:srgbClr val="646B86"/>
              </a:solidFill>
            </a:endParaRPr>
          </a:p>
          <a:p>
            <a:pPr marL="0" indent="0" algn="just">
              <a:buNone/>
            </a:pPr>
            <a:r>
              <a:rPr lang="fr-FR" sz="5000" dirty="0" smtClean="0"/>
              <a:t>Le défendeur </a:t>
            </a:r>
            <a:r>
              <a:rPr lang="fr-FR" sz="5000" b="1" dirty="0"/>
              <a:t>est convoqué par le greffe par </a:t>
            </a:r>
            <a:r>
              <a:rPr lang="fr-FR" sz="5000" b="1" dirty="0" smtClean="0"/>
              <a:t>LRAR</a:t>
            </a:r>
            <a:r>
              <a:rPr lang="fr-FR" sz="5000" dirty="0" smtClean="0"/>
              <a:t>. Le doublon de </a:t>
            </a:r>
            <a:r>
              <a:rPr lang="fr-FR" sz="5000" dirty="0"/>
              <a:t>la lettre simple est supprimé. La convocation adressée au défendeur </a:t>
            </a:r>
            <a:r>
              <a:rPr lang="fr-FR" sz="5000" dirty="0" smtClean="0"/>
              <a:t>indique notamment </a:t>
            </a:r>
            <a:r>
              <a:rPr lang="fr-FR" sz="5000" dirty="0" smtClean="0"/>
              <a:t>:</a:t>
            </a:r>
            <a:endParaRPr lang="fr-FR" sz="5000" dirty="0"/>
          </a:p>
          <a:p>
            <a:pPr algn="just"/>
            <a:r>
              <a:rPr lang="fr-FR" sz="5000" dirty="0" smtClean="0"/>
              <a:t>les </a:t>
            </a:r>
            <a:r>
              <a:rPr lang="fr-FR" sz="5000" dirty="0"/>
              <a:t>noms, profession et domicile du demandeur ;</a:t>
            </a:r>
          </a:p>
          <a:p>
            <a:pPr algn="just"/>
            <a:r>
              <a:rPr lang="fr-FR" sz="5000" dirty="0" smtClean="0"/>
              <a:t>les </a:t>
            </a:r>
            <a:r>
              <a:rPr lang="fr-FR" sz="5000" dirty="0"/>
              <a:t>lieu, jour et heure de la séance du </a:t>
            </a:r>
            <a:r>
              <a:rPr lang="fr-FR" sz="5000" dirty="0" smtClean="0"/>
              <a:t>BCO </a:t>
            </a:r>
            <a:r>
              <a:rPr lang="fr-FR" sz="5000" dirty="0"/>
              <a:t>ou de l’audience du jugement ou de la formation de référé ;</a:t>
            </a:r>
          </a:p>
          <a:p>
            <a:pPr algn="just"/>
            <a:r>
              <a:rPr lang="fr-FR" sz="5000" dirty="0" smtClean="0"/>
              <a:t>le </a:t>
            </a:r>
            <a:r>
              <a:rPr lang="fr-FR" sz="5000" dirty="0"/>
              <a:t>fait que des décisions exécutoires à titre provisoire pourront même en son absence être prises contre lui, et qu’en cas de non comparution sans motif légitime, il pourra être statué en l’état des pièces et moyens contradictoirement communiqués par l’autre partie</a:t>
            </a:r>
            <a:r>
              <a:rPr lang="fr-FR" sz="5000" dirty="0" smtClean="0"/>
              <a:t>.</a:t>
            </a:r>
            <a:endParaRPr lang="fr-FR" sz="5000" dirty="0"/>
          </a:p>
        </p:txBody>
      </p:sp>
      <p:sp>
        <p:nvSpPr>
          <p:cNvPr id="4" name="ZoneTexte 3"/>
          <p:cNvSpPr txBox="1"/>
          <p:nvPr/>
        </p:nvSpPr>
        <p:spPr>
          <a:xfrm>
            <a:off x="325816" y="394127"/>
            <a:ext cx="8511120" cy="538609"/>
          </a:xfrm>
          <a:prstGeom prst="rect">
            <a:avLst/>
          </a:prstGeom>
          <a:noFill/>
        </p:spPr>
        <p:txBody>
          <a:bodyPr wrap="none" rtlCol="0">
            <a:spAutoFit/>
          </a:bodyPr>
          <a:lstStyle/>
          <a:p>
            <a:r>
              <a:rPr lang="fr-FR" sz="2900" dirty="0">
                <a:solidFill>
                  <a:srgbClr val="8CADAE">
                    <a:shade val="75000"/>
                  </a:srgbClr>
                </a:solidFill>
                <a:ea typeface="+mj-ea"/>
                <a:cs typeface="+mj-cs"/>
              </a:rPr>
              <a:t>Chapitre 3 : La saisine du Conseil de prud’hommes</a:t>
            </a:r>
            <a:endParaRPr lang="fr-FR" dirty="0"/>
          </a:p>
        </p:txBody>
      </p:sp>
    </p:spTree>
    <p:extLst>
      <p:ext uri="{BB962C8B-B14F-4D97-AF65-F5344CB8AC3E}">
        <p14:creationId xmlns:p14="http://schemas.microsoft.com/office/powerpoint/2010/main" val="20526218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Licenciement justifié du fait d’un abus de droit</a:t>
            </a:r>
            <a:endParaRPr lang="fr-FR" dirty="0"/>
          </a:p>
        </p:txBody>
      </p:sp>
      <p:sp>
        <p:nvSpPr>
          <p:cNvPr id="3" name="Espace réservé du contenu 2"/>
          <p:cNvSpPr>
            <a:spLocks noGrp="1"/>
          </p:cNvSpPr>
          <p:nvPr>
            <p:ph sz="quarter" idx="1"/>
          </p:nvPr>
        </p:nvSpPr>
        <p:spPr/>
        <p:txBody>
          <a:bodyPr>
            <a:normAutofit fontScale="85000" lnSpcReduction="20000"/>
          </a:bodyPr>
          <a:lstStyle/>
          <a:p>
            <a:pPr algn="just"/>
            <a:r>
              <a:rPr lang="fr-FR" b="1" dirty="0" smtClean="0"/>
              <a:t>Ne relèvent pas de l'exercice normal de la liberté d'expression :</a:t>
            </a:r>
            <a:r>
              <a:rPr lang="fr-FR" dirty="0" smtClean="0"/>
              <a:t>les propos tenus par le salarié dans un article paru dans la Nouvelle République, revêtant un caractère injurieux et diffamatoire, l'expression « le fromage doit être bon pour certains », parfaitement claire quant à son sens, constituant une atteinte à l'honneur en ce qu'elle laisse à penser aux lecteurs que les personnes en charge de l'association s'arrogent des avantages personnels. </a:t>
            </a:r>
          </a:p>
          <a:p>
            <a:pPr algn="just"/>
            <a:endParaRPr lang="fr-FR" dirty="0" smtClean="0"/>
          </a:p>
          <a:p>
            <a:pPr marL="0" indent="0" algn="just">
              <a:buNone/>
            </a:pPr>
            <a:r>
              <a:rPr lang="fr-FR" dirty="0" smtClean="0"/>
              <a:t>Alors que, il s'agit d'allégations non fondées, et l'emploi du terme « sectaire » dans l'expression « </a:t>
            </a:r>
            <a:r>
              <a:rPr lang="fr-FR" b="1" dirty="0" smtClean="0"/>
              <a:t>je dénonce un comportement invraisemblable, sectaire </a:t>
            </a:r>
            <a:r>
              <a:rPr lang="fr-FR" dirty="0" smtClean="0"/>
              <a:t>» traduisant une volonté de dénigrement et revêtant à ce titre un caractère injurieux et à tout le moins excessif </a:t>
            </a:r>
          </a:p>
          <a:p>
            <a:pPr marL="0" indent="0" algn="just">
              <a:buNone/>
            </a:pPr>
            <a:r>
              <a:rPr lang="fr-FR" dirty="0" smtClean="0">
                <a:hlinkClick r:id="rId2"/>
              </a:rPr>
              <a:t>Cass. soc., 5 mars 2015, n°13-27270</a:t>
            </a:r>
          </a:p>
          <a:p>
            <a:endParaRPr lang="fr-FR" dirty="0"/>
          </a:p>
        </p:txBody>
      </p:sp>
    </p:spTree>
    <p:extLst>
      <p:ext uri="{BB962C8B-B14F-4D97-AF65-F5344CB8AC3E}">
        <p14:creationId xmlns:p14="http://schemas.microsoft.com/office/powerpoint/2010/main" val="286013888"/>
      </p:ext>
    </p:extLst>
  </p:cSld>
  <p:clrMapOvr>
    <a:masterClrMapping/>
  </p:clrMapOvr>
  <p:transition>
    <p:pull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58763" y="827088"/>
            <a:ext cx="8504237" cy="4572000"/>
          </a:xfrm>
        </p:spPr>
        <p:txBody>
          <a:bodyPr/>
          <a:lstStyle/>
          <a:p>
            <a:pPr algn="just"/>
            <a:r>
              <a:rPr lang="fr-FR" dirty="0" smtClean="0"/>
              <a:t>Le fait pour un employeur de reprocher au salarié dans la lettre de licenciement notamment d'avoir saisi la juridiction prud'homale d'une demande en résiliation de son contrat de travail constitue une atteinte à la liberté fondamentale d'ester en justice et entraîne à lui seul la nullité du licenciement, en l'absence de tout abus ou mauvaise foi de la part du salarié.</a:t>
            </a:r>
          </a:p>
          <a:p>
            <a:endParaRPr lang="fr-FR" u="sng" dirty="0" smtClean="0"/>
          </a:p>
          <a:p>
            <a:pPr marL="0" indent="0">
              <a:buNone/>
            </a:pPr>
            <a:r>
              <a:rPr lang="fr-FR" u="sng" dirty="0" err="1" smtClean="0">
                <a:solidFill>
                  <a:schemeClr val="accent4">
                    <a:lumMod val="60000"/>
                    <a:lumOff val="40000"/>
                  </a:schemeClr>
                </a:solidFill>
              </a:rPr>
              <a:t>Cass</a:t>
            </a:r>
            <a:r>
              <a:rPr lang="fr-FR" u="sng" dirty="0" smtClean="0">
                <a:solidFill>
                  <a:schemeClr val="accent4">
                    <a:lumMod val="60000"/>
                    <a:lumOff val="40000"/>
                  </a:schemeClr>
                </a:solidFill>
              </a:rPr>
              <a:t>. soc., 3 févr. 2016, n° 14-18600</a:t>
            </a:r>
            <a:endParaRPr lang="fr-FR" dirty="0">
              <a:solidFill>
                <a:schemeClr val="accent4">
                  <a:lumMod val="60000"/>
                  <a:lumOff val="40000"/>
                </a:schemeClr>
              </a:solidFill>
            </a:endParaRPr>
          </a:p>
        </p:txBody>
      </p:sp>
    </p:spTree>
    <p:extLst>
      <p:ext uri="{BB962C8B-B14F-4D97-AF65-F5344CB8AC3E}">
        <p14:creationId xmlns:p14="http://schemas.microsoft.com/office/powerpoint/2010/main" val="994582675"/>
      </p:ext>
    </p:extLst>
  </p:cSld>
  <p:clrMapOvr>
    <a:masterClrMapping/>
  </p:clrMapOvr>
  <p:transition>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16523"/>
            <a:ext cx="8534400" cy="758952"/>
          </a:xfrm>
        </p:spPr>
        <p:txBody>
          <a:bodyPr>
            <a:normAutofit fontScale="90000"/>
          </a:bodyPr>
          <a:lstStyle/>
          <a:p>
            <a:r>
              <a:rPr lang="fr-FR" b="1" dirty="0" smtClean="0"/>
              <a:t/>
            </a:r>
            <a:br>
              <a:rPr lang="fr-FR" b="1" dirty="0" smtClean="0"/>
            </a:br>
            <a:r>
              <a:rPr lang="fr-FR" sz="3111" dirty="0" smtClean="0">
                <a:solidFill>
                  <a:schemeClr val="tx1"/>
                </a:solidFill>
                <a:latin typeface="Times New Roman"/>
                <a:cs typeface="Times New Roman"/>
              </a:rPr>
              <a:t>Faits a priori de la vie privée mais se rattachant à la vie professionnelle</a:t>
            </a:r>
            <a:endParaRPr lang="fr-FR" sz="3111" dirty="0">
              <a:solidFill>
                <a:schemeClr val="tx1"/>
              </a:solidFill>
              <a:latin typeface="Times New Roman"/>
              <a:cs typeface="Times New Roman"/>
            </a:endParaRPr>
          </a:p>
        </p:txBody>
      </p:sp>
      <p:sp>
        <p:nvSpPr>
          <p:cNvPr id="3" name="Espace réservé du contenu 2"/>
          <p:cNvSpPr>
            <a:spLocks noGrp="1"/>
          </p:cNvSpPr>
          <p:nvPr>
            <p:ph sz="quarter" idx="1"/>
          </p:nvPr>
        </p:nvSpPr>
        <p:spPr/>
        <p:txBody>
          <a:bodyPr/>
          <a:lstStyle/>
          <a:p>
            <a:pPr algn="just"/>
            <a:r>
              <a:rPr lang="fr-FR" dirty="0" smtClean="0"/>
              <a:t>Sont constitutifs d'une faute grave les échanges entre le salarié et une employée placée sous son autorité hiérarchique, lesquels « </a:t>
            </a:r>
            <a:r>
              <a:rPr lang="fr-FR" i="1" dirty="0" smtClean="0"/>
              <a:t>dénotaient de la part de celui-là une confusion entretenue entre les sphères privée et professionnelle, quand bien même ils avaient lieu sur une messagerie privée en dehors des horaires de travail, et un rapport de domination culpabilisant et humiliant envers une salariée présentant un état psychologique fragile</a:t>
            </a:r>
            <a:r>
              <a:rPr lang="fr-FR" dirty="0" smtClean="0"/>
              <a:t> »</a:t>
            </a:r>
          </a:p>
          <a:p>
            <a:pPr marL="0" indent="0">
              <a:buNone/>
            </a:pPr>
            <a:r>
              <a:rPr lang="fr-FR" u="sng" dirty="0" smtClean="0">
                <a:hlinkClick r:id="rId2"/>
              </a:rPr>
              <a:t>Cass. soc., 1</a:t>
            </a:r>
            <a:r>
              <a:rPr lang="fr-FR" u="sng" baseline="30000" dirty="0" smtClean="0">
                <a:hlinkClick r:id="rId2"/>
              </a:rPr>
              <a:t>er</a:t>
            </a:r>
            <a:r>
              <a:rPr lang="fr-FR" u="sng" dirty="0" smtClean="0">
                <a:hlinkClick r:id="rId2"/>
              </a:rPr>
              <a:t> déc. 2015, n°14-17701</a:t>
            </a:r>
          </a:p>
          <a:p>
            <a:endParaRPr lang="fr-FR" dirty="0"/>
          </a:p>
        </p:txBody>
      </p:sp>
    </p:spTree>
    <p:extLst>
      <p:ext uri="{BB962C8B-B14F-4D97-AF65-F5344CB8AC3E}">
        <p14:creationId xmlns:p14="http://schemas.microsoft.com/office/powerpoint/2010/main" val="545494189"/>
      </p:ext>
    </p:extLst>
  </p:cSld>
  <p:clrMapOvr>
    <a:masterClrMapping/>
  </p:clrMapOvr>
  <p:transition>
    <p:pull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75997"/>
            <a:ext cx="8534400" cy="758952"/>
          </a:xfrm>
        </p:spPr>
        <p:txBody>
          <a:bodyPr>
            <a:normAutofit fontScale="90000"/>
          </a:bodyPr>
          <a:lstStyle/>
          <a:p>
            <a:r>
              <a:rPr lang="fr-FR" dirty="0" smtClean="0"/>
              <a:t>Modification des conditions de travail : clause de mobilité </a:t>
            </a:r>
            <a:endParaRPr lang="fr-FR" dirty="0"/>
          </a:p>
        </p:txBody>
      </p:sp>
      <p:sp>
        <p:nvSpPr>
          <p:cNvPr id="3" name="Espace réservé du contenu 2"/>
          <p:cNvSpPr>
            <a:spLocks noGrp="1"/>
          </p:cNvSpPr>
          <p:nvPr>
            <p:ph sz="quarter" idx="1"/>
          </p:nvPr>
        </p:nvSpPr>
        <p:spPr>
          <a:xfrm>
            <a:off x="301752" y="1527048"/>
            <a:ext cx="8503920" cy="4950704"/>
          </a:xfrm>
        </p:spPr>
        <p:txBody>
          <a:bodyPr>
            <a:normAutofit fontScale="77500" lnSpcReduction="20000"/>
          </a:bodyPr>
          <a:lstStyle/>
          <a:p>
            <a:pPr algn="just"/>
            <a:r>
              <a:rPr lang="fr-FR" b="1" u="sng" dirty="0" smtClean="0"/>
              <a:t>Faits : </a:t>
            </a:r>
            <a:r>
              <a:rPr lang="fr-FR" dirty="0" smtClean="0"/>
              <a:t>En l'espèce, un salarié a été licencié pour avoir refusé d'être muté d'Antibes à Asnières , en application de sa clause de mobilité. Il estimait que l'indemnité compensatrice de préavis lui était due au motif que l'employeur l'avait mis dans l'impossibilité de l'exécuter. </a:t>
            </a:r>
          </a:p>
          <a:p>
            <a:pPr algn="just"/>
            <a:endParaRPr lang="fr-FR" dirty="0" smtClean="0"/>
          </a:p>
          <a:p>
            <a:pPr marL="0" indent="0" algn="just">
              <a:buNone/>
            </a:pPr>
            <a:r>
              <a:rPr lang="fr-FR" dirty="0" smtClean="0"/>
              <a:t>Il faisait valoir que l'employeur ne justifiait d'aucun obstacle au maintien de son poste à Antibes jusqu'à la fin de son préavis. </a:t>
            </a:r>
          </a:p>
          <a:p>
            <a:pPr algn="just"/>
            <a:endParaRPr lang="fr-FR" dirty="0" smtClean="0"/>
          </a:p>
          <a:p>
            <a:pPr marL="0" indent="0" algn="just">
              <a:buNone/>
            </a:pPr>
            <a:r>
              <a:rPr lang="fr-FR" b="1" u="sng" dirty="0" smtClean="0"/>
              <a:t>Cour de cassation : </a:t>
            </a:r>
            <a:r>
              <a:rPr lang="fr-FR" dirty="0" smtClean="0"/>
              <a:t>"le refus du salarié de poursuivre l'exécution de son contrat de travail </a:t>
            </a:r>
            <a:r>
              <a:rPr lang="fr-FR" b="1" dirty="0" smtClean="0"/>
              <a:t>en raison d'un simple changement des conditions </a:t>
            </a:r>
            <a:r>
              <a:rPr lang="fr-FR" dirty="0" smtClean="0"/>
              <a:t>de travail décidé par l'employeur dans l'exercice de son pouvoir de direction rend ce salarié </a:t>
            </a:r>
            <a:r>
              <a:rPr lang="fr-FR" b="1" dirty="0" smtClean="0"/>
              <a:t>responsable de l'inexécution du préavis </a:t>
            </a:r>
            <a:r>
              <a:rPr lang="fr-FR" dirty="0" smtClean="0"/>
              <a:t>qu'il refuse d'exécuter aux nouvelles conditions et le prive des indemnités compensatrices de préavis et de congés payés afférents ».</a:t>
            </a:r>
            <a:r>
              <a:rPr lang="fr-FR" u="sng" dirty="0" smtClean="0"/>
              <a:t> </a:t>
            </a:r>
            <a:r>
              <a:rPr lang="fr-FR" b="1" u="sng" dirty="0" err="1" smtClean="0">
                <a:solidFill>
                  <a:srgbClr val="660066"/>
                </a:solidFill>
              </a:rPr>
              <a:t>Cass</a:t>
            </a:r>
            <a:r>
              <a:rPr lang="fr-FR" b="1" u="sng" dirty="0" smtClean="0">
                <a:solidFill>
                  <a:srgbClr val="660066"/>
                </a:solidFill>
              </a:rPr>
              <a:t>. soc., 31 mars 2016, n° 14-19.711</a:t>
            </a:r>
            <a:endParaRPr lang="fr-FR" b="1" dirty="0" smtClean="0">
              <a:solidFill>
                <a:srgbClr val="660066"/>
              </a:solidFill>
            </a:endParaRPr>
          </a:p>
          <a:p>
            <a:endParaRPr lang="fr-FR" dirty="0" smtClean="0"/>
          </a:p>
          <a:p>
            <a:endParaRPr lang="fr-FR" dirty="0"/>
          </a:p>
        </p:txBody>
      </p:sp>
    </p:spTree>
    <p:extLst>
      <p:ext uri="{BB962C8B-B14F-4D97-AF65-F5344CB8AC3E}">
        <p14:creationId xmlns:p14="http://schemas.microsoft.com/office/powerpoint/2010/main" val="1995997214"/>
      </p:ext>
    </p:extLst>
  </p:cSld>
  <p:clrMapOvr>
    <a:masterClrMapping/>
  </p:clrMapOvr>
  <p:transition>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Harcèlement moral (Contrôle de qualification)</a:t>
            </a:r>
            <a:endParaRPr lang="fr-FR" dirty="0"/>
          </a:p>
        </p:txBody>
      </p:sp>
      <p:sp>
        <p:nvSpPr>
          <p:cNvPr id="3" name="Espace réservé du contenu 2"/>
          <p:cNvSpPr>
            <a:spLocks noGrp="1"/>
          </p:cNvSpPr>
          <p:nvPr>
            <p:ph sz="quarter" idx="1"/>
          </p:nvPr>
        </p:nvSpPr>
        <p:spPr/>
        <p:txBody>
          <a:bodyPr>
            <a:normAutofit fontScale="92500"/>
          </a:bodyPr>
          <a:lstStyle/>
          <a:p>
            <a:pPr algn="just"/>
            <a:r>
              <a:rPr lang="fr-FR" dirty="0" smtClean="0"/>
              <a:t>la Haute juridiction l’abandonne son contrôle sur la qualification de </a:t>
            </a:r>
            <a:r>
              <a:rPr lang="fr-FR" dirty="0" smtClean="0">
                <a:hlinkClick r:id="rId2"/>
              </a:rPr>
              <a:t>harcèlement moral.</a:t>
            </a:r>
            <a:endParaRPr lang="fr-FR" dirty="0" smtClean="0"/>
          </a:p>
          <a:p>
            <a:pPr algn="just"/>
            <a:endParaRPr lang="fr-FR" dirty="0" smtClean="0"/>
          </a:p>
          <a:p>
            <a:pPr algn="just"/>
            <a:r>
              <a:rPr lang="fr-FR" dirty="0" smtClean="0"/>
              <a:t>Dès lors, il appartient aux juges du fond de déterminer :</a:t>
            </a:r>
          </a:p>
          <a:p>
            <a:pPr lvl="1" algn="just"/>
            <a:r>
              <a:rPr lang="fr-FR" sz="2400" dirty="0" smtClean="0"/>
              <a:t>si le salarié, dans un premier temps, établit la matérialité de faits (précis et concordants) permettant de présumer l’existence d’un harcèlement moral </a:t>
            </a:r>
          </a:p>
          <a:p>
            <a:pPr lvl="1" algn="just"/>
            <a:r>
              <a:rPr lang="fr-FR" sz="2400" dirty="0" smtClean="0"/>
              <a:t>puis, dans un second temps, si l’employeur établit que ces faits sont justifiés par des éléments objectifs, étrangers à tout harcèlement</a:t>
            </a:r>
          </a:p>
          <a:p>
            <a:pPr lvl="1"/>
            <a:r>
              <a:rPr lang="fr-FR" sz="2400" dirty="0" err="1" smtClean="0">
                <a:solidFill>
                  <a:srgbClr val="660066"/>
                </a:solidFill>
              </a:rPr>
              <a:t>Cass</a:t>
            </a:r>
            <a:r>
              <a:rPr lang="fr-FR" sz="2400" dirty="0" smtClean="0">
                <a:solidFill>
                  <a:srgbClr val="660066"/>
                </a:solidFill>
              </a:rPr>
              <a:t>, soc. 8 juin 2016 n°14-13.418</a:t>
            </a:r>
          </a:p>
        </p:txBody>
      </p:sp>
    </p:spTree>
    <p:extLst>
      <p:ext uri="{BB962C8B-B14F-4D97-AF65-F5344CB8AC3E}">
        <p14:creationId xmlns:p14="http://schemas.microsoft.com/office/powerpoint/2010/main" val="1185547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Harcèlement moral (</a:t>
            </a:r>
            <a:r>
              <a:rPr lang="fr-FR" i="1" dirty="0" smtClean="0"/>
              <a:t>1er juin 2016, n° 14-19.702)</a:t>
            </a:r>
            <a:endParaRPr lang="fr-FR" dirty="0"/>
          </a:p>
        </p:txBody>
      </p:sp>
      <p:sp>
        <p:nvSpPr>
          <p:cNvPr id="3" name="Espace réservé du contenu 2"/>
          <p:cNvSpPr>
            <a:spLocks noGrp="1"/>
          </p:cNvSpPr>
          <p:nvPr>
            <p:ph sz="quarter" idx="1"/>
          </p:nvPr>
        </p:nvSpPr>
        <p:spPr>
          <a:xfrm>
            <a:off x="301752" y="1527048"/>
            <a:ext cx="8503920" cy="5147596"/>
          </a:xfrm>
        </p:spPr>
        <p:txBody>
          <a:bodyPr>
            <a:normAutofit/>
          </a:bodyPr>
          <a:lstStyle/>
          <a:p>
            <a:pPr algn="just"/>
            <a:r>
              <a:rPr lang="fr-FR" sz="2200" dirty="0" smtClean="0"/>
              <a:t>La Cour de cassation vient de statuer sur une affaire où un salarié était victime de harcèlement moral. </a:t>
            </a:r>
          </a:p>
          <a:p>
            <a:pPr algn="just"/>
            <a:endParaRPr lang="fr-FR" sz="2200" dirty="0" smtClean="0"/>
          </a:p>
          <a:p>
            <a:pPr algn="just"/>
            <a:r>
              <a:rPr lang="fr-FR" sz="2200" dirty="0" smtClean="0"/>
              <a:t>Toutefois elle énonce  énonce que l’employeur a ne commet pas de manquement à son obligation de sécurité de résultat lui imposant de prendre les mesures nécessaires pour assurer la sécurité et protéger la santé physique et mentale des travailleurs, notamment en matière de harcèlement moral, s’il justifie avoir :</a:t>
            </a:r>
          </a:p>
          <a:p>
            <a:pPr lvl="2" algn="just"/>
            <a:r>
              <a:rPr lang="fr-FR" b="1" dirty="0" smtClean="0"/>
              <a:t>pris toutes les mesures de prévention prévues par les articles L. 4121-1 et L. 4121-2 du Code du travail ;</a:t>
            </a:r>
          </a:p>
          <a:p>
            <a:pPr lvl="2" algn="just"/>
            <a:r>
              <a:rPr lang="fr-FR" dirty="0" smtClean="0"/>
              <a:t> </a:t>
            </a:r>
            <a:r>
              <a:rPr lang="fr-FR" b="1" dirty="0" smtClean="0"/>
              <a:t>adopté des mesures immédiates propres à le faire cesser suite à sa prise de connaissance de l’existence de faits susceptibles de constituer un harcèlement moral.</a:t>
            </a:r>
            <a:r>
              <a:rPr lang="fr-FR" sz="2200" b="1" dirty="0" smtClean="0"/>
              <a:t>	</a:t>
            </a:r>
          </a:p>
          <a:p>
            <a:endParaRPr lang="fr-FR" dirty="0"/>
          </a:p>
        </p:txBody>
      </p:sp>
    </p:spTree>
    <p:extLst>
      <p:ext uri="{BB962C8B-B14F-4D97-AF65-F5344CB8AC3E}">
        <p14:creationId xmlns:p14="http://schemas.microsoft.com/office/powerpoint/2010/main" val="1655339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1223</TotalTime>
  <Words>7622</Words>
  <Application>Microsoft Macintosh PowerPoint</Application>
  <PresentationFormat>Présentation à l'écran (4:3)</PresentationFormat>
  <Paragraphs>647</Paragraphs>
  <Slides>95</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95</vt:i4>
      </vt:variant>
    </vt:vector>
  </HeadingPairs>
  <TitlesOfParts>
    <vt:vector size="103" baseType="lpstr">
      <vt:lpstr>Calibri</vt:lpstr>
      <vt:lpstr>Georgia</vt:lpstr>
      <vt:lpstr>Times</vt:lpstr>
      <vt:lpstr>Times New Roman</vt:lpstr>
      <vt:lpstr>Wingdings</vt:lpstr>
      <vt:lpstr>Wingdings 2</vt:lpstr>
      <vt:lpstr>Arial</vt:lpstr>
      <vt:lpstr>Civique</vt:lpstr>
      <vt:lpstr>Présentation PowerPoint</vt:lpstr>
      <vt:lpstr>SOMMAIRE LA RÉFORME DE LA JUSTICE PRUD’HOMALE </vt:lpstr>
      <vt:lpstr>SOMMAIRE - SUITE LA RÉFORME DE LA JUSTICE PRUD’HOMALE </vt:lpstr>
      <vt:lpstr>Présentation PowerPoint</vt:lpstr>
      <vt:lpstr>Chapitre 1</vt:lpstr>
      <vt:lpstr>Chapitre 1 : La saisine du Conseil de prud’hommes</vt:lpstr>
      <vt:lpstr>Présentation PowerPoint</vt:lpstr>
      <vt:lpstr>Présentation PowerPoint</vt:lpstr>
      <vt:lpstr>Présentation PowerPoint</vt:lpstr>
      <vt:lpstr>Chapitre 1 : La saisine du Conseil de prud’hommes </vt:lpstr>
      <vt:lpstr>Chapitre 1 : La saisine du Conseil de prud’hommes </vt:lpstr>
      <vt:lpstr>Chapitre 1 : La saisine du Conseil de prud’hommes </vt:lpstr>
      <vt:lpstr>Chapitre 1 : La saisine du Conseil de prud’hommes</vt:lpstr>
      <vt:lpstr>Chapitre 1 : La saisine du Conseil de prud’hommes</vt:lpstr>
      <vt:lpstr>Chapitre 1 : La saisine du Conseil de prud’hommes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2</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Chapitre 2 : Le bureau de conciliation et d’orientation</vt:lpstr>
      <vt:lpstr>Présentation PowerPoint</vt:lpstr>
      <vt:lpstr>Présentation PowerPoint</vt:lpstr>
      <vt:lpstr>Chapitre 3</vt:lpstr>
      <vt:lpstr>Chapitre 3 : Le bureau de jugement</vt:lpstr>
      <vt:lpstr>Chapitre 3 : Le bureau de jugement</vt:lpstr>
      <vt:lpstr>Chapitre 3 : Le bureau de jugement</vt:lpstr>
      <vt:lpstr>Chapitre 3 : Le bureau de jugement</vt:lpstr>
      <vt:lpstr>Chapitre 3 : Le bureau de jugement</vt:lpstr>
      <vt:lpstr>Chapitre 3 : Le bureau de jugement</vt:lpstr>
      <vt:lpstr>Chapitre 3 : Le bureau de jugement</vt:lpstr>
      <vt:lpstr>Présentation PowerPoint</vt:lpstr>
      <vt:lpstr>Chapitre 4</vt:lpstr>
      <vt:lpstr>Chapitre 4 : La procédure d’appel</vt:lpstr>
      <vt:lpstr>Chapitre 4 : La procédure d’appel</vt:lpstr>
      <vt:lpstr>Chapitre 4 : La procédure d’appel</vt:lpstr>
      <vt:lpstr>ACTUALISATION DE JP</vt:lpstr>
      <vt:lpstr>Changement des attributions et du niveau de responsabilité sans modification de la qualification</vt:lpstr>
      <vt:lpstr>Rémunération variable établie en fonction d'objectifs définis contractuellement</vt:lpstr>
      <vt:lpstr>Suppression ou réduction d'un avantage ou des frais professionnels </vt:lpstr>
      <vt:lpstr>    </vt:lpstr>
      <vt:lpstr>La faute grave</vt:lpstr>
      <vt:lpstr> Harcèlement Moral</vt:lpstr>
      <vt:lpstr>   Le salarié peut-il être licencié pour demande de résiliation judiciaire ? </vt:lpstr>
      <vt:lpstr>  Faute lourde </vt:lpstr>
      <vt:lpstr>Actualité : Cons. const., 2 mars 2016, n° 2015-523 QPC </vt:lpstr>
      <vt:lpstr>Un motif non disciplinaire </vt:lpstr>
      <vt:lpstr>Appréciation de l’insuffisance </vt:lpstr>
      <vt:lpstr>Exigence d’une carence du salarié </vt:lpstr>
      <vt:lpstr>Maintien de l’obligation de loyauté pendant la suspension du contrat de travail</vt:lpstr>
      <vt:lpstr>Présentation PowerPoint</vt:lpstr>
      <vt:lpstr>Contenu de la lettre de licenciement </vt:lpstr>
      <vt:lpstr>Cadre d’appréciation de la désorganisation de l’entreprise</vt:lpstr>
      <vt:lpstr>Exception : manquement à l’obligation de sécurité</vt:lpstr>
      <vt:lpstr>Conséquences si conditions pas réunies : licenciement abusif ou nul ?</vt:lpstr>
      <vt:lpstr>Obligation de reclassement : même en cas d’inaptitude à tout emploi</vt:lpstr>
      <vt:lpstr>Obligation de reclassement : exception</vt:lpstr>
      <vt:lpstr>Incarcération</vt:lpstr>
      <vt:lpstr> Retrait du permis de conduire</vt:lpstr>
      <vt:lpstr>Licenciement justifié du fait d’un abus de droit</vt:lpstr>
      <vt:lpstr>Présentation PowerPoint</vt:lpstr>
      <vt:lpstr> Faits a priori de la vie privée mais se rattachant à la vie professionnelle</vt:lpstr>
      <vt:lpstr>Modification des conditions de travail : clause de mobilité </vt:lpstr>
      <vt:lpstr>Harcèlement moral (Contrôle de qualification)</vt:lpstr>
      <vt:lpstr>Harcèlement moral (1er juin 2016, n° 14-19.702)</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Laurene Josserand</dc:creator>
  <cp:lastModifiedBy>Ingrid Geray</cp:lastModifiedBy>
  <cp:revision>332</cp:revision>
  <cp:lastPrinted>2016-09-27T15:51:36Z</cp:lastPrinted>
  <dcterms:created xsi:type="dcterms:W3CDTF">2016-09-26T13:46:44Z</dcterms:created>
  <dcterms:modified xsi:type="dcterms:W3CDTF">2016-10-04T05:51:45Z</dcterms:modified>
</cp:coreProperties>
</file>