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3" r:id="rId3"/>
    <p:sldId id="288" r:id="rId4"/>
    <p:sldId id="283" r:id="rId5"/>
    <p:sldId id="272" r:id="rId6"/>
    <p:sldId id="273" r:id="rId7"/>
    <p:sldId id="274" r:id="rId8"/>
    <p:sldId id="275" r:id="rId9"/>
    <p:sldId id="289" r:id="rId10"/>
    <p:sldId id="276" r:id="rId11"/>
    <p:sldId id="277" r:id="rId12"/>
    <p:sldId id="293" r:id="rId13"/>
    <p:sldId id="278" r:id="rId14"/>
    <p:sldId id="279" r:id="rId15"/>
    <p:sldId id="280" r:id="rId16"/>
    <p:sldId id="281" r:id="rId17"/>
    <p:sldId id="282" r:id="rId18"/>
    <p:sldId id="284" r:id="rId19"/>
    <p:sldId id="285" r:id="rId20"/>
    <p:sldId id="287" r:id="rId21"/>
    <p:sldId id="286" r:id="rId22"/>
    <p:sldId id="294" r:id="rId23"/>
    <p:sldId id="295" r:id="rId24"/>
    <p:sldId id="299" r:id="rId25"/>
    <p:sldId id="257" r:id="rId26"/>
    <p:sldId id="258" r:id="rId27"/>
    <p:sldId id="259" r:id="rId28"/>
    <p:sldId id="300" r:id="rId29"/>
    <p:sldId id="260" r:id="rId30"/>
    <p:sldId id="268" r:id="rId31"/>
    <p:sldId id="262" r:id="rId32"/>
    <p:sldId id="290" r:id="rId33"/>
    <p:sldId id="265" r:id="rId34"/>
    <p:sldId id="291" r:id="rId35"/>
    <p:sldId id="301" r:id="rId36"/>
    <p:sldId id="292" r:id="rId37"/>
    <p:sldId id="296" r:id="rId38"/>
    <p:sldId id="297" r:id="rId39"/>
    <p:sldId id="298"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7" r:id="rId76"/>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11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6DBCAE6E-7EB3-43F5-B76D-EE418F0307B9}" type="datetimeFigureOut">
              <a:rPr lang="fr-FR"/>
              <a:pPr>
                <a:defRPr/>
              </a:pPr>
              <a:t>03/10/2016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0190CDA-0FED-468F-A4F9-28AAC9DB915E}"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6EB137C-5364-417C-9DA2-3BA7A8C390E2}" type="datetimeFigureOut">
              <a:rPr lang="fr-FR"/>
              <a:pPr>
                <a:defRPr/>
              </a:pPr>
              <a:t>03/10/2016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10162C3-8839-4074-AEB7-E6B41B106C47}"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A5BBB099-DEC2-4CFA-975D-775823762755}" type="datetimeFigureOut">
              <a:rPr lang="fr-FR"/>
              <a:pPr>
                <a:defRPr/>
              </a:pPr>
              <a:t>03/10/2016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44FD48F-9129-413E-A072-EF1EF0FFC403}"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2545600-73F3-40C0-9DDC-9EA701038C96}" type="datetimeFigureOut">
              <a:rPr lang="fr-FR"/>
              <a:pPr>
                <a:defRPr/>
              </a:pPr>
              <a:t>03/10/2016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A63783E-4FA7-4EE8-A780-33425B58E974}"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9D0057BF-7058-41FC-9446-93901201B987}" type="datetimeFigureOut">
              <a:rPr lang="fr-FR"/>
              <a:pPr>
                <a:defRPr/>
              </a:pPr>
              <a:t>03/10/2016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2932805-55A2-4CC0-8696-01EFA9637DB3}"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D0FB2445-A954-45A0-820D-A107C93B05A4}" type="datetimeFigureOut">
              <a:rPr lang="fr-FR"/>
              <a:pPr>
                <a:defRPr/>
              </a:pPr>
              <a:t>03/10/2016</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DADF142-E328-494F-9D44-2748485718B1}"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E5533A71-357E-4007-ADA1-5359B6A4AC82}" type="datetimeFigureOut">
              <a:rPr lang="fr-FR"/>
              <a:pPr>
                <a:defRPr/>
              </a:pPr>
              <a:t>03/10/2016</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165914DA-C67C-4776-AEA7-DA9686F43E74}"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1A817EDC-34C0-4747-A131-13CE03EF248C}" type="datetimeFigureOut">
              <a:rPr lang="fr-FR"/>
              <a:pPr>
                <a:defRPr/>
              </a:pPr>
              <a:t>03/10/2016</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60761299-C30B-4860-80B7-FFAA843C0122}"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7E3BE0C5-3653-4E10-AF61-493C1C07DDA4}" type="datetimeFigureOut">
              <a:rPr lang="fr-FR"/>
              <a:pPr>
                <a:defRPr/>
              </a:pPr>
              <a:t>03/10/2016</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79C0F3AD-6283-42A3-8EDD-D922A084B2DA}"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415A1C68-1ACB-4F44-82D6-D69780C0007F}" type="datetimeFigureOut">
              <a:rPr lang="fr-FR"/>
              <a:pPr>
                <a:defRPr/>
              </a:pPr>
              <a:t>03/10/2016</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378A829-1557-4905-85EA-D7D2E9ACD00B}"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E618EEB3-D9F0-4EC3-9BFE-CC7BA6AE4816}" type="datetimeFigureOut">
              <a:rPr lang="fr-FR"/>
              <a:pPr>
                <a:defRPr/>
              </a:pPr>
              <a:t>03/10/2016</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C2C67CC-0361-4953-B4C3-30C9F34FA420}"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91E53EB1-234D-468F-8651-C17C1ACA33A3}" type="datetimeFigureOut">
              <a:rPr lang="fr-FR"/>
              <a:pPr>
                <a:defRPr/>
              </a:pPr>
              <a:t>03/10/2016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A7A618AF-DCE7-4242-A98E-85D3CC353D82}"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portail-droit-social.fr/" TargetMode="External"/><Relationship Id="rId2" Type="http://schemas.openxmlformats.org/officeDocument/2006/relationships/hyperlink" Target="http://www.justice.f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re 1"/>
          <p:cNvSpPr>
            <a:spLocks noGrp="1"/>
          </p:cNvSpPr>
          <p:nvPr>
            <p:ph type="title"/>
          </p:nvPr>
        </p:nvSpPr>
        <p:spPr>
          <a:xfrm>
            <a:off x="395288" y="1052513"/>
            <a:ext cx="8229600" cy="2074862"/>
          </a:xfrm>
          <a:solidFill>
            <a:srgbClr val="FFFF00"/>
          </a:solidFill>
        </p:spPr>
        <p:txBody>
          <a:bodyPr/>
          <a:lstStyle/>
          <a:p>
            <a:r>
              <a:rPr lang="fr-FR" b="1" smtClean="0"/>
              <a:t>La procédure prud’homale</a:t>
            </a:r>
            <a:br>
              <a:rPr lang="fr-FR" b="1" smtClean="0"/>
            </a:br>
            <a:r>
              <a:rPr lang="fr-FR" b="1" smtClean="0"/>
              <a:t>applicable au 1</a:t>
            </a:r>
            <a:r>
              <a:rPr lang="fr-FR" b="1" baseline="30000" smtClean="0"/>
              <a:t>er</a:t>
            </a:r>
            <a:r>
              <a:rPr lang="fr-FR" b="1" smtClean="0"/>
              <a:t> août 2016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12</a:t>
            </a:r>
            <a:r>
              <a:rPr lang="fr-FR" sz="2800" b="1" baseline="30000" smtClean="0"/>
              <a:t>ème</a:t>
            </a:r>
            <a:r>
              <a:rPr lang="fr-FR" sz="2800" b="1" smtClean="0"/>
              <a:t>  mois suivant la publication de la loi (7/8/15)</a:t>
            </a:r>
            <a:endParaRPr lang="fr-FR" sz="2800" smtClean="0"/>
          </a:p>
        </p:txBody>
      </p:sp>
      <p:sp>
        <p:nvSpPr>
          <p:cNvPr id="3" name="Espace réservé du contenu 2"/>
          <p:cNvSpPr>
            <a:spLocks noGrp="1"/>
          </p:cNvSpPr>
          <p:nvPr>
            <p:ph idx="1"/>
          </p:nvPr>
        </p:nvSpPr>
        <p:spPr>
          <a:xfrm>
            <a:off x="539750" y="2133600"/>
            <a:ext cx="8229600" cy="3560763"/>
          </a:xfrm>
        </p:spPr>
        <p:txBody>
          <a:bodyPr rtlCol="0">
            <a:normAutofit fontScale="92500" lnSpcReduction="10000"/>
          </a:bodyPr>
          <a:lstStyle/>
          <a:p>
            <a:pPr fontAlgn="auto">
              <a:spcAft>
                <a:spcPts val="0"/>
              </a:spcAft>
              <a:buFont typeface="Arial" panose="020B0604020202020204" pitchFamily="34" charset="0"/>
              <a:buChar char="•"/>
              <a:defRPr/>
            </a:pPr>
            <a:r>
              <a:rPr lang="fr-FR" sz="2400" b="1" dirty="0">
                <a:solidFill>
                  <a:srgbClr val="FF0000"/>
                </a:solidFill>
              </a:rPr>
              <a:t>• Un défenseur syndical exerce des fonctions d'assistance ou de représentation devant les conseils de prud'hommes et les cours d'appel en matière prud'homale. (liste arrêtée par l'autorité administrative sur proposition des organisations d'employeurs et de salariés représentatives) 	</a:t>
            </a:r>
          </a:p>
          <a:p>
            <a:pPr fontAlgn="auto">
              <a:spcAft>
                <a:spcPts val="0"/>
              </a:spcAft>
              <a:buFont typeface="Arial" panose="020B0604020202020204" pitchFamily="34" charset="0"/>
              <a:buChar char="•"/>
              <a:defRPr/>
            </a:pPr>
            <a:r>
              <a:rPr lang="fr-FR" sz="2400" dirty="0"/>
              <a:t> </a:t>
            </a:r>
            <a:r>
              <a:rPr lang="fr-FR" sz="2400" b="1" dirty="0">
                <a:solidFill>
                  <a:schemeClr val="accent3">
                    <a:lumMod val="75000"/>
                  </a:schemeClr>
                </a:solidFill>
              </a:rPr>
              <a:t>	 • Le temps passé par le défenseur syndical hors de l'entreprise pendant les heures de travail pour l'exercice de sa mission est assimilé à une durée de travail effectif. Il est rémunéré par l'employeur qui se fait rembourser par l'Etat des salaires maintenus </a:t>
            </a:r>
          </a:p>
          <a:p>
            <a:pPr fontAlgn="auto">
              <a:spcAft>
                <a:spcPts val="0"/>
              </a:spcAft>
              <a:buFont typeface="Arial" panose="020B0604020202020204" pitchFamily="34" charset="0"/>
              <a:buChar char="•"/>
              <a:defRPr/>
            </a:pPr>
            <a:r>
              <a:rPr lang="fr-FR"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12</a:t>
            </a:r>
            <a:r>
              <a:rPr lang="fr-FR" sz="2800" b="1" baseline="30000" smtClean="0"/>
              <a:t>ème</a:t>
            </a:r>
            <a:r>
              <a:rPr lang="fr-FR" sz="2800" b="1" smtClean="0"/>
              <a:t>  mois suivant la publication de la loi (7/8/15)</a:t>
            </a:r>
            <a:br>
              <a:rPr lang="fr-FR" sz="2800" b="1" smtClean="0"/>
            </a:br>
            <a:r>
              <a:rPr lang="fr-FR" sz="2800" b="1" smtClean="0"/>
              <a:t>- suite -</a:t>
            </a:r>
            <a:endParaRPr lang="fr-FR" sz="2800" smtClean="0"/>
          </a:p>
        </p:txBody>
      </p:sp>
      <p:sp>
        <p:nvSpPr>
          <p:cNvPr id="3" name="Espace réservé du contenu 2"/>
          <p:cNvSpPr>
            <a:spLocks noGrp="1"/>
          </p:cNvSpPr>
          <p:nvPr>
            <p:ph idx="1"/>
          </p:nvPr>
        </p:nvSpPr>
        <p:spPr>
          <a:xfrm>
            <a:off x="611188" y="1844675"/>
            <a:ext cx="8229600" cy="3560763"/>
          </a:xfrm>
        </p:spPr>
        <p:txBody>
          <a:bodyPr rtlCol="0">
            <a:normAutofit fontScale="85000" lnSpcReduction="20000"/>
          </a:bodyPr>
          <a:lstStyle/>
          <a:p>
            <a:pPr fontAlgn="auto">
              <a:spcAft>
                <a:spcPts val="0"/>
              </a:spcAft>
              <a:buFont typeface="Arial" panose="020B0604020202020204" pitchFamily="34" charset="0"/>
              <a:buChar char="•"/>
              <a:defRPr/>
            </a:pPr>
            <a:r>
              <a:rPr lang="fr-FR" sz="2400" b="1" dirty="0" smtClean="0">
                <a:solidFill>
                  <a:schemeClr val="accent6">
                    <a:lumMod val="75000"/>
                  </a:schemeClr>
                </a:solidFill>
              </a:rPr>
              <a:t>Le </a:t>
            </a:r>
            <a:r>
              <a:rPr lang="fr-FR" sz="2400" b="1" dirty="0">
                <a:solidFill>
                  <a:schemeClr val="accent6">
                    <a:lumMod val="75000"/>
                  </a:schemeClr>
                </a:solidFill>
              </a:rPr>
              <a:t>défenseur syndical bénéficie d’autorisations d’absence dans la limite de deux semaines par période de quatre ans.  Ces absences sont rémunérées par l'employeur sur les crédits de  participation  au financement de la formation professionnelle.</a:t>
            </a:r>
          </a:p>
          <a:p>
            <a:pPr fontAlgn="auto">
              <a:spcAft>
                <a:spcPts val="0"/>
              </a:spcAft>
              <a:buFont typeface="Arial" panose="020B0604020202020204" pitchFamily="34" charset="0"/>
              <a:buChar char="•"/>
              <a:defRPr/>
            </a:pPr>
            <a:r>
              <a:rPr lang="fr-FR" sz="2400" b="1" dirty="0" smtClean="0">
                <a:solidFill>
                  <a:schemeClr val="accent3">
                    <a:lumMod val="50000"/>
                  </a:schemeClr>
                </a:solidFill>
              </a:rPr>
              <a:t>Le </a:t>
            </a:r>
            <a:r>
              <a:rPr lang="fr-FR" sz="2400" b="1" dirty="0">
                <a:solidFill>
                  <a:schemeClr val="accent3">
                    <a:lumMod val="50000"/>
                  </a:schemeClr>
                </a:solidFill>
              </a:rPr>
              <a:t>défenseur syndical est protégé: l'exercice de sa mission ne peut être une cause de sanction disciplinaire ou de rupture du contrat de travail. Son licenciement ne peut intervenir qu'après autorisation de l'inspecteur du travail.</a:t>
            </a:r>
          </a:p>
          <a:p>
            <a:pPr fontAlgn="auto">
              <a:spcAft>
                <a:spcPts val="0"/>
              </a:spcAft>
              <a:buFont typeface="Arial" panose="020B0604020202020204" pitchFamily="34" charset="0"/>
              <a:buChar char="•"/>
              <a:defRPr/>
            </a:pPr>
            <a:r>
              <a:rPr lang="fr-FR" sz="2400" b="1" dirty="0" smtClean="0">
                <a:solidFill>
                  <a:schemeClr val="tx2">
                    <a:lumMod val="75000"/>
                  </a:schemeClr>
                </a:solidFill>
              </a:rPr>
              <a:t>Le </a:t>
            </a:r>
            <a:r>
              <a:rPr lang="fr-FR" sz="2400" b="1" dirty="0">
                <a:solidFill>
                  <a:schemeClr val="tx2">
                    <a:lumMod val="75000"/>
                  </a:schemeClr>
                </a:solidFill>
              </a:rPr>
              <a:t>fait de rompre ou de transférer le contrat de travail d'un salarié inscrit sur la liste arrêtée par l'autorité administrative mentionnée à l'article L. 1453-4, en méconnaissance des dispositions relatives à la procédure d'autorisation administrative est puni d'un emprisonnement d'un an et d'une amende de 3 750 €.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0000"/>
          </a:solidFill>
        </p:spPr>
        <p:txBody>
          <a:bodyPr rtlCol="0">
            <a:normAutofit fontScale="90000"/>
          </a:bodyPr>
          <a:lstStyle/>
          <a:p>
            <a:pPr fontAlgn="auto">
              <a:spcAft>
                <a:spcPts val="0"/>
              </a:spcAft>
              <a:defRPr/>
            </a:pPr>
            <a:r>
              <a:rPr lang="fr-FR" dirty="0" smtClean="0">
                <a:solidFill>
                  <a:schemeClr val="bg1"/>
                </a:solidFill>
              </a:rPr>
              <a:t>Dispositions relatives à la désignation des défenseurs syndicaux</a:t>
            </a:r>
            <a:endParaRPr lang="fr-FR" dirty="0">
              <a:solidFill>
                <a:schemeClr val="bg1"/>
              </a:solidFill>
            </a:endParaRPr>
          </a:p>
        </p:txBody>
      </p:sp>
      <p:sp>
        <p:nvSpPr>
          <p:cNvPr id="3" name="Espace réservé du contenu 2"/>
          <p:cNvSpPr>
            <a:spLocks noGrp="1"/>
          </p:cNvSpPr>
          <p:nvPr>
            <p:ph idx="1"/>
          </p:nvPr>
        </p:nvSpPr>
        <p:spPr/>
        <p:txBody>
          <a:bodyPr rtlCol="0">
            <a:normAutofit fontScale="70000" lnSpcReduction="20000"/>
          </a:bodyPr>
          <a:lstStyle/>
          <a:p>
            <a:pPr fontAlgn="auto">
              <a:spcAft>
                <a:spcPts val="0"/>
              </a:spcAft>
              <a:buFont typeface="Arial" panose="020B0604020202020204" pitchFamily="34" charset="0"/>
              <a:buChar char="•"/>
              <a:defRPr/>
            </a:pPr>
            <a:r>
              <a:rPr lang="fr-FR" sz="4000" b="1" dirty="0"/>
              <a:t>Le Décret  n° 2016-975 du 18 juillet 2016 relatif aux modalités d’établissement de listes, à l’exercice et à la formation des défenseurs syndicaux intervenant en matière prud’homale </a:t>
            </a:r>
            <a:r>
              <a:rPr lang="fr-FR" sz="4000" b="1" dirty="0" smtClean="0"/>
              <a:t> a été publié au Journal Officiel </a:t>
            </a:r>
            <a:r>
              <a:rPr lang="fr-FR" sz="4000" b="1" dirty="0"/>
              <a:t>n°0167 du 20 juillet </a:t>
            </a:r>
            <a:r>
              <a:rPr lang="fr-FR" sz="4000" b="1" dirty="0" smtClean="0"/>
              <a:t>2016.</a:t>
            </a:r>
          </a:p>
          <a:p>
            <a:pPr fontAlgn="auto">
              <a:spcAft>
                <a:spcPts val="0"/>
              </a:spcAft>
              <a:buFont typeface="Arial" panose="020B0604020202020204" pitchFamily="34" charset="0"/>
              <a:buChar char="•"/>
              <a:defRPr/>
            </a:pPr>
            <a:endParaRPr lang="fr-FR" b="1" dirty="0" smtClean="0"/>
          </a:p>
          <a:p>
            <a:pPr fontAlgn="auto">
              <a:spcAft>
                <a:spcPts val="0"/>
              </a:spcAft>
              <a:buFont typeface="Arial" panose="020B0604020202020204" pitchFamily="34" charset="0"/>
              <a:buChar char="•"/>
              <a:defRPr/>
            </a:pPr>
            <a:r>
              <a:rPr lang="fr-FR" dirty="0" smtClean="0"/>
              <a:t>La </a:t>
            </a:r>
            <a:r>
              <a:rPr lang="fr-FR" dirty="0"/>
              <a:t>liste des défenseurs </a:t>
            </a:r>
            <a:r>
              <a:rPr lang="fr-FR" dirty="0" smtClean="0"/>
              <a:t>syndicaux est </a:t>
            </a:r>
            <a:r>
              <a:rPr lang="fr-FR" dirty="0"/>
              <a:t>arrêtée dans chaque région par le préfet de région et publiée au recueil des actes administratifs de la préfecture de région. </a:t>
            </a:r>
            <a:br>
              <a:rPr lang="fr-FR" dirty="0"/>
            </a:br>
            <a:r>
              <a:rPr lang="fr-FR" dirty="0"/>
              <a:t/>
            </a:r>
            <a:br>
              <a:rPr lang="fr-FR" dirty="0"/>
            </a:br>
            <a:r>
              <a:rPr lang="fr-FR" dirty="0" smtClean="0"/>
              <a:t>Elle </a:t>
            </a:r>
            <a:r>
              <a:rPr lang="fr-FR" dirty="0"/>
              <a:t>est tenue à la disposition du public à la direction régionale des entreprises, de la concurrence, de la consommation, du travail et de l'emploi, dans chaque conseil de prud'hommes et dans les cours d'appel de la région.</a:t>
            </a:r>
            <a:endParaRPr lang="fr-FR" b="1" dirty="0"/>
          </a:p>
          <a:p>
            <a:pPr fontAlgn="auto">
              <a:spcAft>
                <a:spcPts val="0"/>
              </a:spcAft>
              <a:buFont typeface="Arial" panose="020B0604020202020204" pitchFamily="34" charset="0"/>
              <a:buChar char="•"/>
              <a:defRPr/>
            </a:pP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solidFill>
            <a:srgbClr val="FFFF00"/>
          </a:solidFill>
        </p:spPr>
        <p:txBody>
          <a:bodyPr/>
          <a:lstStyle/>
          <a:p>
            <a:r>
              <a:rPr lang="fr-FR" sz="2800" b="1" smtClean="0"/>
              <a:t>Les points qui s’appliquent  à compter du 1</a:t>
            </a:r>
            <a:r>
              <a:rPr lang="fr-FR" sz="2800" b="1" baseline="30000" smtClean="0"/>
              <a:t>er</a:t>
            </a:r>
            <a:r>
              <a:rPr lang="fr-FR" sz="2800" b="1" smtClean="0"/>
              <a:t> renouvellement des conseillers qui suit la promulgation de la loi</a:t>
            </a:r>
            <a:endParaRPr lang="fr-FR" sz="2800" smtClean="0"/>
          </a:p>
        </p:txBody>
      </p:sp>
      <p:sp>
        <p:nvSpPr>
          <p:cNvPr id="3" name="Espace réservé du contenu 2"/>
          <p:cNvSpPr>
            <a:spLocks noGrp="1"/>
          </p:cNvSpPr>
          <p:nvPr>
            <p:ph idx="1"/>
          </p:nvPr>
        </p:nvSpPr>
        <p:spPr>
          <a:xfrm>
            <a:off x="611188" y="1844675"/>
            <a:ext cx="8229600" cy="3560763"/>
          </a:xfrm>
        </p:spPr>
        <p:txBody>
          <a:bodyPr rtlCol="0">
            <a:normAutofit/>
          </a:bodyPr>
          <a:lstStyle/>
          <a:p>
            <a:pPr fontAlgn="auto">
              <a:spcAft>
                <a:spcPts val="0"/>
              </a:spcAft>
              <a:buFont typeface="Arial" panose="020B0604020202020204" pitchFamily="34" charset="0"/>
              <a:buChar char="•"/>
              <a:defRPr/>
            </a:pPr>
            <a:r>
              <a:rPr lang="fr-FR" sz="2000" b="1" dirty="0" smtClean="0">
                <a:solidFill>
                  <a:schemeClr val="accent6">
                    <a:lumMod val="75000"/>
                  </a:schemeClr>
                </a:solidFill>
              </a:rPr>
              <a:t>formation </a:t>
            </a:r>
            <a:r>
              <a:rPr lang="fr-FR" sz="2000" b="1" dirty="0">
                <a:solidFill>
                  <a:schemeClr val="accent6">
                    <a:lumMod val="75000"/>
                  </a:schemeClr>
                </a:solidFill>
              </a:rPr>
              <a:t>initiale obligatoire de 5 jours par mandat, commune aux conseillers prud'hommes employeurs et salariés, organisée par l'Etat (Tout conseiller prud'homme qui n'a pas satisfait à l'obligation de formation initiale est réputé démissionnaire.) </a:t>
            </a:r>
            <a:endParaRPr lang="fr-FR" sz="2000" b="1" dirty="0" smtClean="0">
              <a:solidFill>
                <a:schemeClr val="accent6">
                  <a:lumMod val="75000"/>
                </a:schemeClr>
              </a:solidFill>
            </a:endParaRPr>
          </a:p>
          <a:p>
            <a:pPr fontAlgn="auto">
              <a:spcAft>
                <a:spcPts val="0"/>
              </a:spcAft>
              <a:buFont typeface="Arial" panose="020B0604020202020204" pitchFamily="34" charset="0"/>
              <a:buChar char="•"/>
              <a:defRPr/>
            </a:pPr>
            <a:endParaRPr lang="fr-FR" sz="2000" dirty="0"/>
          </a:p>
          <a:p>
            <a:pPr fontAlgn="auto">
              <a:spcAft>
                <a:spcPts val="0"/>
              </a:spcAft>
              <a:buFont typeface="Arial" panose="020B0604020202020204" pitchFamily="34" charset="0"/>
              <a:buChar char="•"/>
              <a:defRPr/>
            </a:pPr>
            <a:r>
              <a:rPr lang="fr-FR" sz="2000" b="1" dirty="0" smtClean="0">
                <a:solidFill>
                  <a:schemeClr val="accent1">
                    <a:lumMod val="75000"/>
                  </a:schemeClr>
                </a:solidFill>
              </a:rPr>
              <a:t>une </a:t>
            </a:r>
            <a:r>
              <a:rPr lang="fr-FR" sz="2000" b="1" dirty="0">
                <a:solidFill>
                  <a:schemeClr val="accent1">
                    <a:lumMod val="75000"/>
                  </a:schemeClr>
                </a:solidFill>
              </a:rPr>
              <a:t>formation continue de 6 semaines par mandat (selon les critères de la formation actuelle).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18</a:t>
            </a:r>
            <a:r>
              <a:rPr lang="fr-FR" sz="2800" b="1" baseline="30000" smtClean="0"/>
              <a:t>ème</a:t>
            </a:r>
            <a:r>
              <a:rPr lang="fr-FR" sz="2800" b="1" smtClean="0"/>
              <a:t>  mois suivant la publication de la loi (7/8/15)</a:t>
            </a:r>
            <a:endParaRPr lang="fr-FR" sz="2800" smtClean="0"/>
          </a:p>
        </p:txBody>
      </p:sp>
      <p:sp>
        <p:nvSpPr>
          <p:cNvPr id="3" name="Espace réservé du contenu 2"/>
          <p:cNvSpPr>
            <a:spLocks noGrp="1"/>
          </p:cNvSpPr>
          <p:nvPr>
            <p:ph idx="1"/>
          </p:nvPr>
        </p:nvSpPr>
        <p:spPr>
          <a:xfrm>
            <a:off x="611188" y="1844675"/>
            <a:ext cx="8229600" cy="3560763"/>
          </a:xfrm>
        </p:spPr>
        <p:txBody>
          <a:bodyPr rtlCol="0">
            <a:normAutofit fontScale="92500" lnSpcReduction="10000"/>
          </a:bodyPr>
          <a:lstStyle/>
          <a:p>
            <a:pPr fontAlgn="auto">
              <a:spcAft>
                <a:spcPts val="0"/>
              </a:spcAft>
              <a:buFont typeface="Arial" panose="020B0604020202020204" pitchFamily="34" charset="0"/>
              <a:buChar char="•"/>
              <a:defRPr/>
            </a:pPr>
            <a:r>
              <a:rPr lang="fr-FR" sz="2000" b="1" dirty="0" smtClean="0">
                <a:solidFill>
                  <a:srgbClr val="FF0000"/>
                </a:solidFill>
              </a:rPr>
              <a:t>L'acceptation </a:t>
            </a:r>
            <a:r>
              <a:rPr lang="fr-FR" sz="2000" b="1" dirty="0">
                <a:solidFill>
                  <a:srgbClr val="FF0000"/>
                </a:solidFill>
              </a:rPr>
              <a:t>par un conseiller prud'homme d'un mandat impératif, avant ou après son entrée en fonction et sous quelque forme que ce soit, constitue un manquement grave à ses devoirs. (Si ce fait est reconnu par les juges chargés de statuer sur la validité des opérations électorales, il entraîne de plein droit l'annulation de l'élection de l'intéressé ainsi que l'interdiction d'exercer les fonctions de conseiller prud'homme pour une durée maximale de dix ans.  Si la preuve n'en est rapportée qu'ultérieurement, le fait entraîne la déchéance du mandat de l'intéressé)</a:t>
            </a:r>
          </a:p>
          <a:p>
            <a:pPr fontAlgn="auto">
              <a:spcAft>
                <a:spcPts val="0"/>
              </a:spcAft>
              <a:buFont typeface="Arial" panose="020B0604020202020204" pitchFamily="34" charset="0"/>
              <a:buChar char="•"/>
              <a:defRPr/>
            </a:pPr>
            <a:r>
              <a:rPr lang="fr-FR" sz="2000" b="1" dirty="0" smtClean="0">
                <a:solidFill>
                  <a:schemeClr val="accent3">
                    <a:lumMod val="50000"/>
                  </a:schemeClr>
                </a:solidFill>
              </a:rPr>
              <a:t>Tout </a:t>
            </a:r>
            <a:r>
              <a:rPr lang="fr-FR" sz="2000" b="1" dirty="0">
                <a:solidFill>
                  <a:schemeClr val="accent3">
                    <a:lumMod val="50000"/>
                  </a:schemeClr>
                </a:solidFill>
              </a:rPr>
              <a:t>manquement à ses devoirs dans l'exercice de ses fonctions par un conseiller prud'homme est susceptible de constituer une faute disciplinaire</a:t>
            </a:r>
          </a:p>
          <a:p>
            <a:pPr fontAlgn="auto">
              <a:spcAft>
                <a:spcPts val="0"/>
              </a:spcAft>
              <a:buFont typeface="Arial" panose="020B0604020202020204" pitchFamily="34" charset="0"/>
              <a:buChar char="•"/>
              <a:defRPr/>
            </a:pPr>
            <a:r>
              <a:rPr lang="fr-FR" sz="2000" dirty="0"/>
              <a:t> </a:t>
            </a:r>
            <a:r>
              <a:rPr lang="fr-FR" sz="2000" b="1" dirty="0" smtClean="0">
                <a:solidFill>
                  <a:schemeClr val="accent4">
                    <a:lumMod val="75000"/>
                  </a:schemeClr>
                </a:solidFill>
              </a:rPr>
              <a:t>En </a:t>
            </a:r>
            <a:r>
              <a:rPr lang="fr-FR" sz="2000" b="1" dirty="0">
                <a:solidFill>
                  <a:schemeClr val="accent4">
                    <a:lumMod val="75000"/>
                  </a:schemeClr>
                </a:solidFill>
              </a:rPr>
              <a:t>dehors de toute action disciplinaire, les premiers présidents de cour d'appel peuvent rappeler à leurs obligations les conseillers prud'hommes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18</a:t>
            </a:r>
            <a:r>
              <a:rPr lang="fr-FR" sz="2800" b="1" baseline="30000" smtClean="0"/>
              <a:t>ème</a:t>
            </a:r>
            <a:r>
              <a:rPr lang="fr-FR" sz="2800" b="1" smtClean="0"/>
              <a:t>  mois suivant la publication de la loi (7/8/15)</a:t>
            </a:r>
            <a:br>
              <a:rPr lang="fr-FR" sz="2800" b="1" smtClean="0"/>
            </a:br>
            <a:r>
              <a:rPr lang="fr-FR" sz="2800" b="1" smtClean="0"/>
              <a:t>- suite -</a:t>
            </a:r>
            <a:endParaRPr lang="fr-FR" sz="2800" smtClean="0"/>
          </a:p>
        </p:txBody>
      </p:sp>
      <p:sp>
        <p:nvSpPr>
          <p:cNvPr id="3" name="Espace réservé du contenu 2"/>
          <p:cNvSpPr>
            <a:spLocks noGrp="1"/>
          </p:cNvSpPr>
          <p:nvPr>
            <p:ph idx="1"/>
          </p:nvPr>
        </p:nvSpPr>
        <p:spPr>
          <a:xfrm>
            <a:off x="611188" y="1844675"/>
            <a:ext cx="8229600" cy="4321175"/>
          </a:xfrm>
        </p:spPr>
        <p:txBody>
          <a:bodyPr rtlCol="0">
            <a:normAutofit/>
          </a:bodyPr>
          <a:lstStyle/>
          <a:p>
            <a:pPr fontAlgn="auto">
              <a:spcAft>
                <a:spcPts val="0"/>
              </a:spcAft>
              <a:buFont typeface="Arial" panose="020B0604020202020204" pitchFamily="34" charset="0"/>
              <a:buChar char="•"/>
              <a:defRPr/>
            </a:pPr>
            <a:r>
              <a:rPr lang="fr-FR" sz="2000" b="1" dirty="0" smtClean="0">
                <a:solidFill>
                  <a:srgbClr val="C00000"/>
                </a:solidFill>
              </a:rPr>
              <a:t>Le </a:t>
            </a:r>
            <a:r>
              <a:rPr lang="fr-FR" sz="2000" b="1" dirty="0">
                <a:solidFill>
                  <a:srgbClr val="C00000"/>
                </a:solidFill>
              </a:rPr>
              <a:t>pouvoir disciplinaire est exercé par une Commission nationale de discipline qui est présidée par un président de chambre à la Cour de cassation, qui comprend les membres suivants désignés pour trois ans: </a:t>
            </a:r>
          </a:p>
          <a:p>
            <a:pPr lvl="1" fontAlgn="auto">
              <a:spcAft>
                <a:spcPts val="0"/>
              </a:spcAft>
              <a:buFont typeface="Arial" panose="020B0604020202020204" pitchFamily="34" charset="0"/>
              <a:buChar char="–"/>
              <a:defRPr/>
            </a:pPr>
            <a:r>
              <a:rPr lang="fr-FR" sz="1600" b="1" dirty="0">
                <a:solidFill>
                  <a:schemeClr val="accent4">
                    <a:lumMod val="75000"/>
                  </a:schemeClr>
                </a:solidFill>
              </a:rPr>
              <a:t>- Un membre du Conseil d'Etat,  </a:t>
            </a:r>
            <a:endParaRPr lang="fr-FR" sz="1600" b="1" dirty="0" smtClean="0">
              <a:solidFill>
                <a:schemeClr val="accent4">
                  <a:lumMod val="75000"/>
                </a:schemeClr>
              </a:solidFill>
            </a:endParaRPr>
          </a:p>
          <a:p>
            <a:pPr lvl="1" fontAlgn="auto">
              <a:spcAft>
                <a:spcPts val="0"/>
              </a:spcAft>
              <a:buFont typeface="Arial" panose="020B0604020202020204" pitchFamily="34" charset="0"/>
              <a:buChar char="–"/>
              <a:defRPr/>
            </a:pPr>
            <a:endParaRPr lang="fr-FR" sz="1600" b="1" dirty="0">
              <a:solidFill>
                <a:schemeClr val="accent4">
                  <a:lumMod val="75000"/>
                </a:schemeClr>
              </a:solidFill>
            </a:endParaRPr>
          </a:p>
          <a:p>
            <a:pPr lvl="1" fontAlgn="auto">
              <a:spcAft>
                <a:spcPts val="0"/>
              </a:spcAft>
              <a:buFont typeface="Arial" panose="020B0604020202020204" pitchFamily="34" charset="0"/>
              <a:buChar char="–"/>
              <a:defRPr/>
            </a:pPr>
            <a:r>
              <a:rPr lang="fr-FR" sz="1600" b="1" dirty="0">
                <a:solidFill>
                  <a:schemeClr val="accent4">
                    <a:lumMod val="75000"/>
                  </a:schemeClr>
                </a:solidFill>
              </a:rPr>
              <a:t>- Un magistrat et une </a:t>
            </a:r>
            <a:r>
              <a:rPr lang="fr-FR" sz="1600" b="1" dirty="0" err="1">
                <a:solidFill>
                  <a:schemeClr val="accent4">
                    <a:lumMod val="75000"/>
                  </a:schemeClr>
                </a:solidFill>
              </a:rPr>
              <a:t>magistrate</a:t>
            </a:r>
            <a:r>
              <a:rPr lang="fr-FR" sz="1600" b="1" dirty="0">
                <a:solidFill>
                  <a:schemeClr val="accent4">
                    <a:lumMod val="75000"/>
                  </a:schemeClr>
                </a:solidFill>
              </a:rPr>
              <a:t> du siège des cours d'appel, </a:t>
            </a:r>
            <a:endParaRPr lang="fr-FR" sz="1600" b="1" dirty="0" smtClean="0">
              <a:solidFill>
                <a:schemeClr val="accent4">
                  <a:lumMod val="75000"/>
                </a:schemeClr>
              </a:solidFill>
            </a:endParaRPr>
          </a:p>
          <a:p>
            <a:pPr lvl="1" fontAlgn="auto">
              <a:spcAft>
                <a:spcPts val="0"/>
              </a:spcAft>
              <a:buFont typeface="Arial" panose="020B0604020202020204" pitchFamily="34" charset="0"/>
              <a:buChar char="–"/>
              <a:defRPr/>
            </a:pPr>
            <a:endParaRPr lang="fr-FR" sz="1600" b="1" dirty="0">
              <a:solidFill>
                <a:schemeClr val="accent4">
                  <a:lumMod val="75000"/>
                </a:schemeClr>
              </a:solidFill>
            </a:endParaRPr>
          </a:p>
          <a:p>
            <a:pPr lvl="1" fontAlgn="auto">
              <a:spcAft>
                <a:spcPts val="0"/>
              </a:spcAft>
              <a:buFont typeface="Arial" panose="020B0604020202020204" pitchFamily="34" charset="0"/>
              <a:buChar char="–"/>
              <a:defRPr/>
            </a:pPr>
            <a:r>
              <a:rPr lang="fr-FR" sz="1600" b="1" dirty="0">
                <a:solidFill>
                  <a:schemeClr val="accent4">
                    <a:lumMod val="75000"/>
                  </a:schemeClr>
                </a:solidFill>
              </a:rPr>
              <a:t>- Un représentant et une représentante des salariés, conseillers prud'hommes ; </a:t>
            </a:r>
            <a:endParaRPr lang="fr-FR" sz="1600" b="1" dirty="0" smtClean="0">
              <a:solidFill>
                <a:schemeClr val="accent4">
                  <a:lumMod val="75000"/>
                </a:schemeClr>
              </a:solidFill>
            </a:endParaRPr>
          </a:p>
          <a:p>
            <a:pPr lvl="1" fontAlgn="auto">
              <a:spcAft>
                <a:spcPts val="0"/>
              </a:spcAft>
              <a:buFont typeface="Arial" panose="020B0604020202020204" pitchFamily="34" charset="0"/>
              <a:buChar char="–"/>
              <a:defRPr/>
            </a:pPr>
            <a:endParaRPr lang="fr-FR" sz="1600" b="1" dirty="0">
              <a:solidFill>
                <a:schemeClr val="accent4">
                  <a:lumMod val="75000"/>
                </a:schemeClr>
              </a:solidFill>
            </a:endParaRPr>
          </a:p>
          <a:p>
            <a:pPr lvl="1" fontAlgn="auto">
              <a:spcAft>
                <a:spcPts val="0"/>
              </a:spcAft>
              <a:buFont typeface="Arial" panose="020B0604020202020204" pitchFamily="34" charset="0"/>
              <a:buChar char="–"/>
              <a:defRPr/>
            </a:pPr>
            <a:r>
              <a:rPr lang="fr-FR" sz="1600" b="1" dirty="0">
                <a:solidFill>
                  <a:schemeClr val="accent4">
                    <a:lumMod val="75000"/>
                  </a:schemeClr>
                </a:solidFill>
              </a:rPr>
              <a:t>- Un représentant et une représentante des employeurs, conseillers prud'hommes. </a:t>
            </a:r>
            <a:endParaRPr lang="fr-FR" sz="1600" b="1" dirty="0" smtClean="0">
              <a:solidFill>
                <a:schemeClr val="accent4">
                  <a:lumMod val="75000"/>
                </a:schemeClr>
              </a:solidFill>
            </a:endParaRPr>
          </a:p>
          <a:p>
            <a:pPr lvl="1" fontAlgn="auto">
              <a:spcAft>
                <a:spcPts val="0"/>
              </a:spcAft>
              <a:buFont typeface="Arial" panose="020B0604020202020204" pitchFamily="34" charset="0"/>
              <a:buChar char="–"/>
              <a:defRPr/>
            </a:pPr>
            <a:endParaRPr lang="fr-FR" sz="1600" b="1" dirty="0">
              <a:solidFill>
                <a:schemeClr val="accent4">
                  <a:lumMod val="75000"/>
                </a:schemeClr>
              </a:solidFill>
            </a:endParaRPr>
          </a:p>
          <a:p>
            <a:pPr lvl="1" fontAlgn="auto">
              <a:spcAft>
                <a:spcPts val="0"/>
              </a:spcAft>
              <a:buFont typeface="Arial" panose="020B0604020202020204" pitchFamily="34" charset="0"/>
              <a:buChar char="–"/>
              <a:defRPr/>
            </a:pPr>
            <a:r>
              <a:rPr lang="fr-FR" sz="1600" b="1" dirty="0">
                <a:solidFill>
                  <a:schemeClr val="accent4">
                    <a:lumMod val="75000"/>
                  </a:schemeClr>
                </a:solidFill>
              </a:rPr>
              <a:t>- Des suppléants en nombre égal sont désignés dans les mêmes conditions.</a:t>
            </a:r>
          </a:p>
          <a:p>
            <a:pPr lvl="1" fontAlgn="auto">
              <a:spcAft>
                <a:spcPts val="0"/>
              </a:spcAft>
              <a:buFont typeface="Arial" panose="020B0604020202020204" pitchFamily="34" charset="0"/>
              <a:buChar char="–"/>
              <a:defRPr/>
            </a:pPr>
            <a:r>
              <a:rPr lang="fr-FR" sz="1600" b="1" dirty="0">
                <a:solidFill>
                  <a:schemeClr val="accent4">
                    <a:lumMod val="75000"/>
                  </a:schemeClr>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additive="base">
                                        <p:cTn id="2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18</a:t>
            </a:r>
            <a:r>
              <a:rPr lang="fr-FR" sz="2800" b="1" baseline="30000" smtClean="0"/>
              <a:t>ème</a:t>
            </a:r>
            <a:r>
              <a:rPr lang="fr-FR" sz="2800" b="1" smtClean="0"/>
              <a:t>  mois suivant la publication de la loi (7/8/15)</a:t>
            </a:r>
            <a:br>
              <a:rPr lang="fr-FR" sz="2800" b="1" smtClean="0"/>
            </a:br>
            <a:r>
              <a:rPr lang="fr-FR" sz="2800" b="1" smtClean="0"/>
              <a:t>- suite -</a:t>
            </a:r>
            <a:endParaRPr lang="fr-FR" sz="2800" smtClean="0"/>
          </a:p>
        </p:txBody>
      </p:sp>
      <p:sp>
        <p:nvSpPr>
          <p:cNvPr id="3" name="Espace réservé du contenu 2"/>
          <p:cNvSpPr>
            <a:spLocks noGrp="1"/>
          </p:cNvSpPr>
          <p:nvPr>
            <p:ph idx="1"/>
          </p:nvPr>
        </p:nvSpPr>
        <p:spPr>
          <a:xfrm>
            <a:off x="611188" y="1844675"/>
            <a:ext cx="8229600" cy="4321175"/>
          </a:xfrm>
        </p:spPr>
        <p:txBody>
          <a:bodyPr rtlCol="0">
            <a:normAutofit/>
          </a:bodyPr>
          <a:lstStyle/>
          <a:p>
            <a:pPr fontAlgn="auto">
              <a:spcAft>
                <a:spcPts val="0"/>
              </a:spcAft>
              <a:buFont typeface="Arial" panose="020B0604020202020204" pitchFamily="34" charset="0"/>
              <a:buChar char="•"/>
              <a:defRPr/>
            </a:pPr>
            <a:r>
              <a:rPr lang="fr-FR" sz="2000" b="1" dirty="0" smtClean="0">
                <a:solidFill>
                  <a:srgbClr val="FF0000"/>
                </a:solidFill>
              </a:rPr>
              <a:t>La </a:t>
            </a:r>
            <a:r>
              <a:rPr lang="fr-FR" sz="2000" b="1" dirty="0">
                <a:solidFill>
                  <a:srgbClr val="FF0000"/>
                </a:solidFill>
              </a:rPr>
              <a:t>Commission nationale de discipline ne peut délibérer que si quatre de ses membres au moins, y compris le président, sont présents. En cas de partage égal des voix, celle du président est prépondérante.</a:t>
            </a:r>
          </a:p>
          <a:p>
            <a:pPr fontAlgn="auto">
              <a:spcAft>
                <a:spcPts val="0"/>
              </a:spcAft>
              <a:buFont typeface="Arial" panose="020B0604020202020204" pitchFamily="34" charset="0"/>
              <a:buChar char="•"/>
              <a:defRPr/>
            </a:pPr>
            <a:r>
              <a:rPr lang="fr-FR" sz="2000" dirty="0"/>
              <a:t> </a:t>
            </a:r>
            <a:r>
              <a:rPr lang="fr-FR" sz="2000" b="1" dirty="0" smtClean="0">
                <a:solidFill>
                  <a:schemeClr val="tx2">
                    <a:lumMod val="75000"/>
                  </a:schemeClr>
                </a:solidFill>
              </a:rPr>
              <a:t>La </a:t>
            </a:r>
            <a:r>
              <a:rPr lang="fr-FR" sz="2000" b="1" dirty="0">
                <a:solidFill>
                  <a:schemeClr val="tx2">
                    <a:lumMod val="75000"/>
                  </a:schemeClr>
                </a:solidFill>
              </a:rPr>
              <a:t>Commission nationale de discipline peut être saisie par le ministre de la justice ou par le premier président de la cour d'appel dans le ressort de laquelle le conseiller prud'homme siège, après audition de celui-ci par le premier président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re 1"/>
          <p:cNvSpPr>
            <a:spLocks noGrp="1"/>
          </p:cNvSpPr>
          <p:nvPr>
            <p:ph type="title"/>
          </p:nvPr>
        </p:nvSpPr>
        <p:spPr>
          <a:solidFill>
            <a:srgbClr val="FFFF00"/>
          </a:solidFill>
        </p:spPr>
        <p:txBody>
          <a:bodyPr/>
          <a:lstStyle/>
          <a:p>
            <a:r>
              <a:rPr lang="fr-FR" sz="2800" b="1" smtClean="0"/>
              <a:t>Les points qui s’appliquent  au plus tard le 1</a:t>
            </a:r>
            <a:r>
              <a:rPr lang="fr-FR" sz="2800" b="1" baseline="30000" smtClean="0"/>
              <a:t>er</a:t>
            </a:r>
            <a:r>
              <a:rPr lang="fr-FR" sz="2800" b="1" smtClean="0"/>
              <a:t>  jour du 18</a:t>
            </a:r>
            <a:r>
              <a:rPr lang="fr-FR" sz="2800" b="1" baseline="30000" smtClean="0"/>
              <a:t>ème</a:t>
            </a:r>
            <a:r>
              <a:rPr lang="fr-FR" sz="2800" b="1" smtClean="0"/>
              <a:t>  mois suivant la publication de la loi (7/8/15)</a:t>
            </a:r>
            <a:br>
              <a:rPr lang="fr-FR" sz="2800" b="1" smtClean="0"/>
            </a:br>
            <a:r>
              <a:rPr lang="fr-FR" sz="2800" b="1" smtClean="0"/>
              <a:t>- suite -</a:t>
            </a:r>
            <a:endParaRPr lang="fr-FR" sz="2800" smtClean="0"/>
          </a:p>
        </p:txBody>
      </p:sp>
      <p:sp>
        <p:nvSpPr>
          <p:cNvPr id="3" name="Espace réservé du contenu 2"/>
          <p:cNvSpPr>
            <a:spLocks noGrp="1"/>
          </p:cNvSpPr>
          <p:nvPr>
            <p:ph idx="1"/>
          </p:nvPr>
        </p:nvSpPr>
        <p:spPr>
          <a:xfrm>
            <a:off x="611188" y="1844675"/>
            <a:ext cx="8229600" cy="4321175"/>
          </a:xfrm>
        </p:spPr>
        <p:txBody>
          <a:bodyPr rtlCol="0">
            <a:normAutofit/>
          </a:bodyPr>
          <a:lstStyle/>
          <a:p>
            <a:pPr fontAlgn="auto">
              <a:spcAft>
                <a:spcPts val="0"/>
              </a:spcAft>
              <a:buFont typeface="Arial" panose="020B0604020202020204" pitchFamily="34" charset="0"/>
              <a:buChar char="•"/>
              <a:defRPr/>
            </a:pPr>
            <a:r>
              <a:rPr lang="fr-FR" sz="2000" b="1" dirty="0">
                <a:solidFill>
                  <a:srgbClr val="FF0000"/>
                </a:solidFill>
              </a:rPr>
              <a:t>• Les sanctions disciplinaires applicables aux conseillers prud'hommes sont: </a:t>
            </a:r>
          </a:p>
          <a:p>
            <a:pPr lvl="1" fontAlgn="auto">
              <a:spcAft>
                <a:spcPts val="0"/>
              </a:spcAft>
              <a:buFont typeface="Arial" panose="020B0604020202020204" pitchFamily="34" charset="0"/>
              <a:buChar char="–"/>
              <a:defRPr/>
            </a:pPr>
            <a:r>
              <a:rPr lang="fr-FR" sz="1600" b="1" dirty="0">
                <a:solidFill>
                  <a:srgbClr val="FF0000"/>
                </a:solidFill>
              </a:rPr>
              <a:t>1̊ Le blâme ; </a:t>
            </a:r>
          </a:p>
          <a:p>
            <a:pPr lvl="1" fontAlgn="auto">
              <a:spcAft>
                <a:spcPts val="0"/>
              </a:spcAft>
              <a:buFont typeface="Arial" panose="020B0604020202020204" pitchFamily="34" charset="0"/>
              <a:buChar char="–"/>
              <a:defRPr/>
            </a:pPr>
            <a:r>
              <a:rPr lang="fr-FR" sz="1600" b="1" dirty="0">
                <a:solidFill>
                  <a:srgbClr val="FF0000"/>
                </a:solidFill>
              </a:rPr>
              <a:t>2̊ La suspension pour une durée ne pouvant excéder six mois ; </a:t>
            </a:r>
          </a:p>
          <a:p>
            <a:pPr lvl="1" fontAlgn="auto">
              <a:spcAft>
                <a:spcPts val="0"/>
              </a:spcAft>
              <a:buFont typeface="Arial" panose="020B0604020202020204" pitchFamily="34" charset="0"/>
              <a:buChar char="–"/>
              <a:defRPr/>
            </a:pPr>
            <a:r>
              <a:rPr lang="fr-FR" sz="1600" b="1" dirty="0" smtClean="0">
                <a:solidFill>
                  <a:srgbClr val="FF0000"/>
                </a:solidFill>
              </a:rPr>
              <a:t>3</a:t>
            </a:r>
            <a:r>
              <a:rPr lang="fr-FR" sz="1600" b="1" dirty="0">
                <a:solidFill>
                  <a:srgbClr val="FF0000"/>
                </a:solidFill>
              </a:rPr>
              <a:t>̊ La déchéance assortie d'une interdiction d'exercer les fonctions de conseiller prud'homme pour une durée maximale de dix ans; </a:t>
            </a:r>
          </a:p>
          <a:p>
            <a:pPr lvl="1" fontAlgn="auto">
              <a:spcAft>
                <a:spcPts val="0"/>
              </a:spcAft>
              <a:buFont typeface="Arial" panose="020B0604020202020204" pitchFamily="34" charset="0"/>
              <a:buChar char="–"/>
              <a:defRPr/>
            </a:pPr>
            <a:r>
              <a:rPr lang="fr-FR" sz="1600" b="1" dirty="0">
                <a:solidFill>
                  <a:srgbClr val="FF0000"/>
                </a:solidFill>
              </a:rPr>
              <a:t>4̊ La déchéance assortie d'une interdiction définitive d'exercer les fonctions de conseiller prud'homme. </a:t>
            </a:r>
          </a:p>
          <a:p>
            <a:pPr fontAlgn="auto">
              <a:spcAft>
                <a:spcPts val="0"/>
              </a:spcAft>
              <a:buFont typeface="Arial" panose="020B0604020202020204" pitchFamily="34" charset="0"/>
              <a:buChar char="•"/>
              <a:defRPr/>
            </a:pPr>
            <a:r>
              <a:rPr lang="fr-FR" sz="2000" b="1" dirty="0"/>
              <a:t>	• Pendant la procédure le conseiller peut faire l’objet d’une suspension</a:t>
            </a:r>
            <a:endParaRPr lang="fr-FR" sz="2000" b="1" dirty="0">
              <a:solidFill>
                <a:schemeClr val="tx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154362"/>
          </a:xfrm>
          <a:solidFill>
            <a:srgbClr val="FFFF00"/>
          </a:solidFill>
        </p:spPr>
        <p:txBody>
          <a:bodyPr rtlCol="0">
            <a:normAutofit fontScale="90000"/>
          </a:bodyPr>
          <a:lstStyle/>
          <a:p>
            <a:pPr fontAlgn="auto">
              <a:spcAft>
                <a:spcPts val="0"/>
              </a:spcAft>
              <a:defRPr/>
            </a:pPr>
            <a:r>
              <a:rPr lang="fr-FR" b="1" dirty="0">
                <a:solidFill>
                  <a:schemeClr val="tx2"/>
                </a:solidFill>
              </a:rPr>
              <a:t>Le décret  </a:t>
            </a:r>
            <a:r>
              <a:rPr lang="fr-FR" b="1" dirty="0" smtClean="0">
                <a:solidFill>
                  <a:schemeClr val="tx2"/>
                </a:solidFill>
              </a:rPr>
              <a:t/>
            </a:r>
            <a:br>
              <a:rPr lang="fr-FR" b="1" dirty="0" smtClean="0">
                <a:solidFill>
                  <a:schemeClr val="tx2"/>
                </a:solidFill>
              </a:rPr>
            </a:br>
            <a:r>
              <a:rPr lang="fr-FR" dirty="0" smtClean="0"/>
              <a:t>(</a:t>
            </a:r>
            <a:r>
              <a:rPr lang="fr-FR" dirty="0"/>
              <a:t>n̊ 2016-660 du 20 mai 2016 relatif à la justice prud'homale et au traitement judiciaire du contentieux du travail J.O. du 25 mai 2016 )</a:t>
            </a:r>
          </a:p>
        </p:txBody>
      </p:sp>
      <p:sp>
        <p:nvSpPr>
          <p:cNvPr id="3" name="Espace réservé du contenu 2"/>
          <p:cNvSpPr>
            <a:spLocks noGrp="1"/>
          </p:cNvSpPr>
          <p:nvPr>
            <p:ph idx="1"/>
          </p:nvPr>
        </p:nvSpPr>
        <p:spPr>
          <a:xfrm>
            <a:off x="323850" y="3933825"/>
            <a:ext cx="8229600" cy="3128963"/>
          </a:xfrm>
        </p:spPr>
        <p:txBody>
          <a:bodyPr rtlCol="0">
            <a:normAutofit/>
          </a:bodyPr>
          <a:lstStyle/>
          <a:p>
            <a:pPr fontAlgn="auto">
              <a:spcAft>
                <a:spcPts val="0"/>
              </a:spcAft>
              <a:buFont typeface="Arial" panose="020B0604020202020204" pitchFamily="34" charset="0"/>
              <a:buChar char="•"/>
              <a:defRPr/>
            </a:pPr>
            <a:r>
              <a:rPr lang="fr-FR" b="1" dirty="0" smtClean="0">
                <a:solidFill>
                  <a:srgbClr val="FF0000"/>
                </a:solidFill>
              </a:rPr>
              <a:t>Le décret </a:t>
            </a:r>
            <a:r>
              <a:rPr lang="fr-FR" b="1" dirty="0">
                <a:solidFill>
                  <a:srgbClr val="FF0000"/>
                </a:solidFill>
              </a:rPr>
              <a:t>prévoit une application échelonnée dans le temps</a:t>
            </a:r>
          </a:p>
          <a:p>
            <a:pPr marL="0" indent="0" fontAlgn="auto">
              <a:spcAft>
                <a:spcPts val="0"/>
              </a:spcAft>
              <a:buFont typeface="Arial" panose="020B0604020202020204" pitchFamily="34" charset="0"/>
              <a:buNone/>
              <a:defRPr/>
            </a:pPr>
            <a:endParaRPr lang="fr-F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re 1"/>
          <p:cNvSpPr>
            <a:spLocks noGrp="1"/>
          </p:cNvSpPr>
          <p:nvPr>
            <p:ph type="title"/>
          </p:nvPr>
        </p:nvSpPr>
        <p:spPr>
          <a:solidFill>
            <a:srgbClr val="FFFF00"/>
          </a:solidFill>
        </p:spPr>
        <p:txBody>
          <a:bodyPr/>
          <a:lstStyle/>
          <a:p>
            <a:r>
              <a:rPr lang="fr-FR" sz="3200" b="1" smtClean="0"/>
              <a:t>Les dates d’application du décret</a:t>
            </a:r>
            <a:endParaRPr lang="fr-FR" sz="3200" smtClean="0"/>
          </a:p>
        </p:txBody>
      </p:sp>
      <p:sp>
        <p:nvSpPr>
          <p:cNvPr id="3" name="Espace réservé du contenu 2"/>
          <p:cNvSpPr>
            <a:spLocks noGrp="1"/>
          </p:cNvSpPr>
          <p:nvPr>
            <p:ph idx="1"/>
          </p:nvPr>
        </p:nvSpPr>
        <p:spPr/>
        <p:txBody>
          <a:bodyPr/>
          <a:lstStyle/>
          <a:p>
            <a:r>
              <a:rPr lang="fr-FR" sz="2000" b="1" smtClean="0"/>
              <a:t>Article 44 </a:t>
            </a:r>
            <a:r>
              <a:rPr lang="fr-FR" sz="2000" smtClean="0"/>
              <a:t> Les articles 2, 17 et 18 s'appliquent aux instances introduites </a:t>
            </a:r>
            <a:r>
              <a:rPr lang="fr-FR" sz="2000" b="1" smtClean="0">
                <a:solidFill>
                  <a:srgbClr val="FF0000"/>
                </a:solidFill>
              </a:rPr>
              <a:t>à compter de la publication du présent décret.</a:t>
            </a:r>
          </a:p>
          <a:p>
            <a:endParaRPr lang="fr-FR" sz="2000" smtClean="0"/>
          </a:p>
          <a:p>
            <a:r>
              <a:rPr lang="fr-FR" sz="2000" b="1" smtClean="0"/>
              <a:t>Article 45</a:t>
            </a:r>
            <a:r>
              <a:rPr lang="fr-FR" sz="2000" smtClean="0"/>
              <a:t>  Les articles 8, 12 et 23 sont applicables aux instances introduites devant les conseils de prud'hommes </a:t>
            </a:r>
            <a:r>
              <a:rPr lang="fr-FR" sz="2000" b="1" smtClean="0">
                <a:solidFill>
                  <a:srgbClr val="FF0000"/>
                </a:solidFill>
              </a:rPr>
              <a:t>à compter du 1er août 2016.</a:t>
            </a:r>
          </a:p>
          <a:p>
            <a:endParaRPr lang="fr-FR" sz="2000" smtClean="0"/>
          </a:p>
          <a:p>
            <a:r>
              <a:rPr lang="fr-FR" sz="2000" b="1" smtClean="0"/>
              <a:t>Article 46 </a:t>
            </a:r>
            <a:r>
              <a:rPr lang="fr-FR" sz="2000" smtClean="0"/>
              <a:t> Le 1̊ de l'article 10 et les articles 28 à 30 sont applicables aux instances et appels introduits à </a:t>
            </a:r>
            <a:r>
              <a:rPr lang="fr-FR" sz="2000" b="1" smtClean="0">
                <a:solidFill>
                  <a:srgbClr val="FF0000"/>
                </a:solidFill>
              </a:rPr>
              <a:t>compter du 1er août 2016.</a:t>
            </a:r>
          </a:p>
          <a:p>
            <a:endParaRPr lang="fr-FR" sz="2000" smtClean="0"/>
          </a:p>
          <a:p>
            <a:r>
              <a:rPr lang="fr-FR" sz="2000" b="1" smtClean="0"/>
              <a:t>Article 47</a:t>
            </a:r>
            <a:r>
              <a:rPr lang="fr-FR" sz="2000" smtClean="0"/>
              <a:t>  I. - L'article 42 s'applique aux demandes d'avis effectuées à compter de la publication du présent décret.</a:t>
            </a:r>
          </a:p>
          <a:p>
            <a:r>
              <a:rPr lang="fr-FR" sz="1200" smtClean="0"/>
              <a:t>II. - Le présent article, dans sa version issue du décret n̊ 2016-660 du 20 mai 2016, est applicable en Nouvelle-Calédonie, en Polynésie française, à Wallis-et-Futuna et dans les Terres australes et antarctiques françaises</a:t>
            </a:r>
            <a:r>
              <a:rPr lang="fr-FR" sz="2000" smtClean="0"/>
              <a:t>.</a:t>
            </a:r>
          </a:p>
          <a:p>
            <a:endParaRPr lang="fr-FR"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re 1"/>
          <p:cNvSpPr>
            <a:spLocks noGrp="1"/>
          </p:cNvSpPr>
          <p:nvPr>
            <p:ph type="title"/>
          </p:nvPr>
        </p:nvSpPr>
        <p:spPr>
          <a:solidFill>
            <a:srgbClr val="FFFF00"/>
          </a:solidFill>
        </p:spPr>
        <p:txBody>
          <a:bodyPr/>
          <a:lstStyle/>
          <a:p>
            <a:r>
              <a:rPr lang="fr-FR" b="1" smtClean="0"/>
              <a:t>Les textes</a:t>
            </a:r>
          </a:p>
        </p:txBody>
      </p:sp>
      <p:sp>
        <p:nvSpPr>
          <p:cNvPr id="3" name="Espace réservé du contenu 2"/>
          <p:cNvSpPr>
            <a:spLocks noGrp="1"/>
          </p:cNvSpPr>
          <p:nvPr>
            <p:ph idx="1"/>
          </p:nvPr>
        </p:nvSpPr>
        <p:spPr>
          <a:xfrm>
            <a:off x="468313" y="2097088"/>
            <a:ext cx="8229600" cy="4284662"/>
          </a:xfrm>
        </p:spPr>
        <p:txBody>
          <a:bodyPr rtlCol="0">
            <a:noAutofit/>
          </a:bodyPr>
          <a:lstStyle/>
          <a:p>
            <a:pPr fontAlgn="auto">
              <a:spcAft>
                <a:spcPts val="0"/>
              </a:spcAft>
              <a:buFont typeface="Arial" panose="020B0604020202020204" pitchFamily="34" charset="0"/>
              <a:buChar char="•"/>
              <a:defRPr/>
            </a:pPr>
            <a:r>
              <a:rPr lang="fr-FR" sz="2800" b="1" dirty="0"/>
              <a:t> </a:t>
            </a:r>
            <a:r>
              <a:rPr lang="fr-FR" sz="2800" b="1" dirty="0" smtClean="0"/>
              <a:t>La loi Macron </a:t>
            </a:r>
            <a:r>
              <a:rPr lang="fr-FR" sz="2800" dirty="0"/>
              <a:t>(Loi n̊ 2015-990 du 6 août 2015 J.O. du 7 août 2015</a:t>
            </a:r>
            <a:r>
              <a:rPr lang="fr-FR" sz="2800" dirty="0" smtClean="0"/>
              <a:t>)</a:t>
            </a:r>
            <a:endParaRPr lang="fr-FR" sz="2800" b="1" dirty="0" smtClean="0"/>
          </a:p>
          <a:p>
            <a:pPr marL="0" indent="0" fontAlgn="auto">
              <a:spcAft>
                <a:spcPts val="0"/>
              </a:spcAft>
              <a:buFont typeface="Arial" panose="020B0604020202020204" pitchFamily="34" charset="0"/>
              <a:buNone/>
              <a:defRPr/>
            </a:pPr>
            <a:endParaRPr lang="fr-FR" sz="2800" b="1" dirty="0"/>
          </a:p>
          <a:p>
            <a:pPr fontAlgn="auto">
              <a:spcAft>
                <a:spcPts val="0"/>
              </a:spcAft>
              <a:buFont typeface="Arial" panose="020B0604020202020204" pitchFamily="34" charset="0"/>
              <a:buChar char="•"/>
              <a:defRPr/>
            </a:pPr>
            <a:r>
              <a:rPr lang="fr-FR" sz="2800" b="1" dirty="0" smtClean="0">
                <a:solidFill>
                  <a:schemeClr val="tx2"/>
                </a:solidFill>
              </a:rPr>
              <a:t>Le décret  </a:t>
            </a:r>
            <a:r>
              <a:rPr lang="fr-FR" sz="2800" dirty="0" smtClean="0"/>
              <a:t>(</a:t>
            </a:r>
            <a:r>
              <a:rPr lang="fr-FR" sz="2800" dirty="0"/>
              <a:t>n̊ 2016-660 du 20 mai 2016 relatif à la justice prud'homale et au traitement judiciaire du contentieux du </a:t>
            </a:r>
            <a:r>
              <a:rPr lang="fr-FR" sz="2800" dirty="0" smtClean="0"/>
              <a:t>travail J.O. du 25 mai 2016 )</a:t>
            </a:r>
          </a:p>
          <a:p>
            <a:pPr fontAlgn="auto">
              <a:spcAft>
                <a:spcPts val="0"/>
              </a:spcAft>
              <a:buFont typeface="Arial" panose="020B0604020202020204" pitchFamily="34" charset="0"/>
              <a:buChar char="•"/>
              <a:defRPr/>
            </a:pPr>
            <a:endParaRPr lang="fr-FR" sz="2800" b="1" dirty="0">
              <a:solidFill>
                <a:srgbClr val="FF0000"/>
              </a:solidFill>
            </a:endParaRPr>
          </a:p>
          <a:p>
            <a:pPr fontAlgn="auto">
              <a:spcAft>
                <a:spcPts val="0"/>
              </a:spcAft>
              <a:buFont typeface="Arial" panose="020B0604020202020204" pitchFamily="34" charset="0"/>
              <a:buChar char="•"/>
              <a:defRPr/>
            </a:pPr>
            <a:r>
              <a:rPr lang="fr-FR" sz="2800" b="1" dirty="0" smtClean="0">
                <a:solidFill>
                  <a:srgbClr val="FF0000"/>
                </a:solidFill>
              </a:rPr>
              <a:t>La circulaire </a:t>
            </a:r>
            <a:r>
              <a:rPr lang="fr-FR" sz="2800" dirty="0"/>
              <a:t>du 27 mai 2016 </a:t>
            </a:r>
            <a:endParaRPr lang="fr-FR"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re 1"/>
          <p:cNvSpPr>
            <a:spLocks noGrp="1"/>
          </p:cNvSpPr>
          <p:nvPr>
            <p:ph type="title"/>
          </p:nvPr>
        </p:nvSpPr>
        <p:spPr>
          <a:solidFill>
            <a:srgbClr val="FFFF00"/>
          </a:solidFill>
        </p:spPr>
        <p:txBody>
          <a:bodyPr/>
          <a:lstStyle/>
          <a:p>
            <a:r>
              <a:rPr lang="fr-FR" sz="3200" b="1" smtClean="0"/>
              <a:t>Les points qui s’appliquent immédiatement à toutes les procédures</a:t>
            </a:r>
            <a:endParaRPr lang="fr-FR" sz="3200" smtClean="0"/>
          </a:p>
        </p:txBody>
      </p:sp>
      <p:sp>
        <p:nvSpPr>
          <p:cNvPr id="3" name="Espace réservé du contenu 2"/>
          <p:cNvSpPr>
            <a:spLocks noGrp="1"/>
          </p:cNvSpPr>
          <p:nvPr>
            <p:ph idx="1"/>
          </p:nvPr>
        </p:nvSpPr>
        <p:spPr/>
        <p:txBody>
          <a:bodyPr/>
          <a:lstStyle/>
          <a:p>
            <a:r>
              <a:rPr lang="fr-FR" sz="2000" b="1" smtClean="0"/>
              <a:t>La suppression de l’obligation de comparution personnelle</a:t>
            </a:r>
            <a:endParaRPr lang="fr-FR" sz="2000" smtClean="0"/>
          </a:p>
          <a:p>
            <a:endParaRPr lang="fr-FR" sz="2000" smtClean="0"/>
          </a:p>
          <a:p>
            <a:r>
              <a:rPr lang="fr-FR" sz="2000" smtClean="0"/>
              <a:t>L’article R. 1453-1 dispose désormais que « </a:t>
            </a:r>
            <a:r>
              <a:rPr lang="fr-FR" sz="2000" b="1" smtClean="0">
                <a:solidFill>
                  <a:srgbClr val="FF0000"/>
                </a:solidFill>
              </a:rPr>
              <a:t>les parties se défendent elles-mêmes. Elles ont la faculté de se faire assister ou représenter</a:t>
            </a:r>
            <a:r>
              <a:rPr lang="fr-FR" sz="2000" smtClean="0"/>
              <a:t> ». Elles comparaissent donc à leur choix en personne ou représentées et n’ont plus à justifier d’un motif légitime pour être représentées, ce qui constitue un alignement sur le droit commun applicable en procédure orale. Le choix d’un représentant ne peut donc faire obstacle au déroulement de la procédure, et notamment de la séance de conciliation et d’orientation.</a:t>
            </a:r>
          </a:p>
          <a:p>
            <a:endParaRPr lang="fr-FR" sz="2000" smtClean="0"/>
          </a:p>
          <a:p>
            <a:r>
              <a:rPr lang="fr-FR" sz="2000" smtClean="0"/>
              <a:t>La suppression de l’obligation de comparution personnelle s’applique immédiatement, c’est-à-dire aussi bien aux instances introduites à compter de la publication du décret que celles déjà pendantes.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re 1"/>
          <p:cNvSpPr>
            <a:spLocks noGrp="1"/>
          </p:cNvSpPr>
          <p:nvPr>
            <p:ph type="title"/>
          </p:nvPr>
        </p:nvSpPr>
        <p:spPr>
          <a:solidFill>
            <a:srgbClr val="FFFF00"/>
          </a:solidFill>
        </p:spPr>
        <p:txBody>
          <a:bodyPr/>
          <a:lstStyle/>
          <a:p>
            <a:r>
              <a:rPr lang="fr-FR" sz="3200" b="1" dirty="0" smtClean="0"/>
              <a:t>Les points qui s’appliquent </a:t>
            </a:r>
            <a:r>
              <a:rPr lang="fr-FR" sz="3200" b="1" dirty="0" smtClean="0"/>
              <a:t>aux nouvelles procédures</a:t>
            </a:r>
            <a:endParaRPr lang="fr-FR" sz="3200" dirty="0" smtClean="0"/>
          </a:p>
        </p:txBody>
      </p:sp>
      <p:sp>
        <p:nvSpPr>
          <p:cNvPr id="3" name="Espace réservé du contenu 2"/>
          <p:cNvSpPr>
            <a:spLocks noGrp="1"/>
          </p:cNvSpPr>
          <p:nvPr>
            <p:ph idx="1"/>
          </p:nvPr>
        </p:nvSpPr>
        <p:spPr/>
        <p:txBody>
          <a:bodyPr rtlCol="0">
            <a:noAutofit/>
          </a:bodyPr>
          <a:lstStyle/>
          <a:p>
            <a:pPr fontAlgn="auto">
              <a:spcAft>
                <a:spcPts val="0"/>
              </a:spcAft>
              <a:buFont typeface="Arial" panose="020B0604020202020204" pitchFamily="34" charset="0"/>
              <a:buChar char="•"/>
              <a:defRPr/>
            </a:pPr>
            <a:r>
              <a:rPr lang="fr-FR" sz="2000" b="1" dirty="0"/>
              <a:t>Article </a:t>
            </a:r>
            <a:r>
              <a:rPr lang="fr-FR" sz="2000" b="1" dirty="0" smtClean="0"/>
              <a:t>R1423-7 </a:t>
            </a:r>
            <a:r>
              <a:rPr lang="fr-FR" sz="2000" dirty="0" smtClean="0"/>
              <a:t>Modifié </a:t>
            </a:r>
            <a:r>
              <a:rPr lang="fr-FR" sz="2000" dirty="0"/>
              <a:t>par Décret n̊2016-660 du 20 mai 2016 - art. 2</a:t>
            </a:r>
          </a:p>
          <a:p>
            <a:pPr fontAlgn="auto">
              <a:spcAft>
                <a:spcPts val="0"/>
              </a:spcAft>
              <a:buFont typeface="Arial" panose="020B0604020202020204" pitchFamily="34" charset="0"/>
              <a:buChar char="•"/>
              <a:defRPr/>
            </a:pPr>
            <a:r>
              <a:rPr lang="fr-FR" sz="2000" dirty="0"/>
              <a:t>En cas de difficulté de répartition d'une affaire ou de contestation sur la connaissance d'une affaire par une section, </a:t>
            </a:r>
            <a:r>
              <a:rPr lang="fr-FR" sz="2000" i="1" strike="sngStrike" dirty="0">
                <a:solidFill>
                  <a:srgbClr val="FF0000"/>
                </a:solidFill>
              </a:rPr>
              <a:t>et quel que soit le stade de la procédure auquel survient cette difficulté ou contestation</a:t>
            </a:r>
            <a:r>
              <a:rPr lang="fr-FR" sz="2000" dirty="0" smtClean="0"/>
              <a:t>, le </a:t>
            </a:r>
            <a:r>
              <a:rPr lang="fr-FR" sz="2000" dirty="0"/>
              <a:t>dossier est transmis au président du conseil de prud'hommes, qui, après avis du vice-président, renvoie l'affaire à la section qu'il désigne par ordonnance. </a:t>
            </a:r>
          </a:p>
          <a:p>
            <a:pPr fontAlgn="auto">
              <a:spcAft>
                <a:spcPts val="0"/>
              </a:spcAft>
              <a:buFont typeface="Arial" panose="020B0604020202020204" pitchFamily="34" charset="0"/>
              <a:buChar char="•"/>
              <a:defRPr/>
            </a:pPr>
            <a:r>
              <a:rPr lang="fr-FR" sz="2000" dirty="0"/>
              <a:t>Cette ordonnance constitue une mesure d'administration judiciaire non susceptible de recours.</a:t>
            </a:r>
          </a:p>
          <a:p>
            <a:pPr fontAlgn="auto">
              <a:spcAft>
                <a:spcPts val="0"/>
              </a:spcAft>
              <a:buFont typeface="Arial" panose="020B0604020202020204" pitchFamily="34" charset="0"/>
              <a:buChar char="•"/>
              <a:defRPr/>
            </a:pPr>
            <a:r>
              <a:rPr lang="fr-FR" sz="2000" b="1" dirty="0" smtClean="0">
                <a:solidFill>
                  <a:srgbClr val="FF0000"/>
                </a:solidFill>
              </a:rPr>
              <a:t>Les </a:t>
            </a:r>
            <a:r>
              <a:rPr lang="fr-FR" sz="2000" b="1" dirty="0">
                <a:solidFill>
                  <a:srgbClr val="FF0000"/>
                </a:solidFill>
              </a:rPr>
              <a:t>contestations sont formées devant le bureau de conciliation et d'orientation ou, dans les cas où l'affaire est directement portée devant le bureau de jugement, avant toute défense au fond.</a:t>
            </a:r>
          </a:p>
          <a:p>
            <a:pPr fontAlgn="auto">
              <a:spcAft>
                <a:spcPts val="0"/>
              </a:spcAft>
              <a:buFont typeface="Arial" panose="020B0604020202020204" pitchFamily="34" charset="0"/>
              <a:buChar char="•"/>
              <a:defRPr/>
            </a:pPr>
            <a:endParaRPr lang="fr-FR" sz="2000" dirty="0"/>
          </a:p>
          <a:p>
            <a:pPr fontAlgn="auto">
              <a:spcAft>
                <a:spcPts val="0"/>
              </a:spcAft>
              <a:buFont typeface="Arial" panose="020B0604020202020204" pitchFamily="34" charset="0"/>
              <a:buChar char="•"/>
              <a:defRPr/>
            </a:pPr>
            <a:r>
              <a:rPr lang="fr-FR" sz="1200" dirty="0"/>
              <a:t>NOTA : Décret n̊ 2016-660 du 20 mai 2016, article 44: Ces dispositions s'appliquent aux instances introduites à compter de la publication dudit décret.</a:t>
            </a:r>
          </a:p>
          <a:p>
            <a:pPr fontAlgn="auto">
              <a:spcAft>
                <a:spcPts val="0"/>
              </a:spcAft>
              <a:buFont typeface="Arial" panose="020B0604020202020204" pitchFamily="34" charset="0"/>
              <a:buChar char="•"/>
              <a:defRPr/>
            </a:pP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re 1"/>
          <p:cNvSpPr>
            <a:spLocks noGrp="1"/>
          </p:cNvSpPr>
          <p:nvPr>
            <p:ph type="title"/>
          </p:nvPr>
        </p:nvSpPr>
        <p:spPr>
          <a:solidFill>
            <a:srgbClr val="FFFF00"/>
          </a:solidFill>
        </p:spPr>
        <p:txBody>
          <a:bodyPr/>
          <a:lstStyle/>
          <a:p>
            <a:r>
              <a:rPr lang="fr-FR" sz="3200" b="1" smtClean="0"/>
              <a:t>Les points qui s’appliquent aux procédures postérieures au 1</a:t>
            </a:r>
            <a:r>
              <a:rPr lang="fr-FR" sz="3200" b="1" baseline="30000" smtClean="0"/>
              <a:t>er</a:t>
            </a:r>
            <a:r>
              <a:rPr lang="fr-FR" sz="3200" b="1" smtClean="0"/>
              <a:t> août 2016</a:t>
            </a:r>
            <a:endParaRPr lang="fr-FR" sz="3200" smtClean="0"/>
          </a:p>
        </p:txBody>
      </p:sp>
      <p:sp>
        <p:nvSpPr>
          <p:cNvPr id="3" name="Espace réservé du contenu 2"/>
          <p:cNvSpPr>
            <a:spLocks noGrp="1"/>
          </p:cNvSpPr>
          <p:nvPr>
            <p:ph idx="1"/>
          </p:nvPr>
        </p:nvSpPr>
        <p:spPr/>
        <p:txBody>
          <a:bodyPr/>
          <a:lstStyle/>
          <a:p>
            <a:r>
              <a:rPr lang="fr-FR" sz="2000" smtClean="0"/>
              <a:t>Par application de l’article 45 du décret, le nouveau chapitre II relatif à la saisine du conseil de prud’hommes ne s’appliquera qu’aux instances introduites devant la juridiction de premier ressort à compter du 1er août 2016. </a:t>
            </a:r>
            <a:r>
              <a:rPr lang="fr-FR" sz="2000" b="1" smtClean="0"/>
              <a:t>Il en résulte que les règles spécifiques de l’unicité, de la recevabilité des demandes nouvelles et de la péremption d’instance resteront applicables aux instances introduites avant cette date</a:t>
            </a:r>
            <a:r>
              <a:rPr lang="fr-FR" sz="2000" smtClean="0"/>
              <a:t>.</a:t>
            </a:r>
          </a:p>
          <a:p>
            <a:endParaRPr lang="fr-FR"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re 1"/>
          <p:cNvSpPr>
            <a:spLocks noGrp="1"/>
          </p:cNvSpPr>
          <p:nvPr>
            <p:ph type="title"/>
          </p:nvPr>
        </p:nvSpPr>
        <p:spPr>
          <a:solidFill>
            <a:srgbClr val="FFFF00"/>
          </a:solidFill>
        </p:spPr>
        <p:txBody>
          <a:bodyPr/>
          <a:lstStyle/>
          <a:p>
            <a:r>
              <a:rPr lang="fr-FR" sz="3200" b="1" smtClean="0"/>
              <a:t>Les points qui s’appliquent postérieurement au décret</a:t>
            </a:r>
            <a:endParaRPr lang="fr-FR" sz="3200" smtClean="0"/>
          </a:p>
        </p:txBody>
      </p:sp>
      <p:sp>
        <p:nvSpPr>
          <p:cNvPr id="3" name="Espace réservé du contenu 2"/>
          <p:cNvSpPr>
            <a:spLocks noGrp="1"/>
          </p:cNvSpPr>
          <p:nvPr>
            <p:ph idx="1"/>
          </p:nvPr>
        </p:nvSpPr>
        <p:spPr/>
        <p:txBody>
          <a:bodyPr/>
          <a:lstStyle/>
          <a:p>
            <a:r>
              <a:rPr lang="fr-FR" sz="2000" b="1" smtClean="0"/>
              <a:t>Article 17 </a:t>
            </a:r>
            <a:r>
              <a:rPr lang="fr-FR" sz="2000" smtClean="0"/>
              <a:t> </a:t>
            </a:r>
            <a:r>
              <a:rPr lang="fr-FR" sz="2000" b="1" smtClean="0"/>
              <a:t> </a:t>
            </a:r>
            <a:r>
              <a:rPr lang="fr-FR" sz="2000" smtClean="0"/>
              <a:t>(</a:t>
            </a:r>
            <a:r>
              <a:rPr lang="fr-FR" sz="2000" i="1" smtClean="0"/>
              <a:t>instances introduites à compter de la publication</a:t>
            </a:r>
            <a:r>
              <a:rPr lang="fr-FR" sz="2000" smtClean="0"/>
              <a:t>)   </a:t>
            </a:r>
          </a:p>
          <a:p>
            <a:r>
              <a:rPr lang="fr-FR" sz="2000" smtClean="0"/>
              <a:t>L'article R. 1454-20 est remplacé par les dispositions suivantes :</a:t>
            </a:r>
          </a:p>
          <a:p>
            <a:r>
              <a:rPr lang="fr-FR" sz="2000" smtClean="0"/>
              <a:t>« Art. R. 1454-20.-Lorsque le défendeur ne comparaît pas le jour de l'audience du bureau de jugement, il est statué sur le fond. Toutefois, si le défendeur a justifié en temps utile d'un motif légitime, il est avisé par tous moyens de la prochaine audience du bureau de jugement. »</a:t>
            </a:r>
          </a:p>
          <a:p>
            <a:endParaRPr lang="fr-FR" sz="2000" smtClean="0"/>
          </a:p>
          <a:p>
            <a:r>
              <a:rPr lang="fr-FR" sz="2000" b="1" smtClean="0"/>
              <a:t>Article 18   </a:t>
            </a:r>
            <a:r>
              <a:rPr lang="fr-FR" sz="2000" smtClean="0"/>
              <a:t>(</a:t>
            </a:r>
            <a:r>
              <a:rPr lang="fr-FR" sz="2000" i="1" smtClean="0"/>
              <a:t>instances introduites à compter de la publication</a:t>
            </a:r>
            <a:r>
              <a:rPr lang="fr-FR" sz="2000" smtClean="0"/>
              <a:t>)   </a:t>
            </a:r>
          </a:p>
          <a:p>
            <a:r>
              <a:rPr lang="fr-FR" sz="2000" smtClean="0"/>
              <a:t>L'article R. 1454-21 est remplacé par les dispositions suivantes :</a:t>
            </a:r>
          </a:p>
          <a:p>
            <a:r>
              <a:rPr lang="fr-FR" sz="2000" smtClean="0"/>
              <a:t>« Art. R. 1454-21.-Dans le cas où, sans motif légitime, le demandeur ne comparaît pas devant le bureau de jugement, il est fait application de l'article 468 du code de procédure civile. Si, après avoir été prononcée, la déclaration de caducité est rapportée, le demandeur est avisé par tous moyens de la date d'audience devant le bureau de jugement, à laquelle le défendeur est convoqué par lettre recommandée avec demande d'accusé de réception. »</a:t>
            </a:r>
          </a:p>
          <a:p>
            <a:endParaRPr lang="fr-FR"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r>
              <a:rPr lang="fr-FR" smtClean="0"/>
              <a:t>Le formulaire de saisine</a:t>
            </a:r>
          </a:p>
        </p:txBody>
      </p:sp>
      <p:sp>
        <p:nvSpPr>
          <p:cNvPr id="51203" name="Rectangle 3"/>
          <p:cNvSpPr>
            <a:spLocks noGrp="1"/>
          </p:cNvSpPr>
          <p:nvPr>
            <p:ph type="body" idx="1"/>
          </p:nvPr>
        </p:nvSpPr>
        <p:spPr/>
        <p:txBody>
          <a:bodyPr/>
          <a:lstStyle/>
          <a:p>
            <a:pPr>
              <a:lnSpc>
                <a:spcPct val="80000"/>
              </a:lnSpc>
            </a:pPr>
            <a:r>
              <a:rPr lang="fr-FR" sz="2400" b="1" smtClean="0"/>
              <a:t>Selon les instructions ministérielles la requête doit être téléchargée en allant sur le site </a:t>
            </a:r>
            <a:r>
              <a:rPr lang="fr-FR" sz="2400" b="1" smtClean="0">
                <a:hlinkClick r:id="rId2"/>
              </a:rPr>
              <a:t>www.justice.fr</a:t>
            </a:r>
            <a:endParaRPr lang="fr-FR" sz="2400" b="1" smtClean="0"/>
          </a:p>
          <a:p>
            <a:pPr>
              <a:lnSpc>
                <a:spcPct val="80000"/>
              </a:lnSpc>
            </a:pPr>
            <a:r>
              <a:rPr lang="fr-FR" sz="2400" b="1" smtClean="0"/>
              <a:t>■ le greffe communique, aux personnes qui se présentent à l’accueil,  les informations nécessaires pour télécharger la notice, la requête et le bordereau de pièces</a:t>
            </a:r>
          </a:p>
          <a:p>
            <a:pPr>
              <a:lnSpc>
                <a:spcPct val="80000"/>
              </a:lnSpc>
            </a:pPr>
            <a:endParaRPr lang="fr-FR" sz="2400" b="1" smtClean="0"/>
          </a:p>
          <a:p>
            <a:pPr>
              <a:lnSpc>
                <a:spcPct val="80000"/>
              </a:lnSpc>
            </a:pPr>
            <a:r>
              <a:rPr lang="fr-FR" sz="2400" b="1" smtClean="0"/>
              <a:t>A compter du 1er août 2016 la saisine du conseil de prud'hommes est faite par requête téléchargeable sur le site </a:t>
            </a:r>
            <a:r>
              <a:rPr lang="fr-FR" sz="2400" b="1" smtClean="0">
                <a:hlinkClick r:id="rId2"/>
              </a:rPr>
              <a:t>www.justice.fr</a:t>
            </a:r>
            <a:r>
              <a:rPr lang="fr-FR" sz="2400" b="1" smtClean="0"/>
              <a:t>  ou sur </a:t>
            </a:r>
            <a:r>
              <a:rPr lang="fr-FR" sz="2400" b="1" smtClean="0">
                <a:hlinkClick r:id="rId3"/>
              </a:rPr>
              <a:t>www.portail-droit-social.fr</a:t>
            </a:r>
            <a:r>
              <a:rPr lang="fr-FR" sz="2400" b="1" smtClean="0"/>
              <a:t>   (Requête + bordereau de pièces + notice)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re 1"/>
          <p:cNvSpPr>
            <a:spLocks noGrp="1"/>
          </p:cNvSpPr>
          <p:nvPr>
            <p:ph type="title"/>
          </p:nvPr>
        </p:nvSpPr>
        <p:spPr>
          <a:xfrm>
            <a:off x="457200" y="274638"/>
            <a:ext cx="8229600" cy="1498600"/>
          </a:xfrm>
          <a:solidFill>
            <a:srgbClr val="FFFF00"/>
          </a:solidFill>
        </p:spPr>
        <p:txBody>
          <a:bodyPr/>
          <a:lstStyle/>
          <a:p>
            <a:r>
              <a:rPr lang="fr-FR" sz="3600" b="1" smtClean="0"/>
              <a:t>La saisine du cph</a:t>
            </a:r>
            <a:br>
              <a:rPr lang="fr-FR" sz="3600" b="1" smtClean="0"/>
            </a:br>
            <a:r>
              <a:rPr lang="fr-FR" sz="3600" b="1" smtClean="0"/>
              <a:t>à compter du 1</a:t>
            </a:r>
            <a:r>
              <a:rPr lang="fr-FR" sz="3600" b="1" baseline="30000" smtClean="0"/>
              <a:t>er</a:t>
            </a:r>
            <a:r>
              <a:rPr lang="fr-FR" sz="3600" b="1" smtClean="0"/>
              <a:t> août 2016</a:t>
            </a:r>
            <a:r>
              <a:rPr lang="fr-FR" sz="3600" smtClean="0"/>
              <a:t/>
            </a:r>
            <a:br>
              <a:rPr lang="fr-FR" sz="3600" smtClean="0"/>
            </a:br>
            <a:r>
              <a:rPr lang="fr-FR" sz="2400" smtClean="0"/>
              <a:t>article R. 1452-2 </a:t>
            </a:r>
          </a:p>
        </p:txBody>
      </p:sp>
      <p:sp>
        <p:nvSpPr>
          <p:cNvPr id="36866" name="Espace réservé du contenu 2"/>
          <p:cNvSpPr>
            <a:spLocks noGrp="1"/>
          </p:cNvSpPr>
          <p:nvPr>
            <p:ph idx="1"/>
          </p:nvPr>
        </p:nvSpPr>
        <p:spPr/>
        <p:txBody>
          <a:bodyPr/>
          <a:lstStyle/>
          <a:p>
            <a:r>
              <a:rPr lang="fr-FR" smtClean="0"/>
              <a:t>La requête est formée au greffe du conseil de prud'hommes. Outre les mentions prescrites par l'article 58 du code de procédure civile, elle mentionne chacun des chefs de demande </a:t>
            </a:r>
            <a:r>
              <a:rPr lang="fr-FR" b="1" smtClean="0">
                <a:solidFill>
                  <a:srgbClr val="FF0000"/>
                </a:solidFill>
              </a:rPr>
              <a:t>et est accompagnée des pièces sur lesquelles ces chefs de demande sont fondés, récapitulées dans un bordereau annexé à la requête</a:t>
            </a:r>
            <a:endParaRPr lang="fr-FR" smtClean="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98600"/>
          </a:xfrm>
          <a:solidFill>
            <a:srgbClr val="FFFF00"/>
          </a:solidFill>
        </p:spPr>
        <p:txBody>
          <a:bodyPr rtlCol="0">
            <a:normAutofit fontScale="90000"/>
          </a:bodyPr>
          <a:lstStyle/>
          <a:p>
            <a:pPr fontAlgn="auto">
              <a:spcAft>
                <a:spcPts val="0"/>
              </a:spcAft>
              <a:defRPr/>
            </a:pPr>
            <a:r>
              <a:rPr lang="fr-FR" b="1" dirty="0"/>
              <a:t>La saisine du </a:t>
            </a:r>
            <a:r>
              <a:rPr lang="fr-FR" b="1" dirty="0" err="1"/>
              <a:t>cph</a:t>
            </a:r>
            <a:r>
              <a:rPr lang="fr-FR" b="1" dirty="0"/>
              <a:t/>
            </a:r>
            <a:br>
              <a:rPr lang="fr-FR" b="1" dirty="0"/>
            </a:br>
            <a:r>
              <a:rPr lang="fr-FR" b="1" dirty="0"/>
              <a:t>à compter du 1</a:t>
            </a:r>
            <a:r>
              <a:rPr lang="fr-FR" b="1" baseline="30000" dirty="0"/>
              <a:t>er</a:t>
            </a:r>
            <a:r>
              <a:rPr lang="fr-FR" b="1" dirty="0"/>
              <a:t> août 2016</a:t>
            </a:r>
            <a:r>
              <a:rPr lang="fr-FR" dirty="0"/>
              <a:t/>
            </a:r>
            <a:br>
              <a:rPr lang="fr-FR" dirty="0"/>
            </a:br>
            <a:r>
              <a:rPr lang="fr-FR" sz="3200" dirty="0"/>
              <a:t>article R. </a:t>
            </a:r>
            <a:r>
              <a:rPr lang="fr-FR" sz="3200" dirty="0" smtClean="0"/>
              <a:t>1452-3 </a:t>
            </a:r>
            <a:endParaRPr lang="fr-FR" b="1" dirty="0"/>
          </a:p>
        </p:txBody>
      </p:sp>
      <p:sp>
        <p:nvSpPr>
          <p:cNvPr id="37890" name="Espace réservé du contenu 2"/>
          <p:cNvSpPr>
            <a:spLocks noGrp="1"/>
          </p:cNvSpPr>
          <p:nvPr>
            <p:ph idx="1"/>
          </p:nvPr>
        </p:nvSpPr>
        <p:spPr/>
        <p:txBody>
          <a:bodyPr/>
          <a:lstStyle/>
          <a:p>
            <a:r>
              <a:rPr lang="fr-FR" smtClean="0"/>
              <a:t>Le greffe avise </a:t>
            </a:r>
            <a:r>
              <a:rPr lang="fr-FR" b="1" smtClean="0">
                <a:solidFill>
                  <a:srgbClr val="FF0000"/>
                </a:solidFill>
              </a:rPr>
              <a:t>par tous moyens </a:t>
            </a:r>
            <a:r>
              <a:rPr lang="fr-FR" smtClean="0"/>
              <a:t>le demandeur des lieu, jour et heure de la séance du bureau de conciliation et d’orientation à laquelle l'affaire sera appelée. Cet avis par tous moyens indique au demandeur </a:t>
            </a:r>
            <a:r>
              <a:rPr lang="fr-FR" b="1" smtClean="0">
                <a:solidFill>
                  <a:srgbClr val="FF0000"/>
                </a:solidFill>
              </a:rPr>
              <a:t>qu’il doit adresser au défendeur, avant la date d’audience et par lettre recommandée avec demande d’avis de réception, ses pièces ainsi que le bordereau correspondant.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rtlCol="0">
            <a:normAutofit fontScale="90000"/>
          </a:bodyPr>
          <a:lstStyle/>
          <a:p>
            <a:pPr fontAlgn="auto">
              <a:spcAft>
                <a:spcPts val="0"/>
              </a:spcAft>
              <a:defRPr/>
            </a:pPr>
            <a:r>
              <a:rPr lang="fr-FR" b="1" dirty="0" smtClean="0"/>
              <a:t>La convocation du défendeur</a:t>
            </a:r>
            <a:br>
              <a:rPr lang="fr-FR" b="1" dirty="0" smtClean="0"/>
            </a:br>
            <a:r>
              <a:rPr lang="fr-FR" dirty="0" smtClean="0"/>
              <a:t>article  R. 1452-4 </a:t>
            </a:r>
            <a:endParaRPr lang="fr-FR" dirty="0"/>
          </a:p>
        </p:txBody>
      </p:sp>
      <p:sp>
        <p:nvSpPr>
          <p:cNvPr id="38914" name="Espace réservé du contenu 2"/>
          <p:cNvSpPr>
            <a:spLocks noGrp="1"/>
          </p:cNvSpPr>
          <p:nvPr>
            <p:ph idx="1"/>
          </p:nvPr>
        </p:nvSpPr>
        <p:spPr>
          <a:xfrm>
            <a:off x="457200" y="1600200"/>
            <a:ext cx="8229600" cy="4781550"/>
          </a:xfrm>
        </p:spPr>
        <p:txBody>
          <a:bodyPr/>
          <a:lstStyle/>
          <a:p>
            <a:r>
              <a:rPr lang="fr-FR" sz="1800" smtClean="0"/>
              <a:t>Le greffe convoque le défendeur par lettre recommandée avec demande d’avis de réception. La convocation indique :</a:t>
            </a:r>
          </a:p>
          <a:p>
            <a:r>
              <a:rPr lang="fr-FR" sz="1800" smtClean="0"/>
              <a:t>&lt;&lt; 1̊ Les nom, profession et domicile du demandeur ;</a:t>
            </a:r>
          </a:p>
          <a:p>
            <a:r>
              <a:rPr lang="fr-FR" sz="1800" smtClean="0"/>
              <a:t>&lt;&lt; 2̊ Les lieu, jour et heure de la séance du bureau de conciliation et d’orientation à laquelle l'affaire sera appelée ;</a:t>
            </a:r>
          </a:p>
          <a:p>
            <a:r>
              <a:rPr lang="fr-FR" sz="1800" smtClean="0"/>
              <a:t>&lt;&lt; 3̊ Le fait que des décisions exécutoires à titre provisoire pourront même en son absence, être prises contre lui par le bureau de conciliation et d’orientation ou le bureau de jugement au vu des éléments fournis par son adversaire et que le bureau précité </a:t>
            </a:r>
            <a:r>
              <a:rPr lang="fr-FR" sz="1800" b="1" smtClean="0">
                <a:solidFill>
                  <a:srgbClr val="FF0000"/>
                </a:solidFill>
              </a:rPr>
              <a:t>pourra statuer sur le fond en cas de non comparution sans motif légitime ;</a:t>
            </a:r>
          </a:p>
          <a:p>
            <a:r>
              <a:rPr lang="fr-FR" sz="1800" smtClean="0">
                <a:solidFill>
                  <a:srgbClr val="FF0000"/>
                </a:solidFill>
              </a:rPr>
              <a:t>&lt;&lt; </a:t>
            </a:r>
            <a:r>
              <a:rPr lang="fr-FR" sz="1800" b="1" smtClean="0">
                <a:solidFill>
                  <a:srgbClr val="FF0000"/>
                </a:solidFill>
              </a:rPr>
              <a:t>Elle invite le défendeur à déposer au greffe dans un délai imparti les pièces qu’il entend produire</a:t>
            </a:r>
            <a:r>
              <a:rPr lang="fr-FR" sz="1800" smtClean="0">
                <a:solidFill>
                  <a:srgbClr val="FF0000"/>
                </a:solidFill>
              </a:rPr>
              <a:t>.</a:t>
            </a:r>
          </a:p>
          <a:p>
            <a:r>
              <a:rPr lang="fr-FR" sz="1800" smtClean="0"/>
              <a:t>&lt;&lt; Cette convocation reproduit les dispositions des articles R. 1453-1, R. 1453-2, R. 1454-10 et R. 1454-12 à R. 1454-18.</a:t>
            </a:r>
          </a:p>
          <a:p>
            <a:r>
              <a:rPr lang="fr-FR" sz="1800" smtClean="0"/>
              <a:t>&lt;&lt; </a:t>
            </a:r>
            <a:r>
              <a:rPr lang="fr-FR" sz="1800" b="1" smtClean="0">
                <a:solidFill>
                  <a:srgbClr val="FF0000"/>
                </a:solidFill>
              </a:rPr>
              <a:t>Est jointe à la convocation un exemplaire de la requête et du bordereau énumérant les pièces adressées par le demandeur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a:solidFill>
            <a:srgbClr val="FFFF00"/>
          </a:solidFill>
        </p:spPr>
        <p:txBody>
          <a:bodyPr/>
          <a:lstStyle/>
          <a:p>
            <a:r>
              <a:rPr lang="fr-FR" b="1" smtClean="0"/>
              <a:t>L’audiencement</a:t>
            </a:r>
          </a:p>
        </p:txBody>
      </p:sp>
      <p:sp>
        <p:nvSpPr>
          <p:cNvPr id="52227" name="Rectangle 3"/>
          <p:cNvSpPr>
            <a:spLocks noGrp="1"/>
          </p:cNvSpPr>
          <p:nvPr>
            <p:ph type="body" idx="1"/>
          </p:nvPr>
        </p:nvSpPr>
        <p:spPr/>
        <p:txBody>
          <a:bodyPr/>
          <a:lstStyle/>
          <a:p>
            <a:pPr>
              <a:lnSpc>
                <a:spcPct val="80000"/>
              </a:lnSpc>
            </a:pPr>
            <a:r>
              <a:rPr lang="fr-FR" sz="1800" b="1" smtClean="0"/>
              <a:t>Les affaires sont audiencées devant le bureau de conciliation et d’orientation avec un délai minimum de 6 semaines pour les dossiers au fond et 4 semaines pour les dossiers en référé pour permettre aux parties d’échanger et de produire leurs pièces préalablement à l’audience</a:t>
            </a:r>
            <a:r>
              <a:rPr lang="fr-FR" sz="1800" smtClean="0"/>
              <a:t>.</a:t>
            </a:r>
          </a:p>
          <a:p>
            <a:pPr>
              <a:lnSpc>
                <a:spcPct val="80000"/>
              </a:lnSpc>
            </a:pPr>
            <a:endParaRPr lang="fr-FR" sz="1800" smtClean="0"/>
          </a:p>
          <a:p>
            <a:pPr>
              <a:lnSpc>
                <a:spcPct val="80000"/>
              </a:lnSpc>
            </a:pPr>
            <a:endParaRPr lang="fr-FR" sz="1800" smtClean="0"/>
          </a:p>
          <a:p>
            <a:pPr>
              <a:lnSpc>
                <a:spcPct val="80000"/>
              </a:lnSpc>
            </a:pPr>
            <a:r>
              <a:rPr lang="fr-FR" sz="1800" b="1" smtClean="0">
                <a:solidFill>
                  <a:srgbClr val="FF0000"/>
                </a:solidFill>
              </a:rPr>
              <a:t>Le greffe n’est pas juge de la recevabilité</a:t>
            </a:r>
            <a:endParaRPr lang="fr-FR" sz="1800" smtClean="0">
              <a:solidFill>
                <a:srgbClr val="FF0000"/>
              </a:solidFill>
            </a:endParaRPr>
          </a:p>
          <a:p>
            <a:pPr>
              <a:lnSpc>
                <a:spcPct val="80000"/>
              </a:lnSpc>
            </a:pPr>
            <a:endParaRPr lang="fr-FR" sz="1800" smtClean="0"/>
          </a:p>
          <a:p>
            <a:pPr>
              <a:lnSpc>
                <a:spcPct val="80000"/>
              </a:lnSpc>
            </a:pPr>
            <a:r>
              <a:rPr lang="fr-FR" sz="1800" smtClean="0"/>
              <a:t>■  Si la saisine n'est pas conforme aux nouvelles dispositions (requête et bordereau de pièces en double exemplaire avec l'intégralité des pièces), le greffe enregistre le dossier et écrit au demandeur pour lui demander de régulariser la saisine.</a:t>
            </a:r>
          </a:p>
          <a:p>
            <a:pPr>
              <a:lnSpc>
                <a:spcPct val="80000"/>
              </a:lnSpc>
            </a:pPr>
            <a:endParaRPr lang="fr-FR" sz="1800" smtClean="0"/>
          </a:p>
          <a:p>
            <a:pPr>
              <a:lnSpc>
                <a:spcPct val="80000"/>
              </a:lnSpc>
            </a:pPr>
            <a:r>
              <a:rPr lang="fr-FR" sz="1800" smtClean="0"/>
              <a:t>Dès réception des pièces manquantes le greffe convoque.</a:t>
            </a:r>
          </a:p>
          <a:p>
            <a:pPr>
              <a:lnSpc>
                <a:spcPct val="80000"/>
              </a:lnSpc>
            </a:pPr>
            <a:r>
              <a:rPr lang="fr-FR" sz="1800" smtClean="0"/>
              <a:t>Si le demandeur ne fait rien, le greffe convoquera devant le bureau de conciliation et d’orientation qui prendra les mesures nécessaires (irrecevabilité, renvoi, etc).</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re 1"/>
          <p:cNvSpPr>
            <a:spLocks noGrp="1"/>
          </p:cNvSpPr>
          <p:nvPr>
            <p:ph type="title"/>
          </p:nvPr>
        </p:nvSpPr>
        <p:spPr>
          <a:solidFill>
            <a:srgbClr val="FFFF00"/>
          </a:solidFill>
        </p:spPr>
        <p:txBody>
          <a:bodyPr/>
          <a:lstStyle/>
          <a:p>
            <a:r>
              <a:rPr lang="fr-FR" b="1" smtClean="0"/>
              <a:t>La comparution</a:t>
            </a:r>
          </a:p>
        </p:txBody>
      </p:sp>
      <p:sp>
        <p:nvSpPr>
          <p:cNvPr id="3" name="Espace réservé du contenu 2"/>
          <p:cNvSpPr>
            <a:spLocks noGrp="1"/>
          </p:cNvSpPr>
          <p:nvPr>
            <p:ph idx="1"/>
          </p:nvPr>
        </p:nvSpPr>
        <p:spPr>
          <a:xfrm>
            <a:off x="457200" y="1600200"/>
            <a:ext cx="8229600" cy="4781550"/>
          </a:xfrm>
        </p:spPr>
        <p:txBody>
          <a:bodyPr rtlCol="0">
            <a:noAutofit/>
          </a:bodyPr>
          <a:lstStyle/>
          <a:p>
            <a:pPr fontAlgn="auto">
              <a:spcAft>
                <a:spcPts val="0"/>
              </a:spcAft>
              <a:buFont typeface="Arial" panose="020B0604020202020204" pitchFamily="34" charset="0"/>
              <a:buChar char="•"/>
              <a:defRPr/>
            </a:pPr>
            <a:r>
              <a:rPr lang="fr-FR" sz="2800" b="1" dirty="0"/>
              <a:t> Les parties se défendent elles-mêmes</a:t>
            </a:r>
            <a:r>
              <a:rPr lang="fr-FR" sz="2800" b="1" dirty="0" smtClean="0"/>
              <a:t>.</a:t>
            </a:r>
          </a:p>
          <a:p>
            <a:pPr marL="0" indent="0" fontAlgn="auto">
              <a:spcAft>
                <a:spcPts val="0"/>
              </a:spcAft>
              <a:buFont typeface="Arial" panose="020B0604020202020204" pitchFamily="34" charset="0"/>
              <a:buNone/>
              <a:defRPr/>
            </a:pPr>
            <a:endParaRPr lang="fr-FR" sz="2800" b="1" dirty="0"/>
          </a:p>
          <a:p>
            <a:pPr fontAlgn="auto">
              <a:spcAft>
                <a:spcPts val="0"/>
              </a:spcAft>
              <a:buFont typeface="Arial" panose="020B0604020202020204" pitchFamily="34" charset="0"/>
              <a:buChar char="•"/>
              <a:defRPr/>
            </a:pPr>
            <a:r>
              <a:rPr lang="fr-FR" sz="2800" b="1" dirty="0" smtClean="0"/>
              <a:t>Elles </a:t>
            </a:r>
            <a:r>
              <a:rPr lang="fr-FR" sz="2800" b="1" dirty="0"/>
              <a:t>ont la faculté de se faire assister ou représenter</a:t>
            </a:r>
            <a:endParaRPr lang="fr-FR"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rtlCol="0">
            <a:normAutofit fontScale="90000"/>
          </a:bodyPr>
          <a:lstStyle/>
          <a:p>
            <a:pPr fontAlgn="auto">
              <a:spcAft>
                <a:spcPts val="0"/>
              </a:spcAft>
              <a:defRPr/>
            </a:pPr>
            <a:r>
              <a:rPr lang="fr-FR" b="1" dirty="0" smtClean="0"/>
              <a:t>Les textes</a:t>
            </a:r>
            <a:br>
              <a:rPr lang="fr-FR" b="1" dirty="0" smtClean="0"/>
            </a:br>
            <a:r>
              <a:rPr lang="fr-FR" dirty="0" smtClean="0"/>
              <a:t>(suite)</a:t>
            </a:r>
            <a:endParaRPr lang="fr-FR" dirty="0"/>
          </a:p>
        </p:txBody>
      </p:sp>
      <p:sp>
        <p:nvSpPr>
          <p:cNvPr id="3" name="Espace réservé du contenu 2"/>
          <p:cNvSpPr>
            <a:spLocks noGrp="1"/>
          </p:cNvSpPr>
          <p:nvPr>
            <p:ph idx="1"/>
          </p:nvPr>
        </p:nvSpPr>
        <p:spPr>
          <a:xfrm>
            <a:off x="468313" y="2097088"/>
            <a:ext cx="8229600" cy="4284662"/>
          </a:xfrm>
        </p:spPr>
        <p:txBody>
          <a:bodyPr/>
          <a:lstStyle/>
          <a:p>
            <a:r>
              <a:rPr lang="fr-FR" sz="2800" b="1" smtClean="0"/>
              <a:t> Le Décret  n° 2016-975 du 18 juillet 2016 relatif aux modalités d’établissement de listes, à l’exercice et à la formation des défenseurs syndicaux intervenant en matière prud’homale . (JORF n°0167 du 20 juillet 2016)</a:t>
            </a:r>
          </a:p>
          <a:p>
            <a:r>
              <a:rPr lang="fr-FR" sz="2800" b="1" smtClean="0"/>
              <a:t>L’arrêté préfectoral n° 16-367 fixant la liste régionale des défenseur(e)s syndicaux (ales)</a:t>
            </a:r>
          </a:p>
          <a:p>
            <a:r>
              <a:rPr lang="fr-FR" sz="2000" smtClean="0"/>
              <a:t>http://auvergne-rhone-alpes.direccte.gouv.fr/Defenseurs-syndicaux-en-Auvergne-Rhone-Alpes </a:t>
            </a:r>
            <a:endParaRPr lang="fr-FR" sz="200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re 1"/>
          <p:cNvSpPr>
            <a:spLocks noGrp="1"/>
          </p:cNvSpPr>
          <p:nvPr>
            <p:ph type="title"/>
          </p:nvPr>
        </p:nvSpPr>
        <p:spPr>
          <a:solidFill>
            <a:srgbClr val="FFFF00"/>
          </a:solidFill>
        </p:spPr>
        <p:txBody>
          <a:bodyPr/>
          <a:lstStyle/>
          <a:p>
            <a:r>
              <a:rPr lang="fr-FR" b="1" smtClean="0"/>
              <a:t>La comparution</a:t>
            </a:r>
          </a:p>
        </p:txBody>
      </p:sp>
      <p:sp>
        <p:nvSpPr>
          <p:cNvPr id="3" name="Espace réservé du contenu 2"/>
          <p:cNvSpPr>
            <a:spLocks noGrp="1"/>
          </p:cNvSpPr>
          <p:nvPr>
            <p:ph idx="1"/>
          </p:nvPr>
        </p:nvSpPr>
        <p:spPr>
          <a:xfrm>
            <a:off x="457200" y="1600200"/>
            <a:ext cx="8229600" cy="4781550"/>
          </a:xfrm>
        </p:spPr>
        <p:txBody>
          <a:bodyPr rtlCol="0">
            <a:noAutofit/>
          </a:bodyPr>
          <a:lstStyle/>
          <a:p>
            <a:pPr fontAlgn="auto">
              <a:spcAft>
                <a:spcPts val="0"/>
              </a:spcAft>
              <a:buFont typeface="Arial" panose="020B0604020202020204" pitchFamily="34" charset="0"/>
              <a:buChar char="•"/>
              <a:defRPr/>
            </a:pPr>
            <a:r>
              <a:rPr lang="fr-FR" sz="2800" b="1" dirty="0"/>
              <a:t> Les parties se défendent elles-mêmes</a:t>
            </a:r>
            <a:r>
              <a:rPr lang="fr-FR" sz="2800" b="1" dirty="0" smtClean="0"/>
              <a:t>.</a:t>
            </a:r>
          </a:p>
          <a:p>
            <a:pPr marL="0" indent="0" fontAlgn="auto">
              <a:spcAft>
                <a:spcPts val="0"/>
              </a:spcAft>
              <a:buFont typeface="Arial" panose="020B0604020202020204" pitchFamily="34" charset="0"/>
              <a:buNone/>
              <a:defRPr/>
            </a:pPr>
            <a:endParaRPr lang="fr-FR" sz="2800" b="1" dirty="0"/>
          </a:p>
          <a:p>
            <a:pPr fontAlgn="auto">
              <a:spcAft>
                <a:spcPts val="0"/>
              </a:spcAft>
              <a:buFont typeface="Arial" panose="020B0604020202020204" pitchFamily="34" charset="0"/>
              <a:buChar char="•"/>
              <a:defRPr/>
            </a:pPr>
            <a:r>
              <a:rPr lang="fr-FR" sz="2800" b="1" dirty="0" smtClean="0"/>
              <a:t>Elles </a:t>
            </a:r>
            <a:r>
              <a:rPr lang="fr-FR" sz="2800" b="1" dirty="0"/>
              <a:t>ont la faculté de se faire assister ou </a:t>
            </a:r>
            <a:r>
              <a:rPr lang="fr-FR" sz="2800" b="1" dirty="0" smtClean="0"/>
              <a:t>représenter</a:t>
            </a:r>
          </a:p>
          <a:p>
            <a:pPr fontAlgn="auto">
              <a:spcAft>
                <a:spcPts val="0"/>
              </a:spcAft>
              <a:buFont typeface="Arial" panose="020B0604020202020204" pitchFamily="34" charset="0"/>
              <a:buChar char="•"/>
              <a:defRPr/>
            </a:pPr>
            <a:endParaRPr lang="fr-FR" sz="2800" b="1" dirty="0">
              <a:solidFill>
                <a:srgbClr val="FF0000"/>
              </a:solidFill>
            </a:endParaRPr>
          </a:p>
          <a:p>
            <a:pPr fontAlgn="auto">
              <a:spcAft>
                <a:spcPts val="0"/>
              </a:spcAft>
              <a:buFont typeface="Arial" panose="020B0604020202020204" pitchFamily="34" charset="0"/>
              <a:buChar char="•"/>
              <a:defRPr/>
            </a:pPr>
            <a:r>
              <a:rPr lang="fr-FR" sz="2000" b="1" dirty="0">
                <a:solidFill>
                  <a:srgbClr val="FF0000"/>
                </a:solidFill>
              </a:rPr>
              <a:t>La suppression de l’obligation de comparution personnelle s’applique immédiatement, c’est-à-dire aussi bien aux instances introduites à compter de la publication du décret que celles déjà pendantes</a:t>
            </a:r>
            <a:r>
              <a:rPr lang="fr-FR" sz="2000" b="1" dirty="0" smtClean="0">
                <a:solidFill>
                  <a:srgbClr val="FF0000"/>
                </a:solidFill>
              </a:rPr>
              <a:t>.</a:t>
            </a:r>
            <a:endParaRPr lang="fr-FR" sz="2000" b="1" dirty="0">
              <a:solidFill>
                <a:srgbClr val="FF0000"/>
              </a:solidFill>
            </a:endParaRPr>
          </a:p>
          <a:p>
            <a:pPr fontAlgn="auto">
              <a:spcAft>
                <a:spcPts val="0"/>
              </a:spcAft>
              <a:buFont typeface="Arial" panose="020B0604020202020204" pitchFamily="34" charset="0"/>
              <a:buChar char="•"/>
              <a:defRPr/>
            </a:pPr>
            <a:r>
              <a:rPr lang="fr-FR" sz="2000" b="1" dirty="0">
                <a:solidFill>
                  <a:srgbClr val="FF0000"/>
                </a:solidFill>
              </a:rPr>
              <a:t>Cela ne fait pas obstacle à ce que le bureau de conciliation et d’orientation décide d’entendre les parties « en personne » (article R 1454-1), le bureau de jugement disposant également de ce pouvoir, conformément aux articles 184 et suivants du code de procédure civile.</a:t>
            </a:r>
          </a:p>
          <a:p>
            <a:pPr fontAlgn="auto">
              <a:spcAft>
                <a:spcPts val="0"/>
              </a:spcAft>
              <a:buFont typeface="Arial" panose="020B0604020202020204" pitchFamily="34" charset="0"/>
              <a:buChar char="•"/>
              <a:defRPr/>
            </a:pPr>
            <a:endParaRPr lang="fr-FR"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re 1"/>
          <p:cNvSpPr>
            <a:spLocks noGrp="1"/>
          </p:cNvSpPr>
          <p:nvPr>
            <p:ph type="title"/>
          </p:nvPr>
        </p:nvSpPr>
        <p:spPr>
          <a:solidFill>
            <a:srgbClr val="FFFF00"/>
          </a:solidFill>
        </p:spPr>
        <p:txBody>
          <a:bodyPr/>
          <a:lstStyle/>
          <a:p>
            <a:r>
              <a:rPr lang="fr-FR" b="1" smtClean="0"/>
              <a:t>Les défenseurs </a:t>
            </a:r>
          </a:p>
        </p:txBody>
      </p:sp>
      <p:sp>
        <p:nvSpPr>
          <p:cNvPr id="3" name="Espace réservé du contenu 2"/>
          <p:cNvSpPr>
            <a:spLocks noGrp="1"/>
          </p:cNvSpPr>
          <p:nvPr>
            <p:ph idx="1"/>
          </p:nvPr>
        </p:nvSpPr>
        <p:spPr>
          <a:xfrm>
            <a:off x="457200" y="1600200"/>
            <a:ext cx="8229600" cy="4781550"/>
          </a:xfrm>
        </p:spPr>
        <p:txBody>
          <a:bodyPr/>
          <a:lstStyle/>
          <a:p>
            <a:r>
              <a:rPr lang="fr-FR" sz="2400" b="1" smtClean="0"/>
              <a:t> </a:t>
            </a:r>
            <a:r>
              <a:rPr lang="fr-FR" sz="2400" smtClean="0"/>
              <a:t> les mots : &lt;&lt; délégués permanents ou non permanents des organisations d’employeurs et de salariés ›› sont remplacés par les mots : &lt;&lt; </a:t>
            </a:r>
            <a:r>
              <a:rPr lang="fr-FR" sz="2400" b="1" smtClean="0"/>
              <a:t>défenseurs syndicaux </a:t>
            </a:r>
            <a:r>
              <a:rPr lang="fr-FR" sz="2400" smtClean="0"/>
              <a:t>››.</a:t>
            </a:r>
          </a:p>
          <a:p>
            <a:r>
              <a:rPr lang="fr-FR" sz="2400" smtClean="0"/>
              <a:t>II. - Il est ajouté un troisième alinéa ainsi rédigé :</a:t>
            </a:r>
          </a:p>
          <a:p>
            <a:r>
              <a:rPr lang="fr-FR" sz="2400" smtClean="0"/>
              <a:t>&lt;&lt; </a:t>
            </a:r>
            <a:r>
              <a:rPr lang="fr-FR" sz="2400" b="1" smtClean="0"/>
              <a:t>S’il n’est avocat, le mandataire doit justifier d’un pouvoir spécial </a:t>
            </a:r>
            <a:r>
              <a:rPr lang="fr-FR" sz="2400" smtClean="0"/>
              <a:t>l”autorisant à concilier et à donner son accord pour les mesures d’orientation. Le mandat précise qu'en cas d'absence du mandataire, le bureau de conciliation et d’orientation ou le bureau de jugement pourra déclarer la demande caduque, ou statuer sur le fond à la demande de l’̊autre partie. </a:t>
            </a:r>
            <a:endParaRPr lang="fr-FR" sz="2400" b="1"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re 1"/>
          <p:cNvSpPr>
            <a:spLocks noGrp="1"/>
          </p:cNvSpPr>
          <p:nvPr>
            <p:ph type="title"/>
          </p:nvPr>
        </p:nvSpPr>
        <p:spPr>
          <a:solidFill>
            <a:srgbClr val="FFFF00"/>
          </a:solidFill>
        </p:spPr>
        <p:txBody>
          <a:bodyPr/>
          <a:lstStyle/>
          <a:p>
            <a:r>
              <a:rPr lang="fr-FR" b="1" smtClean="0"/>
              <a:t>Les défenseurs syndicaux </a:t>
            </a:r>
          </a:p>
        </p:txBody>
      </p:sp>
      <p:sp>
        <p:nvSpPr>
          <p:cNvPr id="3" name="Espace réservé du contenu 2"/>
          <p:cNvSpPr>
            <a:spLocks noGrp="1"/>
          </p:cNvSpPr>
          <p:nvPr>
            <p:ph idx="1"/>
          </p:nvPr>
        </p:nvSpPr>
        <p:spPr>
          <a:xfrm>
            <a:off x="457200" y="1600200"/>
            <a:ext cx="8229600" cy="4781550"/>
          </a:xfrm>
        </p:spPr>
        <p:txBody>
          <a:bodyPr/>
          <a:lstStyle/>
          <a:p>
            <a:r>
              <a:rPr lang="fr-FR" sz="2400" b="1" smtClean="0"/>
              <a:t> </a:t>
            </a:r>
            <a:r>
              <a:rPr lang="fr-FR" sz="2400" smtClean="0"/>
              <a:t> Le Décret  n° 2016-975 du 18 juillet 2016 relatif aux modalités d’établissement de listes, à l’exercice et à la formation des défenseurs syndicaux intervenant en matière prud’homale a été publié au JO du 20 juillet 2016.</a:t>
            </a:r>
          </a:p>
          <a:p>
            <a:r>
              <a:rPr lang="fr-FR" sz="2400" smtClean="0"/>
              <a:t>L’arrêté préfectoral n° 16-367 fixe la liste régionale des défenseur(e)s syndicaux (ales) pour la région AUVERGNE-RHONE-ALPES</a:t>
            </a:r>
          </a:p>
          <a:p>
            <a:r>
              <a:rPr lang="fr-FR" sz="2400" smtClean="0"/>
              <a:t>http://auvergne-rhone-alpes.direccte.gouv.fr/Defenseurs-syndicaux-en-Auvergne-Rhone-Alpes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re 1"/>
          <p:cNvSpPr>
            <a:spLocks noGrp="1"/>
          </p:cNvSpPr>
          <p:nvPr>
            <p:ph type="title"/>
          </p:nvPr>
        </p:nvSpPr>
        <p:spPr>
          <a:solidFill>
            <a:srgbClr val="FFFF00"/>
          </a:solidFill>
        </p:spPr>
        <p:txBody>
          <a:bodyPr/>
          <a:lstStyle/>
          <a:p>
            <a:r>
              <a:rPr lang="fr-FR" b="1" smtClean="0"/>
              <a:t>L’audience de conciliation</a:t>
            </a:r>
          </a:p>
        </p:txBody>
      </p:sp>
      <p:sp>
        <p:nvSpPr>
          <p:cNvPr id="3" name="Espace réservé du contenu 2"/>
          <p:cNvSpPr>
            <a:spLocks noGrp="1"/>
          </p:cNvSpPr>
          <p:nvPr>
            <p:ph idx="1"/>
          </p:nvPr>
        </p:nvSpPr>
        <p:spPr>
          <a:xfrm>
            <a:off x="457200" y="1600200"/>
            <a:ext cx="8229600" cy="4781550"/>
          </a:xfrm>
        </p:spPr>
        <p:txBody>
          <a:bodyPr/>
          <a:lstStyle/>
          <a:p>
            <a:endParaRPr lang="fr-FR" sz="2000" smtClean="0"/>
          </a:p>
          <a:p>
            <a:endParaRPr lang="fr-FR" sz="2000" smtClean="0"/>
          </a:p>
          <a:p>
            <a:endParaRPr lang="fr-FR" sz="2000" smtClean="0"/>
          </a:p>
          <a:p>
            <a:pPr algn="just"/>
            <a:r>
              <a:rPr lang="fr-FR" sz="2400" b="1" smtClean="0"/>
              <a:t>La loi n̊ 2015-990 du 6 août 2015 opère une évolution majeure de l’office du bureau de conciliation désormais dénommé bureau de conciliation et d’orientation. Si son rôle premier est de « concilier les parties » (article L. 1454-1), il lui revient à défaut d’orienter l’affaire vers la formation de jugement la plus adaptée (article L. 1454-1-1). Il procède immédiatement  au jugement lorsqu’une partie ne comparaît pas (article L. 1454-1-3). </a:t>
            </a:r>
          </a:p>
          <a:p>
            <a:pPr algn="just"/>
            <a:endParaRPr lang="fr-FR" sz="2400" b="1"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re 1"/>
          <p:cNvSpPr>
            <a:spLocks noGrp="1"/>
          </p:cNvSpPr>
          <p:nvPr>
            <p:ph type="title"/>
          </p:nvPr>
        </p:nvSpPr>
        <p:spPr>
          <a:solidFill>
            <a:srgbClr val="FFFF00"/>
          </a:solidFill>
        </p:spPr>
        <p:txBody>
          <a:bodyPr/>
          <a:lstStyle/>
          <a:p>
            <a:r>
              <a:rPr lang="fr-FR" b="1" smtClean="0"/>
              <a:t>L’audience de conciliation</a:t>
            </a:r>
          </a:p>
        </p:txBody>
      </p:sp>
      <p:sp>
        <p:nvSpPr>
          <p:cNvPr id="3" name="Espace réservé du contenu 2"/>
          <p:cNvSpPr>
            <a:spLocks noGrp="1"/>
          </p:cNvSpPr>
          <p:nvPr>
            <p:ph idx="1"/>
          </p:nvPr>
        </p:nvSpPr>
        <p:spPr>
          <a:xfrm>
            <a:off x="457200" y="1600200"/>
            <a:ext cx="8229600" cy="4781550"/>
          </a:xfrm>
        </p:spPr>
        <p:txBody>
          <a:bodyPr rtlCol="0">
            <a:noAutofit/>
          </a:bodyPr>
          <a:lstStyle/>
          <a:p>
            <a:pPr fontAlgn="auto">
              <a:spcAft>
                <a:spcPts val="0"/>
              </a:spcAft>
              <a:buFont typeface="Arial" panose="020B0604020202020204" pitchFamily="34" charset="0"/>
              <a:buChar char="•"/>
              <a:defRPr/>
            </a:pPr>
            <a:r>
              <a:rPr lang="fr-FR" sz="2000" b="1" dirty="0" smtClean="0">
                <a:solidFill>
                  <a:srgbClr val="FF0000"/>
                </a:solidFill>
              </a:rPr>
              <a:t>1</a:t>
            </a:r>
            <a:r>
              <a:rPr lang="fr-FR" sz="2000" b="1" dirty="0">
                <a:solidFill>
                  <a:srgbClr val="FF0000"/>
                </a:solidFill>
              </a:rPr>
              <a:t>. - Composition du bureau </a:t>
            </a:r>
          </a:p>
          <a:p>
            <a:pPr marL="0" indent="0" fontAlgn="auto">
              <a:spcAft>
                <a:spcPts val="0"/>
              </a:spcAft>
              <a:buFont typeface="Arial" panose="020B0604020202020204" pitchFamily="34" charset="0"/>
              <a:buNone/>
              <a:defRPr/>
            </a:pPr>
            <a:r>
              <a:rPr lang="fr-FR" sz="2000" b="1" dirty="0" smtClean="0">
                <a:solidFill>
                  <a:srgbClr val="FF0000"/>
                </a:solidFill>
              </a:rPr>
              <a:t>Le </a:t>
            </a:r>
            <a:r>
              <a:rPr lang="fr-FR" sz="2000" b="1" dirty="0">
                <a:solidFill>
                  <a:srgbClr val="FF0000"/>
                </a:solidFill>
              </a:rPr>
              <a:t>bureau de conciliation et d’orientation se compose toujours d’un conseiller prud’homme employeur et d’un conseiller prud’homme salarié (article L. 1423-13). Comme auparavant, le roulement est organisé entre tous les conseillers prud’hommes par le règlement intérieur. Toutefois, certains conseillers prud’hommes PEUVENT être affectés par priorité à ce bureau, afin de se spécialiser dans la conciliation (article R. 1454-7).</a:t>
            </a:r>
          </a:p>
          <a:p>
            <a:pPr marL="0" indent="0" fontAlgn="auto">
              <a:spcAft>
                <a:spcPts val="0"/>
              </a:spcAft>
              <a:buFont typeface="Arial" panose="020B0604020202020204" pitchFamily="34" charset="0"/>
              <a:buNone/>
              <a:defRPr/>
            </a:pPr>
            <a:r>
              <a:rPr lang="fr-FR" sz="2000" b="1" dirty="0">
                <a:solidFill>
                  <a:srgbClr val="FF0000"/>
                </a:solidFill>
              </a:rPr>
              <a:t> </a:t>
            </a:r>
          </a:p>
          <a:p>
            <a:pPr fontAlgn="auto">
              <a:spcAft>
                <a:spcPts val="0"/>
              </a:spcAft>
              <a:buFont typeface="Arial" panose="020B0604020202020204" pitchFamily="34" charset="0"/>
              <a:buChar char="•"/>
              <a:defRPr/>
            </a:pPr>
            <a:r>
              <a:rPr lang="fr-FR" sz="2000" b="1" dirty="0">
                <a:solidFill>
                  <a:srgbClr val="FF0000"/>
                </a:solidFill>
              </a:rPr>
              <a:t>2. - Organisation des séances de </a:t>
            </a:r>
            <a:r>
              <a:rPr lang="fr-FR" sz="2000" b="1" dirty="0" smtClean="0">
                <a:solidFill>
                  <a:srgbClr val="FF0000"/>
                </a:solidFill>
              </a:rPr>
              <a:t>conciliation</a:t>
            </a:r>
            <a:endParaRPr lang="fr-FR" sz="2000" b="1" dirty="0">
              <a:solidFill>
                <a:srgbClr val="FF0000"/>
              </a:solidFill>
            </a:endParaRPr>
          </a:p>
          <a:p>
            <a:pPr marL="0" indent="0" fontAlgn="auto">
              <a:spcAft>
                <a:spcPts val="0"/>
              </a:spcAft>
              <a:buFont typeface="Arial" panose="020B0604020202020204" pitchFamily="34" charset="0"/>
              <a:buNone/>
              <a:defRPr/>
            </a:pPr>
            <a:r>
              <a:rPr lang="fr-FR" sz="2000" b="1" dirty="0">
                <a:solidFill>
                  <a:srgbClr val="FF0000"/>
                </a:solidFill>
              </a:rPr>
              <a:t>Le décret ne modifie ni la fréquence des séances de conciliation, qui sont au moins hebdomadaires, ni les règles relatives à la dévolution de la présidence, fixées à l’article R. 1454-9.</a:t>
            </a:r>
          </a:p>
          <a:p>
            <a:pPr fontAlgn="auto">
              <a:spcAft>
                <a:spcPts val="0"/>
              </a:spcAft>
              <a:buFont typeface="Arial" panose="020B0604020202020204" pitchFamily="34" charset="0"/>
              <a:buChar char="•"/>
              <a:defRPr/>
            </a:pPr>
            <a:endParaRPr lang="fr-FR"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lstStyle/>
          <a:p>
            <a:endParaRPr lang="fr-FR" smtClean="0"/>
          </a:p>
        </p:txBody>
      </p:sp>
      <p:sp>
        <p:nvSpPr>
          <p:cNvPr id="53251" name="Rectangle 3"/>
          <p:cNvSpPr>
            <a:spLocks noGrp="1"/>
          </p:cNvSpPr>
          <p:nvPr>
            <p:ph type="body" idx="1"/>
          </p:nvPr>
        </p:nvSpPr>
        <p:spPr/>
        <p:txBody>
          <a:bodyPr/>
          <a:lstStyle/>
          <a:p>
            <a:pPr>
              <a:lnSpc>
                <a:spcPct val="80000"/>
              </a:lnSpc>
            </a:pPr>
            <a:r>
              <a:rPr lang="fr-FR" sz="1600" b="1" smtClean="0">
                <a:solidFill>
                  <a:srgbClr val="FF0000"/>
                </a:solidFill>
              </a:rPr>
              <a:t>A noter que l'avocat n'a plus à justifier d'un pouvoir devant le bureau de conciliation et d'orientation</a:t>
            </a:r>
            <a:r>
              <a:rPr lang="fr-FR" sz="1600" b="1" smtClean="0"/>
              <a:t>  </a:t>
            </a:r>
            <a:endParaRPr lang="fr-FR" sz="1600" smtClean="0"/>
          </a:p>
          <a:p>
            <a:pPr>
              <a:lnSpc>
                <a:spcPct val="80000"/>
              </a:lnSpc>
            </a:pPr>
            <a:r>
              <a:rPr lang="fr-FR" sz="1600" smtClean="0"/>
              <a:t>■ Un avocat n'a donc pas à justifier auprès du conseil de prud'hommes ou de l'autre partie qu'il est mandaté par son client pour participer à une séance de conciliation et d'orientation ou encore à une audience du bureau de jugement ou de la formation de référé. En effet, l'avocat tient des articles 416 et 417 du code de procédure civile une dispense générale de justifier d'un mandat.</a:t>
            </a:r>
          </a:p>
          <a:p>
            <a:pPr>
              <a:lnSpc>
                <a:spcPct val="80000"/>
              </a:lnSpc>
            </a:pPr>
            <a:endParaRPr lang="fr-FR" sz="1600" smtClean="0"/>
          </a:p>
          <a:p>
            <a:pPr>
              <a:lnSpc>
                <a:spcPct val="80000"/>
              </a:lnSpc>
            </a:pPr>
            <a:r>
              <a:rPr lang="fr-FR" sz="1600" b="1" smtClean="0">
                <a:solidFill>
                  <a:srgbClr val="FF0000"/>
                </a:solidFill>
              </a:rPr>
              <a:t>A noter que les défenseurs syndicaux doivent figurer sur la liste dressée par la DIRECCTE REGIONALE</a:t>
            </a:r>
          </a:p>
          <a:p>
            <a:pPr>
              <a:lnSpc>
                <a:spcPct val="80000"/>
              </a:lnSpc>
            </a:pPr>
            <a:endParaRPr lang="fr-FR" sz="1600" smtClean="0"/>
          </a:p>
          <a:p>
            <a:pPr>
              <a:lnSpc>
                <a:spcPct val="80000"/>
              </a:lnSpc>
            </a:pPr>
            <a:r>
              <a:rPr lang="fr-FR" sz="1600" smtClean="0"/>
              <a:t>■ L'article L. 1453-4 du code du travail est applicable à compter du 1er  août 2016.</a:t>
            </a:r>
          </a:p>
          <a:p>
            <a:pPr>
              <a:lnSpc>
                <a:spcPct val="80000"/>
              </a:lnSpc>
            </a:pPr>
            <a:endParaRPr lang="fr-FR" sz="1600" smtClean="0"/>
          </a:p>
          <a:p>
            <a:pPr>
              <a:lnSpc>
                <a:spcPct val="80000"/>
              </a:lnSpc>
            </a:pPr>
            <a:r>
              <a:rPr lang="fr-FR" sz="1600" smtClean="0"/>
              <a:t>L'article 46 du décret précise que </a:t>
            </a:r>
            <a:r>
              <a:rPr lang="fr-FR" sz="1600" b="1" smtClean="0"/>
              <a:t>la substitution des défenseurs syndicaux aux délégués permanents ou non permanents s'applique aux instances et appels introduits à compter de cette date. Il </a:t>
            </a:r>
            <a:r>
              <a:rPr lang="fr-FR" sz="1600" smtClean="0"/>
              <a:t>en résulte que la partie qui était, devant le conseil de prud'hommes ou la cour d'appel défendue par un délégué permanent ou non permanent, pourra continuer à l'être jusqu'à l'issue de l'instance,  que l'organisation à laquelle appartient l'intéressé soit ou non représentative.</a:t>
            </a:r>
          </a:p>
          <a:p>
            <a:pPr>
              <a:lnSpc>
                <a:spcPct val="80000"/>
              </a:lnSpc>
            </a:pPr>
            <a:endParaRPr lang="fr-FR" sz="160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re 1"/>
          <p:cNvSpPr>
            <a:spLocks noGrp="1"/>
          </p:cNvSpPr>
          <p:nvPr>
            <p:ph type="title"/>
          </p:nvPr>
        </p:nvSpPr>
        <p:spPr>
          <a:solidFill>
            <a:srgbClr val="FFFF00"/>
          </a:solidFill>
        </p:spPr>
        <p:txBody>
          <a:bodyPr/>
          <a:lstStyle/>
          <a:p>
            <a:r>
              <a:rPr lang="fr-FR" b="1" smtClean="0"/>
              <a:t>L’audience de conciliation</a:t>
            </a:r>
          </a:p>
        </p:txBody>
      </p:sp>
      <p:sp>
        <p:nvSpPr>
          <p:cNvPr id="3" name="Espace réservé du contenu 2"/>
          <p:cNvSpPr>
            <a:spLocks noGrp="1"/>
          </p:cNvSpPr>
          <p:nvPr>
            <p:ph idx="1"/>
          </p:nvPr>
        </p:nvSpPr>
        <p:spPr>
          <a:xfrm>
            <a:off x="457200" y="1600200"/>
            <a:ext cx="8229600" cy="4781550"/>
          </a:xfrm>
        </p:spPr>
        <p:txBody>
          <a:bodyPr rtlCol="0">
            <a:noAutofit/>
          </a:bodyPr>
          <a:lstStyle/>
          <a:p>
            <a:pPr fontAlgn="auto">
              <a:spcAft>
                <a:spcPts val="0"/>
              </a:spcAft>
              <a:buFont typeface="Arial" panose="020B0604020202020204" pitchFamily="34" charset="0"/>
              <a:buChar char="•"/>
              <a:defRPr/>
            </a:pPr>
            <a:r>
              <a:rPr lang="fr-FR" sz="2000" b="1" dirty="0">
                <a:solidFill>
                  <a:srgbClr val="FF0000"/>
                </a:solidFill>
              </a:rPr>
              <a:t>3. - Le déroulement de la séance de conciliation</a:t>
            </a:r>
          </a:p>
          <a:p>
            <a:pPr marL="0" indent="0" fontAlgn="auto">
              <a:spcAft>
                <a:spcPts val="0"/>
              </a:spcAft>
              <a:buFont typeface="Arial" panose="020B0604020202020204" pitchFamily="34" charset="0"/>
              <a:buNone/>
              <a:defRPr/>
            </a:pPr>
            <a:r>
              <a:rPr lang="fr-FR" sz="2000" b="1" dirty="0" smtClean="0">
                <a:solidFill>
                  <a:srgbClr val="FF0000"/>
                </a:solidFill>
              </a:rPr>
              <a:t>Les </a:t>
            </a:r>
            <a:r>
              <a:rPr lang="fr-FR" sz="2000" b="1" dirty="0">
                <a:solidFill>
                  <a:srgbClr val="FF0000"/>
                </a:solidFill>
              </a:rPr>
              <a:t>conseillers prud’hommes pourront désormais PRÉPARER LA SÉANCE DE CONCILIATION en disposant des pièces produites par les parties, ce qui permettra d’avoir une connaissance de la nature du litige et d’identifier le cas échéant les pièces manquantes. Il revient bien évidemment au bureau de conciliation et d’orientation de respecter et de faire respecter le contradictoire, en ordonnant si nécessaire un report de la séance lorsqu’une ou plusieurs parties entend produire des pièces complémentaires qui apparaissent utiles à la tentative de conciliation. Rien n’interdit que des pièces qui n’ont pas été produites en amont de la séance le soient lors de celle-ci</a:t>
            </a:r>
            <a:r>
              <a:rPr lang="fr-FR" sz="2000" b="1" dirty="0" smtClean="0">
                <a:solidFill>
                  <a:srgbClr val="FF0000"/>
                </a:solidFill>
              </a:rPr>
              <a:t>.</a:t>
            </a:r>
            <a:endParaRPr lang="fr-FR" sz="2000" b="1" dirty="0">
              <a:solidFill>
                <a:srgbClr val="FF0000"/>
              </a:solidFill>
            </a:endParaRPr>
          </a:p>
          <a:p>
            <a:pPr marL="0" indent="0" fontAlgn="auto">
              <a:spcAft>
                <a:spcPts val="0"/>
              </a:spcAft>
              <a:buFont typeface="Arial" panose="020B0604020202020204" pitchFamily="34" charset="0"/>
              <a:buNone/>
              <a:defRPr/>
            </a:pPr>
            <a:r>
              <a:rPr lang="fr-FR" sz="1800" b="1" dirty="0" smtClean="0">
                <a:solidFill>
                  <a:srgbClr val="FF0000"/>
                </a:solidFill>
              </a:rPr>
              <a:t>Comme </a:t>
            </a:r>
            <a:r>
              <a:rPr lang="fr-FR" sz="1800" b="1" dirty="0">
                <a:solidFill>
                  <a:srgbClr val="FF0000"/>
                </a:solidFill>
              </a:rPr>
              <a:t>auparavant, les séances de conciliation ne sont pas publiques (article R. 1454-8). La loi a précisé que dans le cadre de sa mission de conciliation, le bureau de conciliation et d’orientation « PEUT entendre chacune des parties séparément et dans la confidentialité » (article L. 1454-1).</a:t>
            </a:r>
          </a:p>
          <a:p>
            <a:pPr fontAlgn="auto">
              <a:spcAft>
                <a:spcPts val="0"/>
              </a:spcAft>
              <a:buFont typeface="Arial" panose="020B0604020202020204" pitchFamily="34" charset="0"/>
              <a:buChar char="•"/>
              <a:defRPr/>
            </a:pPr>
            <a:endParaRPr lang="fr-FR"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solidFill>
            <a:srgbClr val="FFFF00"/>
          </a:solidFill>
        </p:spPr>
        <p:txBody>
          <a:bodyPr/>
          <a:lstStyle/>
          <a:p>
            <a:r>
              <a:rPr lang="fr-FR" sz="4000" b="1" smtClean="0"/>
              <a:t>L'étude préparatoire des dossiers préalable à l'audience</a:t>
            </a:r>
          </a:p>
        </p:txBody>
      </p:sp>
      <p:sp>
        <p:nvSpPr>
          <p:cNvPr id="48131" name="Rectangle 3"/>
          <p:cNvSpPr>
            <a:spLocks noGrp="1"/>
          </p:cNvSpPr>
          <p:nvPr>
            <p:ph type="body" idx="1"/>
          </p:nvPr>
        </p:nvSpPr>
        <p:spPr/>
        <p:txBody>
          <a:bodyPr/>
          <a:lstStyle/>
          <a:p>
            <a:pPr>
              <a:lnSpc>
                <a:spcPct val="80000"/>
              </a:lnSpc>
            </a:pPr>
            <a:r>
              <a:rPr lang="fr-FR" sz="1600" b="1" smtClean="0"/>
              <a:t>L'étude préparatoire des dossiers préalable à l'audience par le président de la formation</a:t>
            </a:r>
          </a:p>
          <a:p>
            <a:pPr>
              <a:lnSpc>
                <a:spcPct val="80000"/>
              </a:lnSpc>
            </a:pPr>
            <a:r>
              <a:rPr lang="fr-FR" sz="1600" b="1" smtClean="0"/>
              <a:t>ou par un conseiller désigné par lui est prévue par l'art. R. 1423-55 du code du travail)</a:t>
            </a:r>
          </a:p>
          <a:p>
            <a:pPr>
              <a:lnSpc>
                <a:spcPct val="80000"/>
              </a:lnSpc>
            </a:pPr>
            <a:endParaRPr lang="fr-FR" sz="1600" smtClean="0"/>
          </a:p>
          <a:p>
            <a:pPr>
              <a:lnSpc>
                <a:spcPct val="80000"/>
              </a:lnSpc>
            </a:pPr>
            <a:r>
              <a:rPr lang="fr-FR" sz="1600" smtClean="0"/>
              <a:t>La circulaire du 31 juillet 2014 donne la précision suivante:</a:t>
            </a:r>
          </a:p>
          <a:p>
            <a:pPr>
              <a:lnSpc>
                <a:spcPct val="80000"/>
              </a:lnSpc>
            </a:pPr>
            <a:r>
              <a:rPr lang="fr-FR" sz="1600" smtClean="0"/>
              <a:t>&lt;&lt;</a:t>
            </a:r>
            <a:r>
              <a:rPr lang="fr-FR" sz="1600" i="1" smtClean="0"/>
              <a:t>L'étude préparatoire des dossiers préalable à l'audience par le président de la formation</a:t>
            </a:r>
          </a:p>
          <a:p>
            <a:pPr>
              <a:lnSpc>
                <a:spcPct val="80000"/>
              </a:lnSpc>
            </a:pPr>
            <a:r>
              <a:rPr lang="fr-FR" sz="1600" i="1" smtClean="0"/>
              <a:t>ou par un conseiller désigné par lui (2 ̊ a) de l'art. R. 1423-55 du code du travail)</a:t>
            </a:r>
          </a:p>
          <a:p>
            <a:pPr>
              <a:lnSpc>
                <a:spcPct val="80000"/>
              </a:lnSpc>
            </a:pPr>
            <a:r>
              <a:rPr lang="fr-FR" sz="1600" i="1" smtClean="0"/>
              <a:t>La préparation des audiences de conciliation, de jugement ou de référé favorise le bon déroulement des débats et une meilleure appréhension des affaires. Assurée par le président de la formation ou, éventuellement, par un conseiller désigné par lui, elle est par nature antérieure à la tenue de l'audience et ne peut être incluse dans le temps d'audience.</a:t>
            </a:r>
          </a:p>
          <a:p>
            <a:pPr>
              <a:lnSpc>
                <a:spcPct val="80000"/>
              </a:lnSpc>
            </a:pPr>
            <a:r>
              <a:rPr lang="fr-FR" sz="1600" i="1" smtClean="0"/>
              <a:t>L'article D. 1423-65 dispose que le temps indemnisable </a:t>
            </a:r>
            <a:r>
              <a:rPr lang="fr-FR" sz="1600" b="1" i="1" smtClean="0"/>
              <a:t>ne peut dépasser les durées suivantes</a:t>
            </a:r>
            <a:r>
              <a:rPr lang="fr-FR" sz="1600" i="1" smtClean="0"/>
              <a:t>:</a:t>
            </a:r>
          </a:p>
          <a:p>
            <a:pPr>
              <a:lnSpc>
                <a:spcPct val="80000"/>
              </a:lnSpc>
            </a:pPr>
            <a:r>
              <a:rPr lang="fr-FR" sz="1600" i="1" smtClean="0"/>
              <a:t>- bureau de conciliation : </a:t>
            </a:r>
            <a:r>
              <a:rPr lang="fr-FR" sz="1600" b="1" i="1" smtClean="0"/>
              <a:t>30 minutes par audience </a:t>
            </a:r>
            <a:r>
              <a:rPr lang="fr-FR" sz="1600" i="1" smtClean="0"/>
              <a:t>;</a:t>
            </a:r>
          </a:p>
          <a:p>
            <a:pPr>
              <a:lnSpc>
                <a:spcPct val="80000"/>
              </a:lnSpc>
            </a:pPr>
            <a:r>
              <a:rPr lang="fr-FR" sz="1600" i="1" smtClean="0"/>
              <a:t>- bureau de jugement : 1 heure par audience ;</a:t>
            </a:r>
          </a:p>
          <a:p>
            <a:pPr>
              <a:lnSpc>
                <a:spcPct val="80000"/>
              </a:lnSpc>
            </a:pPr>
            <a:r>
              <a:rPr lang="fr-FR" sz="1600" i="1" smtClean="0"/>
              <a:t>- formation de référé : 30 minutes par audience.</a:t>
            </a:r>
          </a:p>
          <a:p>
            <a:pPr>
              <a:lnSpc>
                <a:spcPct val="80000"/>
              </a:lnSpc>
            </a:pPr>
            <a:r>
              <a:rPr lang="fr-FR" sz="1600" i="1" smtClean="0"/>
              <a:t>Ces durées constituent un plafond par audience mais, en aucun cas, par dossier. </a:t>
            </a:r>
            <a:r>
              <a:rPr lang="fr-FR" sz="1600" b="1" i="1" smtClean="0">
                <a:solidFill>
                  <a:srgbClr val="FF0000"/>
                </a:solidFill>
              </a:rPr>
              <a:t>Conformément aux exigences posées par le Conseil d'Etat dans sa décision du 21 octobre 2011, le temps de préparation des audiences du bureau de conciliation, du bureau de jugement ou de la formation de référé doit pouvoir être dépassé</a:t>
            </a:r>
            <a:r>
              <a:rPr lang="fr-FR" sz="1600" i="1" smtClean="0">
                <a:solidFill>
                  <a:srgbClr val="FF0000"/>
                </a:solidFill>
              </a:rPr>
              <a:t>.</a:t>
            </a:r>
            <a:r>
              <a:rPr lang="fr-FR" sz="1600" smtClean="0">
                <a:solidFill>
                  <a:srgbClr val="FF0000"/>
                </a:solidFill>
              </a:rPr>
              <a:t>&gt;&gt;</a:t>
            </a:r>
          </a:p>
          <a:p>
            <a:pPr>
              <a:lnSpc>
                <a:spcPct val="80000"/>
              </a:lnSpc>
            </a:pPr>
            <a:endParaRPr lang="fr-FR" sz="1600" smtClean="0">
              <a:solidFill>
                <a:srgbClr val="FF0000"/>
              </a:solidFill>
            </a:endParaRPr>
          </a:p>
          <a:p>
            <a:pPr>
              <a:lnSpc>
                <a:spcPct val="80000"/>
              </a:lnSpc>
            </a:pPr>
            <a:endParaRPr lang="fr-FR" sz="1600" smtClean="0">
              <a:solidFill>
                <a:srgbClr val="FF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endParaRPr lang="fr-FR" smtClean="0"/>
          </a:p>
        </p:txBody>
      </p:sp>
      <p:sp>
        <p:nvSpPr>
          <p:cNvPr id="49155" name="Rectangle 3"/>
          <p:cNvSpPr>
            <a:spLocks noGrp="1"/>
          </p:cNvSpPr>
          <p:nvPr>
            <p:ph type="body" idx="1"/>
          </p:nvPr>
        </p:nvSpPr>
        <p:spPr/>
        <p:txBody>
          <a:bodyPr/>
          <a:lstStyle/>
          <a:p>
            <a:pPr>
              <a:lnSpc>
                <a:spcPct val="80000"/>
              </a:lnSpc>
            </a:pPr>
            <a:r>
              <a:rPr lang="fr-FR" sz="1800" b="1" smtClean="0">
                <a:solidFill>
                  <a:srgbClr val="FF0000"/>
                </a:solidFill>
              </a:rPr>
              <a:t>Le mécanisme d'autorisation de dépassement est centralisé au niveau du président du conseil de prud'hommes</a:t>
            </a:r>
            <a:r>
              <a:rPr lang="fr-FR" sz="1800" smtClean="0"/>
              <a:t>.</a:t>
            </a:r>
          </a:p>
          <a:p>
            <a:pPr>
              <a:lnSpc>
                <a:spcPct val="80000"/>
              </a:lnSpc>
            </a:pPr>
            <a:r>
              <a:rPr lang="fr-FR" sz="1800" smtClean="0"/>
              <a:t>De plus, les motifs qui conduisent à accorder le dépassement ne peuvent être ceux de la complexité du dossier et des recherches nécessaires. Le critère retenu a été celui du nombre de dossiers inscrits au rôle. </a:t>
            </a:r>
            <a:r>
              <a:rPr lang="fr-FR" sz="1800" b="1" smtClean="0"/>
              <a:t>Le dépassement est alors accordé sur décision expresse du président du conseil de prud'hommes</a:t>
            </a:r>
            <a:r>
              <a:rPr lang="fr-FR" sz="1800" smtClean="0"/>
              <a:t>. Il lui revient également la charge de déterminer le nombre d'heures à indemniser.</a:t>
            </a:r>
          </a:p>
          <a:p>
            <a:pPr>
              <a:lnSpc>
                <a:spcPct val="80000"/>
              </a:lnSpc>
            </a:pPr>
            <a:endParaRPr lang="fr-FR" sz="1800" smtClean="0"/>
          </a:p>
          <a:p>
            <a:pPr>
              <a:lnSpc>
                <a:spcPct val="80000"/>
              </a:lnSpc>
            </a:pPr>
            <a:r>
              <a:rPr lang="fr-FR" sz="1800" b="1" smtClean="0"/>
              <a:t>■ Les conseillers prud’hommes pourront désormais PRÉPARER LA SÉANCE DE CONCILIATION en disposant des pièces produites par les parties, ce qui permettra d’avoir une connaissance de la nature du litige et d’identifier le cas échéant les pièces manquantes</a:t>
            </a:r>
            <a:r>
              <a:rPr lang="fr-FR" sz="1800" smtClean="0"/>
              <a:t>. Il revient bien évidemment au bureau de conciliation et d’orientation de respecter et de faire respecter le contradictoire, en ordonnant si nécessaire </a:t>
            </a:r>
            <a:r>
              <a:rPr lang="fr-FR" sz="1800" b="1" smtClean="0"/>
              <a:t>un report de la séance lorsqu’une ou plusieurs parties entend produire des pièces complémentaires qui apparaissent utiles à la tentative de conciliation. </a:t>
            </a:r>
            <a:r>
              <a:rPr lang="fr-FR" sz="1800" smtClean="0"/>
              <a:t>Rien n’interdit que des pièces qui n’ont pas été produites en amont de la séance le soient lors de celle-ci.</a:t>
            </a:r>
          </a:p>
          <a:p>
            <a:pPr>
              <a:lnSpc>
                <a:spcPct val="80000"/>
              </a:lnSpc>
            </a:pPr>
            <a:endParaRPr lang="fr-FR" sz="18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solidFill>
            <a:srgbClr val="FFFF00"/>
          </a:solidFill>
        </p:spPr>
        <p:txBody>
          <a:bodyPr/>
          <a:lstStyle/>
          <a:p>
            <a:r>
              <a:rPr lang="fr-FR" sz="4000" smtClean="0"/>
              <a:t>Les pouvoirs du bureau de conciliation et d’orientation</a:t>
            </a:r>
          </a:p>
        </p:txBody>
      </p:sp>
      <p:sp>
        <p:nvSpPr>
          <p:cNvPr id="50179" name="Rectangle 3"/>
          <p:cNvSpPr>
            <a:spLocks noGrp="1"/>
          </p:cNvSpPr>
          <p:nvPr>
            <p:ph type="body" idx="1"/>
          </p:nvPr>
        </p:nvSpPr>
        <p:spPr/>
        <p:txBody>
          <a:bodyPr/>
          <a:lstStyle/>
          <a:p>
            <a:pPr>
              <a:lnSpc>
                <a:spcPct val="80000"/>
              </a:lnSpc>
            </a:pPr>
            <a:r>
              <a:rPr lang="fr-FR" sz="1800" b="1" smtClean="0">
                <a:solidFill>
                  <a:srgbClr val="FF0000"/>
                </a:solidFill>
              </a:rPr>
              <a:t>En application de l'article R. 1454-14, le bureau de conciliation et d'orientation conserve le pouvoir qu'avait déjà le bureau de conciliation d'adopter des mesures provisoires.</a:t>
            </a:r>
            <a:r>
              <a:rPr lang="fr-FR" sz="1800" b="1" smtClean="0"/>
              <a:t> </a:t>
            </a:r>
          </a:p>
          <a:p>
            <a:pPr>
              <a:lnSpc>
                <a:spcPct val="80000"/>
              </a:lnSpc>
            </a:pPr>
            <a:endParaRPr lang="fr-FR" sz="1800" b="1" smtClean="0"/>
          </a:p>
          <a:p>
            <a:pPr>
              <a:lnSpc>
                <a:spcPct val="80000"/>
              </a:lnSpc>
            </a:pPr>
            <a:r>
              <a:rPr lang="fr-FR" sz="1800" b="1" smtClean="0"/>
              <a:t>■ Le bureau de conciliation et d'orientation peut désormais également prendre une décision provisoire palliant l'absence de délivrance par l'employeur de l'attestation d'assurance chômage prévue à l'article R. 1234-9. </a:t>
            </a:r>
            <a:r>
              <a:rPr lang="fr-FR" sz="1800" smtClean="0"/>
              <a:t>La décision prise par le bureau de conciliation et d'orientation devra récapituler les éléments du modèle d'attestation prévu à l'article R. 1234-10, permettant au salarié de bénéficier du revenu de remplacement en cas de chômage, prévu à l'article L.5421-2. Les conseillers doivent disposer de tous les éléments de preuve.</a:t>
            </a:r>
          </a:p>
          <a:p>
            <a:pPr>
              <a:lnSpc>
                <a:spcPct val="80000"/>
              </a:lnSpc>
            </a:pPr>
            <a:endParaRPr lang="fr-FR" sz="1800" smtClean="0"/>
          </a:p>
          <a:p>
            <a:pPr>
              <a:lnSpc>
                <a:spcPct val="80000"/>
              </a:lnSpc>
            </a:pPr>
            <a:r>
              <a:rPr lang="fr-FR" sz="1800" smtClean="0"/>
              <a:t>■ </a:t>
            </a:r>
            <a:r>
              <a:rPr lang="fr-FR" sz="1800" b="1" smtClean="0"/>
              <a:t>Ce sont les conseillers qui rédigent l'ordonnance</a:t>
            </a:r>
            <a:r>
              <a:rPr lang="fr-FR" sz="1800" smtClean="0"/>
              <a:t>. Le greffe se contente de mettre en forme le texte des conseillers. Cette décision est notifiée, par le greffe,  au Pôle emploi du lieu de domicile du salarié. Sous réserve qu'il ne soit pas déjà partie à l'instance, Pôle emploi peut former tierce opposition contre cette décision dans le délai de deux mois qui suit la notification</a:t>
            </a:r>
          </a:p>
          <a:p>
            <a:pPr>
              <a:lnSpc>
                <a:spcPct val="80000"/>
              </a:lnSpc>
            </a:pPr>
            <a:endParaRPr lang="fr-FR" sz="1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852612"/>
          </a:xfrm>
          <a:solidFill>
            <a:srgbClr val="FFFF00"/>
          </a:solidFill>
        </p:spPr>
        <p:txBody>
          <a:bodyPr rtlCol="0">
            <a:normAutofit fontScale="90000"/>
          </a:bodyPr>
          <a:lstStyle/>
          <a:p>
            <a:pPr fontAlgn="auto">
              <a:spcAft>
                <a:spcPts val="0"/>
              </a:spcAft>
              <a:defRPr/>
            </a:pPr>
            <a:r>
              <a:rPr lang="fr-FR" b="1" dirty="0"/>
              <a:t>La loi MACRON </a:t>
            </a:r>
            <a:r>
              <a:rPr lang="fr-FR" b="1" dirty="0" smtClean="0"/>
              <a:t/>
            </a:r>
            <a:br>
              <a:rPr lang="fr-FR" b="1" dirty="0" smtClean="0"/>
            </a:br>
            <a:r>
              <a:rPr lang="fr-FR" dirty="0" smtClean="0"/>
              <a:t>(</a:t>
            </a:r>
            <a:r>
              <a:rPr lang="fr-FR" dirty="0"/>
              <a:t>Loi n̊ 2015-990 du 6 août 2015 J.O. du 7 août 2015)</a:t>
            </a:r>
          </a:p>
        </p:txBody>
      </p:sp>
      <p:sp>
        <p:nvSpPr>
          <p:cNvPr id="3" name="Espace réservé du contenu 2"/>
          <p:cNvSpPr>
            <a:spLocks noGrp="1"/>
          </p:cNvSpPr>
          <p:nvPr>
            <p:ph idx="1"/>
          </p:nvPr>
        </p:nvSpPr>
        <p:spPr>
          <a:xfrm>
            <a:off x="323850" y="3284538"/>
            <a:ext cx="8229600" cy="3778250"/>
          </a:xfrm>
        </p:spPr>
        <p:txBody>
          <a:bodyPr rtlCol="0">
            <a:normAutofit/>
          </a:bodyPr>
          <a:lstStyle/>
          <a:p>
            <a:pPr fontAlgn="auto">
              <a:spcAft>
                <a:spcPts val="0"/>
              </a:spcAft>
              <a:buFont typeface="Arial" panose="020B0604020202020204" pitchFamily="34" charset="0"/>
              <a:buChar char="•"/>
              <a:defRPr/>
            </a:pPr>
            <a:r>
              <a:rPr lang="fr-FR" b="1" dirty="0">
                <a:solidFill>
                  <a:srgbClr val="FF0000"/>
                </a:solidFill>
              </a:rPr>
              <a:t>La loi prévoit une application échelonnée dans le temps</a:t>
            </a:r>
          </a:p>
          <a:p>
            <a:pPr marL="0" indent="0" fontAlgn="auto">
              <a:spcAft>
                <a:spcPts val="0"/>
              </a:spcAft>
              <a:buFont typeface="Arial" panose="020B0604020202020204" pitchFamily="34" charset="0"/>
              <a:buNone/>
              <a:defRPr/>
            </a:pPr>
            <a:endParaRPr lang="fr-F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a:solidFill>
            <a:srgbClr val="FFFF00"/>
          </a:solidFill>
        </p:spPr>
        <p:txBody>
          <a:bodyPr/>
          <a:lstStyle/>
          <a:p>
            <a:r>
              <a:rPr lang="fr-FR" sz="4000" b="1" smtClean="0"/>
              <a:t>Le jugement immédiat par le bureau de conciliation et d'orientation</a:t>
            </a:r>
            <a:r>
              <a:rPr lang="fr-FR" sz="4000" smtClean="0"/>
              <a:t> </a:t>
            </a:r>
          </a:p>
        </p:txBody>
      </p:sp>
      <p:sp>
        <p:nvSpPr>
          <p:cNvPr id="54275" name="Rectangle 3"/>
          <p:cNvSpPr>
            <a:spLocks noGrp="1"/>
          </p:cNvSpPr>
          <p:nvPr>
            <p:ph type="body" idx="1"/>
          </p:nvPr>
        </p:nvSpPr>
        <p:spPr/>
        <p:txBody>
          <a:bodyPr/>
          <a:lstStyle/>
          <a:p>
            <a:pPr>
              <a:lnSpc>
                <a:spcPct val="80000"/>
              </a:lnSpc>
            </a:pPr>
            <a:r>
              <a:rPr lang="fr-FR" sz="1800" smtClean="0"/>
              <a:t>La transformation du bureau de conciliation et d'orientation en bureau de jugement</a:t>
            </a:r>
          </a:p>
          <a:p>
            <a:pPr>
              <a:lnSpc>
                <a:spcPct val="80000"/>
              </a:lnSpc>
            </a:pPr>
            <a:endParaRPr lang="fr-FR" sz="1800" smtClean="0"/>
          </a:p>
          <a:p>
            <a:pPr>
              <a:lnSpc>
                <a:spcPct val="80000"/>
              </a:lnSpc>
            </a:pPr>
            <a:r>
              <a:rPr lang="fr-FR" sz="1800" smtClean="0"/>
              <a:t>Alors que l'instance prud'homale était auparavant clairement scindée entre la phase de conciliation et la phase de jugement, les parties étant nécessairement de nouveau convoquées pour la seconde, le législateur a entendu opérer un rapprochement vers le droit commun processuel qui permet le jugement de la partie non comparante, sans nouvelle convocation. </a:t>
            </a:r>
          </a:p>
          <a:p>
            <a:pPr>
              <a:lnSpc>
                <a:spcPct val="80000"/>
              </a:lnSpc>
            </a:pPr>
            <a:endParaRPr lang="fr-FR" sz="1800" smtClean="0"/>
          </a:p>
          <a:p>
            <a:pPr>
              <a:lnSpc>
                <a:spcPct val="80000"/>
              </a:lnSpc>
            </a:pPr>
            <a:r>
              <a:rPr lang="fr-FR" sz="1800" b="1" smtClean="0"/>
              <a:t>Une faculté ouverte en cas de non comparution d'une partie</a:t>
            </a:r>
            <a:r>
              <a:rPr lang="fr-FR" sz="1800" smtClean="0"/>
              <a:t>. En effet, l'article L. 1454-1-3 prévoit que « </a:t>
            </a:r>
            <a:r>
              <a:rPr lang="fr-FR" sz="1800" i="1" smtClean="0"/>
              <a:t>si, sauf motif légitime, une partie ne comparaît pas, personnellement ou représentée, le bureau de conciliation et d'orientation peut juger l'affaire, en l'état des pièces et moyens que la partie comparante a contradictoirement communiqués. Dans ce cas, le bureau de conciliation et d'orientation statue en tant que bureau de jugement dans sa composition restreinte mentionnée à l'article L. 1423-13</a:t>
            </a:r>
            <a:r>
              <a:rPr lang="fr-FR" sz="1800" smtClean="0"/>
              <a:t>. ». Les conseillers composant le bureau de conciliation et d'orientation ont donc vocation à juger sur le champ l'affaire. Ils statuent alors dans le cadre du bureau de jugement dans sa composition restreinte.</a:t>
            </a:r>
          </a:p>
          <a:p>
            <a:pPr>
              <a:lnSpc>
                <a:spcPct val="80000"/>
              </a:lnSpc>
            </a:pPr>
            <a:endParaRPr lang="fr-FR" sz="180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a:solidFill>
            <a:srgbClr val="FFFF00"/>
          </a:solidFill>
        </p:spPr>
        <p:txBody>
          <a:bodyPr/>
          <a:lstStyle/>
          <a:p>
            <a:r>
              <a:rPr lang="fr-FR" sz="4000" b="1" smtClean="0"/>
              <a:t>Traitement procédural en fonction de la partie non comparante</a:t>
            </a:r>
            <a:r>
              <a:rPr lang="fr-FR" sz="4000" smtClean="0"/>
              <a:t> </a:t>
            </a:r>
          </a:p>
        </p:txBody>
      </p:sp>
      <p:sp>
        <p:nvSpPr>
          <p:cNvPr id="55299" name="Rectangle 3"/>
          <p:cNvSpPr>
            <a:spLocks noGrp="1"/>
          </p:cNvSpPr>
          <p:nvPr>
            <p:ph type="body" idx="1"/>
          </p:nvPr>
        </p:nvSpPr>
        <p:spPr/>
        <p:txBody>
          <a:bodyPr/>
          <a:lstStyle/>
          <a:p>
            <a:pPr>
              <a:lnSpc>
                <a:spcPct val="80000"/>
              </a:lnSpc>
            </a:pPr>
            <a:r>
              <a:rPr lang="fr-FR" sz="1400" b="1" smtClean="0">
                <a:solidFill>
                  <a:srgbClr val="FF0000"/>
                </a:solidFill>
              </a:rPr>
              <a:t>•Le demandeur ne comparaît pas</a:t>
            </a:r>
          </a:p>
          <a:p>
            <a:pPr>
              <a:lnSpc>
                <a:spcPct val="80000"/>
              </a:lnSpc>
            </a:pPr>
            <a:r>
              <a:rPr lang="fr-FR" sz="1400" smtClean="0"/>
              <a:t>L'article R. 1454-12 prévoit que si le demandeur ne comparaît pas sans avoir justifié en temps utile d'un motif légitime, le bureau de conciliation et d'orientation a trois possibilités :</a:t>
            </a:r>
          </a:p>
          <a:p>
            <a:pPr>
              <a:lnSpc>
                <a:spcPct val="80000"/>
              </a:lnSpc>
            </a:pPr>
            <a:r>
              <a:rPr lang="fr-FR" sz="1400" smtClean="0"/>
              <a:t> 	- </a:t>
            </a:r>
            <a:r>
              <a:rPr lang="fr-FR" sz="1400" b="1" smtClean="0"/>
              <a:t>juger l'affaire</a:t>
            </a:r>
            <a:r>
              <a:rPr lang="fr-FR" sz="1400" smtClean="0"/>
              <a:t>, ainsi que le permet l'article L. 1454-1-3. Cela suppose que le défendeur le demande et qu'il justifie avoir communiqué ses pièces et moyens au demandeur non comparant. En application de l'article 468 du code de procédure civile, le jugement sera alors contradictoire;</a:t>
            </a:r>
          </a:p>
          <a:p>
            <a:pPr>
              <a:lnSpc>
                <a:spcPct val="80000"/>
              </a:lnSpc>
            </a:pPr>
            <a:r>
              <a:rPr lang="fr-FR" sz="1400" smtClean="0"/>
              <a:t>	- </a:t>
            </a:r>
            <a:r>
              <a:rPr lang="fr-FR" sz="1400" b="1" smtClean="0"/>
              <a:t>renvoyer</a:t>
            </a:r>
            <a:r>
              <a:rPr lang="fr-FR" sz="1400" smtClean="0"/>
              <a:t> l'affaire à une audience ultérieure</a:t>
            </a:r>
          </a:p>
          <a:p>
            <a:pPr>
              <a:lnSpc>
                <a:spcPct val="80000"/>
              </a:lnSpc>
            </a:pPr>
            <a:r>
              <a:rPr lang="fr-FR" sz="1400" smtClean="0"/>
              <a:t>	- </a:t>
            </a:r>
            <a:r>
              <a:rPr lang="fr-FR" sz="1400" b="1" smtClean="0"/>
              <a:t>déclarer la requête caduque</a:t>
            </a:r>
            <a:endParaRPr lang="fr-FR" sz="1400" smtClean="0"/>
          </a:p>
          <a:p>
            <a:pPr>
              <a:lnSpc>
                <a:spcPct val="80000"/>
              </a:lnSpc>
            </a:pPr>
            <a:endParaRPr lang="fr-FR" sz="1400" smtClean="0"/>
          </a:p>
          <a:p>
            <a:pPr>
              <a:lnSpc>
                <a:spcPct val="80000"/>
              </a:lnSpc>
            </a:pPr>
            <a:r>
              <a:rPr lang="fr-FR" sz="1400" smtClean="0">
                <a:solidFill>
                  <a:srgbClr val="FF0000"/>
                </a:solidFill>
              </a:rPr>
              <a:t>•</a:t>
            </a:r>
            <a:r>
              <a:rPr lang="fr-FR" sz="1400" b="1" smtClean="0">
                <a:solidFill>
                  <a:srgbClr val="FF0000"/>
                </a:solidFill>
              </a:rPr>
              <a:t>Le défendeur ne comparaît pas </a:t>
            </a:r>
            <a:endParaRPr lang="fr-FR" sz="1400" smtClean="0">
              <a:solidFill>
                <a:srgbClr val="FF0000"/>
              </a:solidFill>
            </a:endParaRPr>
          </a:p>
          <a:p>
            <a:pPr>
              <a:lnSpc>
                <a:spcPct val="80000"/>
              </a:lnSpc>
            </a:pPr>
            <a:r>
              <a:rPr lang="fr-FR" sz="1400" smtClean="0"/>
              <a:t>L'article R. 1454-13 prévoit que si le défendeur ne comparaît pas sans avoir justifié en temps utile d'un motif légitime, le bureau de conciliation a deux possibilités :</a:t>
            </a:r>
          </a:p>
          <a:p>
            <a:pPr>
              <a:lnSpc>
                <a:spcPct val="80000"/>
              </a:lnSpc>
            </a:pPr>
            <a:r>
              <a:rPr lang="fr-FR" sz="1400" smtClean="0"/>
              <a:t> 	- </a:t>
            </a:r>
            <a:r>
              <a:rPr lang="fr-FR" sz="1400" b="1" smtClean="0"/>
              <a:t>juger l'affaire</a:t>
            </a:r>
            <a:r>
              <a:rPr lang="fr-FR" sz="1400" smtClean="0"/>
              <a:t>, ainsi que le prévoit l'article L. 1454-1-3. En pratique, cette issue devrait être la plus fréquente, puisque le demandeur aura communiqué préalablement ses pièces à son adversaire et que le greffe aura adressé dans la convocation du défendeur la requête du demandeur ; </a:t>
            </a:r>
          </a:p>
          <a:p>
            <a:pPr>
              <a:lnSpc>
                <a:spcPct val="80000"/>
              </a:lnSpc>
            </a:pPr>
            <a:r>
              <a:rPr lang="fr-FR" sz="1400" smtClean="0"/>
              <a:t>	- </a:t>
            </a:r>
            <a:r>
              <a:rPr lang="fr-FR" sz="1400" b="1" smtClean="0"/>
              <a:t>ordonner un report </a:t>
            </a:r>
            <a:r>
              <a:rPr lang="fr-FR" sz="1400" smtClean="0"/>
              <a:t>de l'affaire </a:t>
            </a:r>
          </a:p>
          <a:p>
            <a:pPr>
              <a:lnSpc>
                <a:spcPct val="80000"/>
              </a:lnSpc>
            </a:pPr>
            <a:endParaRPr lang="fr-FR" sz="1400" smtClean="0">
              <a:solidFill>
                <a:srgbClr val="FF0000"/>
              </a:solidFill>
            </a:endParaRPr>
          </a:p>
          <a:p>
            <a:pPr>
              <a:lnSpc>
                <a:spcPct val="80000"/>
              </a:lnSpc>
            </a:pPr>
            <a:r>
              <a:rPr lang="fr-FR" sz="1400" b="1" smtClean="0">
                <a:solidFill>
                  <a:srgbClr val="FF0000"/>
                </a:solidFill>
              </a:rPr>
              <a:t>Il faut que les deux conseillers soient d'accord pour prendre ces mesures.</a:t>
            </a:r>
            <a:endParaRPr lang="fr-FR" sz="1400" smtClean="0">
              <a:solidFill>
                <a:srgbClr val="FF0000"/>
              </a:solidFill>
            </a:endParaRPr>
          </a:p>
          <a:p>
            <a:pPr>
              <a:lnSpc>
                <a:spcPct val="80000"/>
              </a:lnSpc>
            </a:pPr>
            <a:endParaRPr lang="fr-FR" sz="1400" smtClean="0">
              <a:solidFill>
                <a:srgbClr val="FF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a:solidFill>
            <a:srgbClr val="FFFF00"/>
          </a:solidFill>
        </p:spPr>
        <p:txBody>
          <a:bodyPr/>
          <a:lstStyle/>
          <a:p>
            <a:r>
              <a:rPr lang="fr-FR" sz="3200" b="1" smtClean="0"/>
              <a:t>Le bureau de conciliation et d'orientation  doit mettre l'affaire</a:t>
            </a:r>
            <a:r>
              <a:rPr lang="fr-FR" sz="3200" smtClean="0"/>
              <a:t> </a:t>
            </a:r>
            <a:r>
              <a:rPr lang="fr-FR" sz="3200" b="1" smtClean="0"/>
              <a:t>en état d’être jugée</a:t>
            </a:r>
          </a:p>
        </p:txBody>
      </p:sp>
      <p:sp>
        <p:nvSpPr>
          <p:cNvPr id="56323" name="Rectangle 3"/>
          <p:cNvSpPr>
            <a:spLocks noGrp="1"/>
          </p:cNvSpPr>
          <p:nvPr>
            <p:ph type="body" idx="1"/>
          </p:nvPr>
        </p:nvSpPr>
        <p:spPr/>
        <p:txBody>
          <a:bodyPr/>
          <a:lstStyle/>
          <a:p>
            <a:pPr>
              <a:lnSpc>
                <a:spcPct val="80000"/>
              </a:lnSpc>
            </a:pPr>
            <a:r>
              <a:rPr lang="fr-FR" sz="1800" b="1" smtClean="0">
                <a:solidFill>
                  <a:srgbClr val="FF0000"/>
                </a:solidFill>
              </a:rPr>
              <a:t>La mise en état est obligatoire</a:t>
            </a:r>
            <a:endParaRPr lang="fr-FR" sz="1800" smtClean="0">
              <a:solidFill>
                <a:srgbClr val="FF0000"/>
              </a:solidFill>
            </a:endParaRPr>
          </a:p>
          <a:p>
            <a:pPr>
              <a:lnSpc>
                <a:spcPct val="80000"/>
              </a:lnSpc>
            </a:pPr>
            <a:endParaRPr lang="fr-FR" sz="1800" smtClean="0"/>
          </a:p>
          <a:p>
            <a:pPr>
              <a:lnSpc>
                <a:spcPct val="80000"/>
              </a:lnSpc>
            </a:pPr>
            <a:r>
              <a:rPr lang="fr-FR" sz="1800" b="1" smtClean="0"/>
              <a:t>■  La mise en état est obligatoire pour tous les dossiers</a:t>
            </a:r>
            <a:r>
              <a:rPr lang="fr-FR" sz="1800" smtClean="0"/>
              <a:t> (depuis la loi n̊ 2015-990 du 6 août 2015).</a:t>
            </a:r>
          </a:p>
          <a:p>
            <a:pPr>
              <a:lnSpc>
                <a:spcPct val="80000"/>
              </a:lnSpc>
            </a:pPr>
            <a:r>
              <a:rPr lang="fr-FR" sz="1800" smtClean="0"/>
              <a:t> </a:t>
            </a:r>
          </a:p>
          <a:p>
            <a:pPr>
              <a:lnSpc>
                <a:spcPct val="80000"/>
              </a:lnSpc>
            </a:pPr>
            <a:r>
              <a:rPr lang="fr-FR" sz="1800" smtClean="0"/>
              <a:t>■  </a:t>
            </a:r>
            <a:r>
              <a:rPr lang="fr-FR" sz="1800" b="1" smtClean="0"/>
              <a:t>Le bureau de conciliation et d'orientation  doit mettre en état l'affaire afin que celle-ci soit plaidée dès le premier appel devant le bureau de jugement </a:t>
            </a:r>
            <a:r>
              <a:rPr lang="fr-FR" sz="1800" smtClean="0"/>
              <a:t>qui s'est vu confier l'affaire. Il résulte de l'article R. 1454-1 qu'en cas d'échec de la conciliation, le bureau de conciliation et d'orientation «</a:t>
            </a:r>
            <a:r>
              <a:rPr lang="fr-FR" sz="1800" i="1" smtClean="0"/>
              <a:t> assure la mise en état de l'affaire jusqu'à la date qu'il fixe pour l'audience de jugement </a:t>
            </a:r>
            <a:r>
              <a:rPr lang="fr-FR" sz="1800" smtClean="0"/>
              <a:t>».</a:t>
            </a:r>
          </a:p>
          <a:p>
            <a:pPr>
              <a:lnSpc>
                <a:spcPct val="80000"/>
              </a:lnSpc>
            </a:pPr>
            <a:r>
              <a:rPr lang="fr-FR" sz="1800" smtClean="0"/>
              <a:t> </a:t>
            </a:r>
          </a:p>
          <a:p>
            <a:pPr>
              <a:lnSpc>
                <a:spcPct val="80000"/>
              </a:lnSpc>
            </a:pPr>
            <a:r>
              <a:rPr lang="fr-FR" sz="1800" smtClean="0"/>
              <a:t>■ L'audience de mise en état peut être fixée en début de chaque audience de conciliation</a:t>
            </a:r>
          </a:p>
          <a:p>
            <a:pPr>
              <a:lnSpc>
                <a:spcPct val="80000"/>
              </a:lnSpc>
            </a:pPr>
            <a:r>
              <a:rPr lang="fr-FR" sz="1800" smtClean="0"/>
              <a:t>(Il n'est pas indispensable de faire des audiences de mise en état uniquement)</a:t>
            </a:r>
          </a:p>
          <a:p>
            <a:pPr>
              <a:lnSpc>
                <a:spcPct val="80000"/>
              </a:lnSpc>
            </a:pPr>
            <a:endParaRPr lang="fr-FR" sz="1800" smtClean="0"/>
          </a:p>
          <a:p>
            <a:pPr>
              <a:lnSpc>
                <a:spcPct val="80000"/>
              </a:lnSpc>
            </a:pPr>
            <a:r>
              <a:rPr lang="fr-FR" sz="1800" b="1" smtClean="0"/>
              <a:t>Tous les conseillers peuvent faire de la mise en état .</a:t>
            </a:r>
            <a:endParaRPr lang="fr-FR" sz="1800" smtClean="0"/>
          </a:p>
          <a:p>
            <a:pPr>
              <a:lnSpc>
                <a:spcPct val="80000"/>
              </a:lnSpc>
            </a:pPr>
            <a:endParaRPr lang="fr-FR" sz="180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solidFill>
            <a:srgbClr val="FFFF00"/>
          </a:solidFill>
        </p:spPr>
        <p:txBody>
          <a:bodyPr/>
          <a:lstStyle/>
          <a:p>
            <a:r>
              <a:rPr lang="fr-FR" sz="4000" b="1" smtClean="0"/>
              <a:t>La comparution est obligatoire à la première audience</a:t>
            </a:r>
          </a:p>
        </p:txBody>
      </p:sp>
      <p:sp>
        <p:nvSpPr>
          <p:cNvPr id="57347" name="Rectangle 3"/>
          <p:cNvSpPr>
            <a:spLocks noGrp="1"/>
          </p:cNvSpPr>
          <p:nvPr>
            <p:ph type="body" idx="1"/>
          </p:nvPr>
        </p:nvSpPr>
        <p:spPr/>
        <p:txBody>
          <a:bodyPr/>
          <a:lstStyle/>
          <a:p>
            <a:pPr>
              <a:lnSpc>
                <a:spcPct val="90000"/>
              </a:lnSpc>
            </a:pPr>
            <a:r>
              <a:rPr lang="fr-FR" sz="2400" b="1" smtClean="0"/>
              <a:t>UNE PARTIE REPRÉSENTÉE EST UNE PARTIE COMPARANTE</a:t>
            </a:r>
            <a:r>
              <a:rPr lang="fr-FR" sz="2400" smtClean="0"/>
              <a:t>. Pour mémoire, une partie est désormais admise à comparaître en personne ou représentée. Elle n'a plus à justifier, comme c'était le cas auparavant, d'un motif légitime pour être représentée. Il en résulte qu'une partie est comparante dès lors qu'elle est représentée par un avocat ou par tout mandataire mentionné à l'article R. 1453-2 muni d'un pouvoir spécial. </a:t>
            </a:r>
          </a:p>
          <a:p>
            <a:pPr>
              <a:lnSpc>
                <a:spcPct val="90000"/>
              </a:lnSpc>
            </a:pPr>
            <a:endParaRPr lang="fr-FR" sz="2400" smtClean="0"/>
          </a:p>
          <a:p>
            <a:pPr>
              <a:lnSpc>
                <a:spcPct val="90000"/>
              </a:lnSpc>
            </a:pPr>
            <a:r>
              <a:rPr lang="fr-FR" sz="2400" b="1" smtClean="0"/>
              <a:t>Devant le bureau de conciliation et d’orientation </a:t>
            </a:r>
            <a:r>
              <a:rPr lang="fr-FR" sz="2400" smtClean="0"/>
              <a:t> </a:t>
            </a:r>
            <a:r>
              <a:rPr lang="fr-FR" sz="2400" b="1" smtClean="0"/>
              <a:t> La comparution est obligatoire à la première audience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solidFill>
            <a:srgbClr val="FFFF00"/>
          </a:solidFill>
        </p:spPr>
        <p:txBody>
          <a:bodyPr/>
          <a:lstStyle/>
          <a:p>
            <a:r>
              <a:rPr lang="fr-FR" b="1" dirty="0" smtClean="0"/>
              <a:t>La dispense de comparution</a:t>
            </a:r>
          </a:p>
        </p:txBody>
      </p:sp>
      <p:sp>
        <p:nvSpPr>
          <p:cNvPr id="58371" name="Rectangle 3"/>
          <p:cNvSpPr>
            <a:spLocks noGrp="1"/>
          </p:cNvSpPr>
          <p:nvPr>
            <p:ph type="body" idx="1"/>
          </p:nvPr>
        </p:nvSpPr>
        <p:spPr/>
        <p:txBody>
          <a:bodyPr/>
          <a:lstStyle/>
          <a:p>
            <a:pPr>
              <a:lnSpc>
                <a:spcPct val="80000"/>
              </a:lnSpc>
            </a:pPr>
            <a:r>
              <a:rPr lang="fr-FR" sz="1800" b="1" smtClean="0">
                <a:solidFill>
                  <a:srgbClr val="FF0000"/>
                </a:solidFill>
              </a:rPr>
              <a:t>PENDANT LA MISE EN ETAT</a:t>
            </a:r>
          </a:p>
          <a:p>
            <a:pPr>
              <a:lnSpc>
                <a:spcPct val="80000"/>
              </a:lnSpc>
            </a:pPr>
            <a:r>
              <a:rPr lang="fr-FR" sz="1800" smtClean="0"/>
              <a:t>■ L’article R. 1454-1. Dispose: &lt;&lt;</a:t>
            </a:r>
            <a:r>
              <a:rPr lang="fr-FR" sz="1800" i="1" smtClean="0"/>
              <a:t>En cas d'échec de la conciliation, le bureau de conciliation et d'orientation assure la mise en état de l'affaire jusqu'à la date qu'il fixe pour l'audience de jugement. Des séances peuvent être spécialement tenues à cette fin. </a:t>
            </a:r>
          </a:p>
          <a:p>
            <a:pPr>
              <a:lnSpc>
                <a:spcPct val="80000"/>
              </a:lnSpc>
            </a:pPr>
            <a:r>
              <a:rPr lang="fr-FR" sz="1800" i="1" smtClean="0"/>
              <a:t>« Après avis des parties, il fixe les délais et les conditions de communication des prétentions, moyens et pièces. </a:t>
            </a:r>
          </a:p>
          <a:p>
            <a:pPr>
              <a:lnSpc>
                <a:spcPct val="80000"/>
              </a:lnSpc>
            </a:pPr>
            <a:r>
              <a:rPr lang="fr-FR" sz="1800" i="1" smtClean="0"/>
              <a:t>« </a:t>
            </a:r>
            <a:r>
              <a:rPr lang="fr-FR" sz="1800" b="1" i="1" smtClean="0"/>
              <a:t>Il peut dispenser une partie qui en fait la demande de se présenter à une séance ultérieure du bureau de conciliation et d'orientation</a:t>
            </a:r>
            <a:r>
              <a:rPr lang="fr-FR" sz="1800" i="1" smtClean="0"/>
              <a:t>. Dans ce cas, la communication entre les parties est faite par lettre recommandée avec demande d'avis de réception ou par notification entre avocats et il en est justifié auprès du bureau de conciliation et d'orientation dans les délais impartis..../...</a:t>
            </a:r>
            <a:r>
              <a:rPr lang="fr-FR" sz="1800" smtClean="0"/>
              <a:t>&gt;&gt; </a:t>
            </a:r>
          </a:p>
          <a:p>
            <a:pPr>
              <a:lnSpc>
                <a:spcPct val="80000"/>
              </a:lnSpc>
            </a:pPr>
            <a:endParaRPr lang="fr-FR" sz="1800" smtClean="0"/>
          </a:p>
          <a:p>
            <a:pPr>
              <a:lnSpc>
                <a:spcPct val="80000"/>
              </a:lnSpc>
            </a:pPr>
            <a:r>
              <a:rPr lang="fr-FR" sz="1800" smtClean="0"/>
              <a:t>Le bureau de conciliation et d'orientation peut « dispenser une partie qui en fait la demande de se présenter à une séance ultérieure » cette mesure n’est qu’une faculté offerte aux parties mais pas un droit. Le bureau de conciliation et d’orientation conserve toutes ses prérogatives en la matière. </a:t>
            </a:r>
            <a:r>
              <a:rPr lang="fr-FR" sz="1800" b="1" smtClean="0"/>
              <a:t>Il faut que les deux conseillers soient d’accord</a:t>
            </a:r>
            <a:r>
              <a:rPr lang="fr-FR" sz="1800" smtClean="0"/>
              <a:t>.</a:t>
            </a:r>
          </a:p>
          <a:p>
            <a:pPr>
              <a:lnSpc>
                <a:spcPct val="80000"/>
              </a:lnSpc>
            </a:pPr>
            <a:endParaRPr lang="fr-FR" sz="180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p:txBody>
          <a:bodyPr/>
          <a:lstStyle/>
          <a:p>
            <a:endParaRPr lang="fr-FR" smtClean="0"/>
          </a:p>
        </p:txBody>
      </p:sp>
      <p:sp>
        <p:nvSpPr>
          <p:cNvPr id="59395" name="Rectangle 3"/>
          <p:cNvSpPr>
            <a:spLocks noGrp="1"/>
          </p:cNvSpPr>
          <p:nvPr>
            <p:ph type="body" idx="1"/>
          </p:nvPr>
        </p:nvSpPr>
        <p:spPr/>
        <p:txBody>
          <a:bodyPr/>
          <a:lstStyle/>
          <a:p>
            <a:pPr>
              <a:lnSpc>
                <a:spcPct val="80000"/>
              </a:lnSpc>
            </a:pPr>
            <a:r>
              <a:rPr lang="fr-FR" sz="1800" b="1" smtClean="0">
                <a:solidFill>
                  <a:srgbClr val="FF0000"/>
                </a:solidFill>
              </a:rPr>
              <a:t>Devant le bureau de Jugement</a:t>
            </a:r>
          </a:p>
          <a:p>
            <a:pPr>
              <a:lnSpc>
                <a:spcPct val="80000"/>
              </a:lnSpc>
            </a:pPr>
            <a:r>
              <a:rPr lang="fr-FR" sz="1800" b="1" smtClean="0"/>
              <a:t>  </a:t>
            </a:r>
            <a:endParaRPr lang="fr-FR" sz="1800" smtClean="0"/>
          </a:p>
          <a:p>
            <a:pPr>
              <a:lnSpc>
                <a:spcPct val="80000"/>
              </a:lnSpc>
            </a:pPr>
            <a:r>
              <a:rPr lang="fr-FR" sz="1800" smtClean="0"/>
              <a:t>■ L'article R. 1454-19-2 prévoit que </a:t>
            </a:r>
            <a:r>
              <a:rPr lang="fr-FR" sz="1800" b="1" smtClean="0"/>
              <a:t>le bureau de jugement peut dispenser une partie qui en fait la demande de se présenter à une audience ultérieure</a:t>
            </a:r>
            <a:r>
              <a:rPr lang="fr-FR" sz="1800" smtClean="0"/>
              <a:t>. Dans ce cas, la communication entre les parties est faite par lettre recommandée avec demande d'avis de réception ou par notification entre avocats et il en est justifié auprès du bureau de jugement dans les délais impartis. </a:t>
            </a:r>
          </a:p>
          <a:p>
            <a:pPr>
              <a:lnSpc>
                <a:spcPct val="80000"/>
              </a:lnSpc>
            </a:pPr>
            <a:endParaRPr lang="fr-FR" sz="1800" smtClean="0"/>
          </a:p>
          <a:p>
            <a:pPr>
              <a:lnSpc>
                <a:spcPct val="80000"/>
              </a:lnSpc>
            </a:pPr>
            <a:r>
              <a:rPr lang="fr-FR" sz="1800" smtClean="0"/>
              <a:t>En application l'article 446-1 du code de procédure civile, le jugement rendu dans ces conditions est contradictoire. Néanmoins, le bureau de jugement a toujours la faculté d'ordonner que les parties se présentent devant lui. </a:t>
            </a:r>
          </a:p>
          <a:p>
            <a:pPr>
              <a:lnSpc>
                <a:spcPct val="80000"/>
              </a:lnSpc>
            </a:pPr>
            <a:endParaRPr lang="fr-FR" sz="1800" smtClean="0"/>
          </a:p>
          <a:p>
            <a:pPr>
              <a:lnSpc>
                <a:spcPct val="80000"/>
              </a:lnSpc>
            </a:pPr>
            <a:r>
              <a:rPr lang="fr-FR" sz="1800" b="1" smtClean="0"/>
              <a:t>La demande de dispense de comparaître émane du ou des justiciables mais la décision appartient aux conseillers prud’hommes. Il faut l’accord de la majorité des conseillers composant le bureau de Jugement.</a:t>
            </a:r>
          </a:p>
          <a:p>
            <a:pPr>
              <a:lnSpc>
                <a:spcPct val="80000"/>
              </a:lnSpc>
            </a:pPr>
            <a:endParaRPr lang="fr-FR" sz="180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a:solidFill>
            <a:srgbClr val="FFFF00"/>
          </a:solidFill>
        </p:spPr>
        <p:txBody>
          <a:bodyPr/>
          <a:lstStyle/>
          <a:p>
            <a:r>
              <a:rPr lang="fr-FR" smtClean="0"/>
              <a:t>Le maintien de la comparution</a:t>
            </a:r>
          </a:p>
        </p:txBody>
      </p:sp>
      <p:sp>
        <p:nvSpPr>
          <p:cNvPr id="60419" name="Rectangle 3"/>
          <p:cNvSpPr>
            <a:spLocks noGrp="1"/>
          </p:cNvSpPr>
          <p:nvPr>
            <p:ph type="body" idx="1"/>
          </p:nvPr>
        </p:nvSpPr>
        <p:spPr/>
        <p:txBody>
          <a:bodyPr/>
          <a:lstStyle/>
          <a:p>
            <a:pPr>
              <a:lnSpc>
                <a:spcPct val="90000"/>
              </a:lnSpc>
            </a:pPr>
            <a:r>
              <a:rPr lang="fr-FR" sz="2400" smtClean="0"/>
              <a:t>Maintenir la comparution à toutes les audiences permet aux conseillers de leur demander des éclaircissements: </a:t>
            </a:r>
          </a:p>
          <a:p>
            <a:pPr>
              <a:lnSpc>
                <a:spcPct val="90000"/>
              </a:lnSpc>
            </a:pPr>
            <a:r>
              <a:rPr lang="fr-FR" sz="2400" smtClean="0"/>
              <a:t>- sur le dossier.</a:t>
            </a:r>
          </a:p>
          <a:p>
            <a:pPr>
              <a:lnSpc>
                <a:spcPct val="90000"/>
              </a:lnSpc>
            </a:pPr>
            <a:r>
              <a:rPr lang="fr-FR" sz="2400" smtClean="0"/>
              <a:t>- sur le retard apporté à la communication.</a:t>
            </a:r>
          </a:p>
          <a:p>
            <a:pPr>
              <a:lnSpc>
                <a:spcPct val="90000"/>
              </a:lnSpc>
            </a:pPr>
            <a:r>
              <a:rPr lang="fr-FR" sz="2400" smtClean="0"/>
              <a:t>- sur certains points du dossier.</a:t>
            </a:r>
          </a:p>
          <a:p>
            <a:pPr>
              <a:lnSpc>
                <a:spcPct val="90000"/>
              </a:lnSpc>
            </a:pPr>
            <a:r>
              <a:rPr lang="fr-FR" sz="2400" smtClean="0"/>
              <a:t>Par ailleurs la présence des parties (ou de leur conseil) permet de s’assurer que les dates fixées leur conviennent et permet au greffe de les aviser pendant l'audience des dates retenues.</a:t>
            </a:r>
          </a:p>
          <a:p>
            <a:pPr>
              <a:lnSpc>
                <a:spcPct val="90000"/>
              </a:lnSpc>
            </a:pPr>
            <a:r>
              <a:rPr lang="fr-FR" sz="2400" smtClean="0"/>
              <a:t>Par sécurité les parties émargeront au dossier la connaissance des dates fixées.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a:solidFill>
            <a:srgbClr val="FFFF00"/>
          </a:solidFill>
        </p:spPr>
        <p:txBody>
          <a:bodyPr/>
          <a:lstStyle/>
          <a:p>
            <a:r>
              <a:rPr lang="fr-FR" b="1" smtClean="0"/>
              <a:t>Nature de la mise en état</a:t>
            </a:r>
          </a:p>
        </p:txBody>
      </p:sp>
      <p:sp>
        <p:nvSpPr>
          <p:cNvPr id="61443" name="Rectangle 3"/>
          <p:cNvSpPr>
            <a:spLocks noGrp="1"/>
          </p:cNvSpPr>
          <p:nvPr>
            <p:ph type="body" idx="1"/>
          </p:nvPr>
        </p:nvSpPr>
        <p:spPr/>
        <p:txBody>
          <a:bodyPr/>
          <a:lstStyle/>
          <a:p>
            <a:pPr>
              <a:lnSpc>
                <a:spcPct val="80000"/>
              </a:lnSpc>
            </a:pPr>
            <a:r>
              <a:rPr lang="fr-FR" sz="1800" smtClean="0"/>
              <a:t>■   La demande d'explications nécessaires. Cette possibilité relève de l'office premier du juge, celui-ci pouvant « inviter les parties à fournir les explications » de fait (article 8 du code de procédure civile) ou de droit (article 13) « qu'il estime nécessaires à la solution du litige ». En matière prud'homale comme dans les autres contentieux, la mise en état ne se limite pas à une simple vérification du respect des délais mais doit permettre à la juridiction de jugement de cerner exactement l'objet du litige. Les conseillers prud'hommes en charge de la mise en état doivent ainsi analyser les éléments produits et inviter les parties à produire toute explication utile dans le respect des principes directeurs du procès.</a:t>
            </a:r>
          </a:p>
          <a:p>
            <a:pPr>
              <a:lnSpc>
                <a:spcPct val="80000"/>
              </a:lnSpc>
            </a:pPr>
            <a:endParaRPr lang="fr-FR" sz="1800" smtClean="0"/>
          </a:p>
          <a:p>
            <a:pPr>
              <a:lnSpc>
                <a:spcPct val="80000"/>
              </a:lnSpc>
            </a:pPr>
            <a:r>
              <a:rPr lang="fr-FR" sz="1800" smtClean="0"/>
              <a:t>■  </a:t>
            </a:r>
            <a:r>
              <a:rPr lang="fr-FR" sz="1800" b="1" smtClean="0"/>
              <a:t>Mise en demeure de produire des éléments</a:t>
            </a:r>
            <a:r>
              <a:rPr lang="fr-FR" sz="1800" smtClean="0"/>
              <a:t>. Cette mise en demeure a vocation à s'appliquer lorsqu'une partie n'a pas déféré à la simple demande d'explication.</a:t>
            </a:r>
          </a:p>
          <a:p>
            <a:pPr>
              <a:lnSpc>
                <a:spcPct val="80000"/>
              </a:lnSpc>
            </a:pPr>
            <a:r>
              <a:rPr lang="fr-FR" sz="1800" smtClean="0"/>
              <a:t>(Rien n'interdit d'assortir d'une astreinte cette mise en demeure).</a:t>
            </a:r>
          </a:p>
          <a:p>
            <a:pPr>
              <a:lnSpc>
                <a:spcPct val="80000"/>
              </a:lnSpc>
            </a:pPr>
            <a:endParaRPr lang="fr-FR" sz="1800" smtClean="0"/>
          </a:p>
          <a:p>
            <a:pPr>
              <a:lnSpc>
                <a:spcPct val="80000"/>
              </a:lnSpc>
            </a:pPr>
            <a:r>
              <a:rPr lang="fr-FR" sz="1800" smtClean="0"/>
              <a:t>■  </a:t>
            </a:r>
            <a:r>
              <a:rPr lang="fr-FR" sz="1800" b="1" smtClean="0"/>
              <a:t>Audition de toute personne.</a:t>
            </a:r>
            <a:r>
              <a:rPr lang="fr-FR" sz="1800" smtClean="0"/>
              <a:t> Les conseillers prud'hommes chargés de la mise en état peuvent entendre toute personne dans le cadre de l'enquête prévue aux articles 204 et suivants du code de procédure civile.</a:t>
            </a:r>
          </a:p>
          <a:p>
            <a:pPr>
              <a:lnSpc>
                <a:spcPct val="80000"/>
              </a:lnSpc>
            </a:pPr>
            <a:r>
              <a:rPr lang="fr-FR" sz="1800" b="1" smtClean="0">
                <a:solidFill>
                  <a:srgbClr val="FF0000"/>
                </a:solidFill>
              </a:rPr>
              <a:t>Il faut que les deux conseillers soient d'accord pour prendre ces mesures.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a:solidFill>
            <a:srgbClr val="FFFF00"/>
          </a:solidFill>
        </p:spPr>
        <p:txBody>
          <a:bodyPr/>
          <a:lstStyle/>
          <a:p>
            <a:r>
              <a:rPr lang="fr-FR" b="1" dirty="0" smtClean="0"/>
              <a:t>La position du MEDEF</a:t>
            </a:r>
          </a:p>
        </p:txBody>
      </p:sp>
      <p:sp>
        <p:nvSpPr>
          <p:cNvPr id="62467" name="Rectangle 3"/>
          <p:cNvSpPr>
            <a:spLocks noGrp="1"/>
          </p:cNvSpPr>
          <p:nvPr>
            <p:ph type="body" idx="1"/>
          </p:nvPr>
        </p:nvSpPr>
        <p:spPr/>
        <p:txBody>
          <a:bodyPr/>
          <a:lstStyle/>
          <a:p>
            <a:pPr>
              <a:lnSpc>
                <a:spcPct val="80000"/>
              </a:lnSpc>
            </a:pPr>
            <a:r>
              <a:rPr lang="fr-FR" sz="2000" dirty="0" smtClean="0"/>
              <a:t>La position du MEDEF dans les Cahiers prud’homaux est la suivante: &lt;&lt;</a:t>
            </a:r>
            <a:r>
              <a:rPr lang="fr-FR" sz="2000" i="1" dirty="0" smtClean="0"/>
              <a:t>ce qui a été prévu est une mise en état de l'affaire, non une instruction à charge contre l'employeur.</a:t>
            </a:r>
          </a:p>
          <a:p>
            <a:pPr>
              <a:lnSpc>
                <a:spcPct val="80000"/>
              </a:lnSpc>
            </a:pPr>
            <a:r>
              <a:rPr lang="fr-FR" sz="2000" i="1" dirty="0" smtClean="0"/>
              <a:t>C'est bien à chacune des parties de mettre son propre dossier en état d'être jugé (cf. art 2, CPC). Cette responsabilité leur incombe sans pouvoir se décharger sur le juge astreint à un contrôle pour s'assurer du respect des prescriptions de l'article 15 du Code de procédure civile.  </a:t>
            </a:r>
          </a:p>
          <a:p>
            <a:pPr>
              <a:lnSpc>
                <a:spcPct val="80000"/>
              </a:lnSpc>
            </a:pPr>
            <a:r>
              <a:rPr lang="fr-FR" sz="2000" i="1" dirty="0" smtClean="0"/>
              <a:t>Le choix des mots n'a rien d'innocent. </a:t>
            </a:r>
            <a:r>
              <a:rPr lang="fr-FR" sz="2000" i="1" dirty="0" err="1" smtClean="0"/>
              <a:t>ll</a:t>
            </a:r>
            <a:r>
              <a:rPr lang="fr-FR" sz="2000" i="1" dirty="0" smtClean="0"/>
              <a:t> a été clairement choisi une </a:t>
            </a:r>
            <a:r>
              <a:rPr lang="fr-FR" sz="2000" b="1" i="1" dirty="0" smtClean="0"/>
              <a:t>mise en état accusatoire </a:t>
            </a:r>
            <a:r>
              <a:rPr lang="fr-FR" sz="2000" i="1" dirty="0" smtClean="0"/>
              <a:t>et non une mise en état inquisitoire qui ferait alors du juge prud'homal le « renfort ›› du demandeur pour l'aider à monter son dossier et l'exonérer de ses obligations probatoires que fait peser sur lui, notamment, le Code du travail lorsqu'il doit établir des faits présumant le manquement reproché à l'employeur, par exemple, en matière de discrimination, harcèlement ou heures de travail effectif non réglées</a:t>
            </a:r>
            <a:r>
              <a:rPr lang="fr-FR" sz="2000" dirty="0" smtClean="0"/>
              <a:t>.&gt;&gt;</a:t>
            </a:r>
          </a:p>
          <a:p>
            <a:pPr>
              <a:lnSpc>
                <a:spcPct val="80000"/>
              </a:lnSpc>
            </a:pPr>
            <a:endParaRPr lang="fr-FR" sz="20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a:solidFill>
            <a:srgbClr val="FFFF00"/>
          </a:solidFill>
        </p:spPr>
        <p:txBody>
          <a:bodyPr/>
          <a:lstStyle/>
          <a:p>
            <a:r>
              <a:rPr lang="fr-FR" dirty="0" smtClean="0"/>
              <a:t>La mise en place de la mise en état</a:t>
            </a:r>
          </a:p>
        </p:txBody>
      </p:sp>
      <p:sp>
        <p:nvSpPr>
          <p:cNvPr id="63491" name="Rectangle 3"/>
          <p:cNvSpPr>
            <a:spLocks noGrp="1"/>
          </p:cNvSpPr>
          <p:nvPr>
            <p:ph type="body" idx="1"/>
          </p:nvPr>
        </p:nvSpPr>
        <p:spPr/>
        <p:txBody>
          <a:bodyPr/>
          <a:lstStyle/>
          <a:p>
            <a:pPr>
              <a:lnSpc>
                <a:spcPct val="80000"/>
              </a:lnSpc>
            </a:pPr>
            <a:r>
              <a:rPr lang="fr-FR" sz="2000" b="1" smtClean="0">
                <a:solidFill>
                  <a:srgbClr val="FF0000"/>
                </a:solidFill>
              </a:rPr>
              <a:t>La mise en état s’applique à tous les dossiers et pas uniquement aux saisines depuis le 1er août 2016. Elle a été instaurée par la loi du 6 août 2015 même s’il a fallu attendre le décret pour la réaliser.</a:t>
            </a:r>
          </a:p>
          <a:p>
            <a:pPr>
              <a:lnSpc>
                <a:spcPct val="80000"/>
              </a:lnSpc>
            </a:pPr>
            <a:endParaRPr lang="fr-FR" sz="2000" b="1" smtClean="0">
              <a:solidFill>
                <a:srgbClr val="FF0000"/>
              </a:solidFill>
            </a:endParaRPr>
          </a:p>
          <a:p>
            <a:pPr>
              <a:lnSpc>
                <a:spcPct val="80000"/>
              </a:lnSpc>
            </a:pPr>
            <a:r>
              <a:rPr lang="fr-FR" sz="2000" b="1" smtClean="0"/>
              <a:t>Depuis la rentrée, les premiers bureaux de conciliation qui ont appliqué la mise en état ont procédé comme suit:</a:t>
            </a:r>
            <a:endParaRPr lang="fr-FR" sz="2000" smtClean="0"/>
          </a:p>
          <a:p>
            <a:pPr>
              <a:lnSpc>
                <a:spcPct val="80000"/>
              </a:lnSpc>
            </a:pPr>
            <a:endParaRPr lang="fr-FR" sz="2000" smtClean="0"/>
          </a:p>
          <a:p>
            <a:pPr>
              <a:lnSpc>
                <a:spcPct val="80000"/>
              </a:lnSpc>
            </a:pPr>
            <a:r>
              <a:rPr lang="fr-FR" sz="2000" smtClean="0"/>
              <a:t>■ Après avoir constaté la NON CONCILIATION ils ont renvoyé l'affaire devant un bureau de conciliation et d'orientation de mise en état avec fixation des dates de communication de pièces.</a:t>
            </a:r>
          </a:p>
          <a:p>
            <a:pPr>
              <a:lnSpc>
                <a:spcPct val="80000"/>
              </a:lnSpc>
            </a:pPr>
            <a:endParaRPr lang="fr-FR" sz="2000" smtClean="0"/>
          </a:p>
          <a:p>
            <a:pPr>
              <a:lnSpc>
                <a:spcPct val="80000"/>
              </a:lnSpc>
            </a:pPr>
            <a:r>
              <a:rPr lang="fr-FR" sz="2000" b="1" smtClean="0"/>
              <a:t>- de 2 mois pour le demandeur et de  2 mois pour le défendeur.</a:t>
            </a:r>
          </a:p>
          <a:p>
            <a:pPr>
              <a:lnSpc>
                <a:spcPct val="80000"/>
              </a:lnSpc>
            </a:pPr>
            <a:r>
              <a:rPr lang="fr-FR" sz="2000" b="1" smtClean="0"/>
              <a:t>- avec une première audience de mise en état quelques jours après la date fixée pour le défendeur (l’audience de mise en état étant fixée au début de l’audience de conciliation).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60000"/>
              <a:lumOff val="40000"/>
            </a:schemeClr>
          </a:solidFill>
        </p:spPr>
        <p:txBody>
          <a:bodyPr rtlCol="0">
            <a:normAutofit/>
          </a:bodyPr>
          <a:lstStyle/>
          <a:p>
            <a:pPr fontAlgn="auto">
              <a:spcAft>
                <a:spcPts val="0"/>
              </a:spcAft>
              <a:defRPr/>
            </a:pPr>
            <a:r>
              <a:rPr lang="fr-FR" sz="3200" b="1" dirty="0" smtClean="0"/>
              <a:t>Les points qui </a:t>
            </a:r>
            <a:r>
              <a:rPr lang="fr-FR" sz="3200" b="1" dirty="0"/>
              <a:t>s’appliquent immédiatement à toutes les procédures</a:t>
            </a:r>
            <a:endParaRPr lang="fr-FR" sz="3200" dirty="0"/>
          </a:p>
        </p:txBody>
      </p:sp>
      <p:sp>
        <p:nvSpPr>
          <p:cNvPr id="3" name="Espace réservé du contenu 2"/>
          <p:cNvSpPr>
            <a:spLocks noGrp="1"/>
          </p:cNvSpPr>
          <p:nvPr>
            <p:ph idx="1"/>
          </p:nvPr>
        </p:nvSpPr>
        <p:spPr/>
        <p:txBody>
          <a:bodyPr rtlCol="0">
            <a:noAutofit/>
          </a:bodyPr>
          <a:lstStyle/>
          <a:p>
            <a:pPr fontAlgn="auto">
              <a:spcAft>
                <a:spcPts val="0"/>
              </a:spcAft>
              <a:buFont typeface="Arial" panose="020B0604020202020204" pitchFamily="34" charset="0"/>
              <a:buChar char="•"/>
              <a:defRPr/>
            </a:pPr>
            <a:r>
              <a:rPr lang="fr-FR" sz="2400" dirty="0" smtClean="0">
                <a:solidFill>
                  <a:srgbClr val="FF0000"/>
                </a:solidFill>
              </a:rPr>
              <a:t>les </a:t>
            </a:r>
            <a:r>
              <a:rPr lang="fr-FR" sz="2400" dirty="0">
                <a:solidFill>
                  <a:srgbClr val="FF0000"/>
                </a:solidFill>
              </a:rPr>
              <a:t>conseillers ne peuvent entraver le fonctionnement des juridictions</a:t>
            </a:r>
          </a:p>
          <a:p>
            <a:pPr fontAlgn="auto">
              <a:spcAft>
                <a:spcPts val="0"/>
              </a:spcAft>
              <a:buFont typeface="Arial" panose="020B0604020202020204" pitchFamily="34" charset="0"/>
              <a:buChar char="•"/>
              <a:defRPr/>
            </a:pPr>
            <a:r>
              <a:rPr lang="fr-FR" sz="2400" dirty="0" smtClean="0">
                <a:solidFill>
                  <a:schemeClr val="tx2">
                    <a:lumMod val="60000"/>
                    <a:lumOff val="40000"/>
                  </a:schemeClr>
                </a:solidFill>
              </a:rPr>
              <a:t>le </a:t>
            </a:r>
            <a:r>
              <a:rPr lang="fr-FR" sz="2400" dirty="0">
                <a:solidFill>
                  <a:schemeClr val="tx2">
                    <a:lumMod val="60000"/>
                    <a:lumOff val="40000"/>
                  </a:schemeClr>
                </a:solidFill>
              </a:rPr>
              <a:t>bureau de conciliation s’appelle le bureau de conciliation &amp; d’orientation</a:t>
            </a:r>
          </a:p>
          <a:p>
            <a:pPr fontAlgn="auto">
              <a:spcAft>
                <a:spcPts val="0"/>
              </a:spcAft>
              <a:buFont typeface="Arial" panose="020B0604020202020204" pitchFamily="34" charset="0"/>
              <a:buChar char="•"/>
              <a:defRPr/>
            </a:pPr>
            <a:r>
              <a:rPr lang="fr-FR" sz="2400" dirty="0" smtClean="0">
                <a:solidFill>
                  <a:schemeClr val="accent3"/>
                </a:solidFill>
              </a:rPr>
              <a:t>les </a:t>
            </a:r>
            <a:r>
              <a:rPr lang="fr-FR" sz="2400" dirty="0">
                <a:solidFill>
                  <a:schemeClr val="accent3"/>
                </a:solidFill>
              </a:rPr>
              <a:t>conseillers peuvent prendre en compte un référentiel d’indemnité (selon décret à venir).    ce barème s’impose si les parties en font la demande</a:t>
            </a:r>
          </a:p>
          <a:p>
            <a:pPr fontAlgn="auto">
              <a:spcAft>
                <a:spcPts val="0"/>
              </a:spcAft>
              <a:buFont typeface="Arial" panose="020B0604020202020204" pitchFamily="34" charset="0"/>
              <a:buChar char="•"/>
              <a:defRPr/>
            </a:pPr>
            <a:r>
              <a:rPr lang="fr-FR" sz="2400" dirty="0" smtClean="0">
                <a:solidFill>
                  <a:schemeClr val="accent6">
                    <a:lumMod val="75000"/>
                  </a:schemeClr>
                </a:solidFill>
              </a:rPr>
              <a:t>le </a:t>
            </a:r>
            <a:r>
              <a:rPr lang="fr-FR" sz="2400" dirty="0">
                <a:solidFill>
                  <a:schemeClr val="accent6">
                    <a:lumMod val="75000"/>
                  </a:schemeClr>
                </a:solidFill>
              </a:rPr>
              <a:t>juge départiteur assiste aux assemblées générales (au moins une fois par an)</a:t>
            </a:r>
          </a:p>
          <a:p>
            <a:pPr fontAlgn="auto">
              <a:spcAft>
                <a:spcPts val="0"/>
              </a:spcAft>
              <a:buFont typeface="Arial" panose="020B0604020202020204" pitchFamily="34" charset="0"/>
              <a:buChar char="•"/>
              <a:defRPr/>
            </a:pPr>
            <a:r>
              <a:rPr lang="fr-FR" sz="2400" dirty="0" smtClean="0"/>
              <a:t>en </a:t>
            </a:r>
            <a:r>
              <a:rPr lang="fr-FR" sz="2400" dirty="0"/>
              <a:t>cas d’interruption de fonctionnement le premier président de la cour d’appel désigne un ou plusieurs juges pour connaître des affaires inscrites au rôle</a:t>
            </a:r>
            <a:r>
              <a:rPr lang="fr-FR" sz="2400" b="1" dirty="0"/>
              <a:t>.</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a:solidFill>
            <a:srgbClr val="FFFF00"/>
          </a:solidFill>
        </p:spPr>
        <p:txBody>
          <a:bodyPr/>
          <a:lstStyle/>
          <a:p>
            <a:r>
              <a:rPr lang="fr-FR" smtClean="0"/>
              <a:t>Exécution de la mise en état</a:t>
            </a:r>
          </a:p>
        </p:txBody>
      </p:sp>
      <p:sp>
        <p:nvSpPr>
          <p:cNvPr id="64515" name="Rectangle 3"/>
          <p:cNvSpPr>
            <a:spLocks noGrp="1"/>
          </p:cNvSpPr>
          <p:nvPr>
            <p:ph type="body" idx="1"/>
          </p:nvPr>
        </p:nvSpPr>
        <p:spPr/>
        <p:txBody>
          <a:bodyPr/>
          <a:lstStyle/>
          <a:p>
            <a:pPr>
              <a:lnSpc>
                <a:spcPct val="80000"/>
              </a:lnSpc>
            </a:pPr>
            <a:r>
              <a:rPr lang="fr-FR" sz="2000" b="1" smtClean="0"/>
              <a:t>Si le demandeur n’est pas diligent le bureau de mise en état pourra prononcer la radiation (s’il n’a pas respecté la communication demandée)</a:t>
            </a:r>
            <a:endParaRPr lang="fr-FR" sz="2000" smtClean="0"/>
          </a:p>
          <a:p>
            <a:pPr>
              <a:lnSpc>
                <a:spcPct val="80000"/>
              </a:lnSpc>
            </a:pPr>
            <a:endParaRPr lang="fr-FR" sz="2000" smtClean="0"/>
          </a:p>
          <a:p>
            <a:pPr>
              <a:lnSpc>
                <a:spcPct val="80000"/>
              </a:lnSpc>
            </a:pPr>
            <a:r>
              <a:rPr lang="fr-FR" sz="2000" b="1" i="1" smtClean="0"/>
              <a:t>DECISION DE RADIATION</a:t>
            </a:r>
            <a:endParaRPr lang="fr-FR" sz="2000" i="1" smtClean="0"/>
          </a:p>
          <a:p>
            <a:pPr>
              <a:lnSpc>
                <a:spcPct val="80000"/>
              </a:lnSpc>
            </a:pPr>
            <a:r>
              <a:rPr lang="fr-FR" sz="2000" i="1" smtClean="0"/>
              <a:t>&lt;&lt;Il ressort de l'examen du dossier que  le demandeur  n'a pas respecté le calendrier fixé.</a:t>
            </a:r>
          </a:p>
          <a:p>
            <a:pPr>
              <a:lnSpc>
                <a:spcPct val="80000"/>
              </a:lnSpc>
            </a:pPr>
            <a:r>
              <a:rPr lang="fr-FR" sz="2000" i="1" smtClean="0"/>
              <a:t>Il convient de faire application de l'alinéa 1er  de l'article R. 1454-2 du code du travail qui dispose &lt;&lt;A défaut pour les parties de respecter les modalités de communication fixées, le bureau de conciliation et d'orientation peut radier l'affaire ou la renvoyer à la première date utile devant le bureau de jugement.&gt;&gt; </a:t>
            </a:r>
          </a:p>
          <a:p>
            <a:pPr>
              <a:lnSpc>
                <a:spcPct val="80000"/>
              </a:lnSpc>
            </a:pPr>
            <a:r>
              <a:rPr lang="fr-FR" sz="2000" i="1" smtClean="0"/>
              <a:t>EN CONSEQUENCE</a:t>
            </a:r>
          </a:p>
          <a:p>
            <a:pPr>
              <a:lnSpc>
                <a:spcPct val="80000"/>
              </a:lnSpc>
            </a:pPr>
            <a:r>
              <a:rPr lang="fr-FR" sz="2000" i="1" smtClean="0"/>
              <a:t>Par mesure d'administration judiciaire, le bureau de mise en état</a:t>
            </a:r>
          </a:p>
          <a:p>
            <a:pPr>
              <a:lnSpc>
                <a:spcPct val="80000"/>
              </a:lnSpc>
            </a:pPr>
            <a:r>
              <a:rPr lang="fr-FR" sz="2000" i="1" smtClean="0"/>
              <a:t>PRONONCE LA RADIATION</a:t>
            </a:r>
          </a:p>
          <a:p>
            <a:pPr>
              <a:lnSpc>
                <a:spcPct val="80000"/>
              </a:lnSpc>
            </a:pPr>
            <a:endParaRPr lang="fr-FR" sz="200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a:solidFill>
            <a:srgbClr val="FFFF00"/>
          </a:solidFill>
        </p:spPr>
        <p:txBody>
          <a:bodyPr/>
          <a:lstStyle/>
          <a:p>
            <a:r>
              <a:rPr lang="fr-FR" smtClean="0"/>
              <a:t>Exécution de la mise en état</a:t>
            </a:r>
          </a:p>
        </p:txBody>
      </p:sp>
      <p:sp>
        <p:nvSpPr>
          <p:cNvPr id="65539" name="Rectangle 3"/>
          <p:cNvSpPr>
            <a:spLocks noGrp="1"/>
          </p:cNvSpPr>
          <p:nvPr>
            <p:ph type="body" idx="1"/>
          </p:nvPr>
        </p:nvSpPr>
        <p:spPr/>
        <p:txBody>
          <a:bodyPr/>
          <a:lstStyle/>
          <a:p>
            <a:r>
              <a:rPr lang="fr-FR" smtClean="0"/>
              <a:t>Si les parties estiment que le dossier n’est pas encore en état, le bureau renverra l’affaire sur un second bureau de mise en état</a:t>
            </a:r>
          </a:p>
          <a:p>
            <a:endParaRPr lang="fr-FR" smtClean="0"/>
          </a:p>
          <a:p>
            <a:r>
              <a:rPr lang="fr-FR" sz="1800" b="1" smtClean="0"/>
              <a:t>RENVOI DEVANT </a:t>
            </a:r>
            <a:r>
              <a:rPr lang="fr-FR" sz="1800" smtClean="0"/>
              <a:t>le bureau (bco) de mise en état du ___________ à ______ h</a:t>
            </a:r>
          </a:p>
          <a:p>
            <a:r>
              <a:rPr lang="fr-FR" sz="1800" smtClean="0"/>
              <a:t>     avec les dates de communication suivantes:</a:t>
            </a:r>
          </a:p>
          <a:p>
            <a:r>
              <a:rPr lang="fr-FR" sz="1800" smtClean="0"/>
              <a:t>     AVANT LE : _______________________________ pour le demandeur  </a:t>
            </a:r>
          </a:p>
          <a:p>
            <a:r>
              <a:rPr lang="fr-FR" sz="1800" smtClean="0"/>
              <a:t>     AVANT LE : _______________________________ pour le défendeur</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p:nvPr>
        </p:nvSpPr>
        <p:spPr>
          <a:solidFill>
            <a:srgbClr val="FFFF00"/>
          </a:solidFill>
        </p:spPr>
        <p:txBody>
          <a:bodyPr/>
          <a:lstStyle/>
          <a:p>
            <a:r>
              <a:rPr lang="fr-FR" smtClean="0"/>
              <a:t>Exécution de la mise en état</a:t>
            </a:r>
          </a:p>
        </p:txBody>
      </p:sp>
      <p:sp>
        <p:nvSpPr>
          <p:cNvPr id="66563" name="Rectangle 3"/>
          <p:cNvSpPr>
            <a:spLocks noGrp="1"/>
          </p:cNvSpPr>
          <p:nvPr>
            <p:ph type="body" idx="1"/>
          </p:nvPr>
        </p:nvSpPr>
        <p:spPr/>
        <p:txBody>
          <a:bodyPr/>
          <a:lstStyle/>
          <a:p>
            <a:pPr>
              <a:lnSpc>
                <a:spcPct val="80000"/>
              </a:lnSpc>
            </a:pPr>
            <a:r>
              <a:rPr lang="fr-FR" sz="2000" b="1" smtClean="0">
                <a:solidFill>
                  <a:srgbClr val="FF0000"/>
                </a:solidFill>
              </a:rPr>
              <a:t>Si les deux parties ont mis l’affaire en état:</a:t>
            </a:r>
          </a:p>
          <a:p>
            <a:pPr>
              <a:lnSpc>
                <a:spcPct val="80000"/>
              </a:lnSpc>
            </a:pPr>
            <a:endParaRPr lang="fr-FR" sz="2000" b="1" smtClean="0">
              <a:solidFill>
                <a:srgbClr val="FF0000"/>
              </a:solidFill>
            </a:endParaRPr>
          </a:p>
          <a:p>
            <a:pPr>
              <a:lnSpc>
                <a:spcPct val="80000"/>
              </a:lnSpc>
            </a:pPr>
            <a:r>
              <a:rPr lang="fr-FR" sz="2000" b="1" i="1" smtClean="0"/>
              <a:t>CLOTURE DOSSIER EN ETAT</a:t>
            </a:r>
          </a:p>
          <a:p>
            <a:pPr>
              <a:lnSpc>
                <a:spcPct val="80000"/>
              </a:lnSpc>
            </a:pPr>
            <a:r>
              <a:rPr lang="fr-FR" sz="2000" b="1" i="1" smtClean="0"/>
              <a:t>Le bureau de mise en état prend une ordonnance de clôture</a:t>
            </a:r>
            <a:r>
              <a:rPr lang="fr-FR" sz="2000" i="1" smtClean="0"/>
              <a:t>: </a:t>
            </a:r>
          </a:p>
          <a:p>
            <a:pPr>
              <a:lnSpc>
                <a:spcPct val="80000"/>
              </a:lnSpc>
            </a:pPr>
            <a:r>
              <a:rPr lang="fr-FR" sz="2000" i="1" smtClean="0"/>
              <a:t>&lt;&lt;Il ressort de l'examen du dossier: Que l'instance  est en état d'être examiné par le conseil de prud'hommes;  </a:t>
            </a:r>
          </a:p>
          <a:p>
            <a:pPr>
              <a:lnSpc>
                <a:spcPct val="80000"/>
              </a:lnSpc>
            </a:pPr>
            <a:r>
              <a:rPr lang="fr-FR" sz="2000" i="1" smtClean="0"/>
              <a:t>EN CONSEQUENCE</a:t>
            </a:r>
          </a:p>
          <a:p>
            <a:pPr>
              <a:lnSpc>
                <a:spcPct val="80000"/>
              </a:lnSpc>
            </a:pPr>
            <a:r>
              <a:rPr lang="fr-FR" sz="2000" i="1" smtClean="0"/>
              <a:t>Par mesure d'administration judiciaire, le bureau de mise en état</a:t>
            </a:r>
          </a:p>
          <a:p>
            <a:pPr>
              <a:lnSpc>
                <a:spcPct val="80000"/>
              </a:lnSpc>
            </a:pPr>
            <a:r>
              <a:rPr lang="fr-FR" sz="2000" i="1" smtClean="0"/>
              <a:t>PRONONCE LA CLÔTURE DE LA MISE EN ÉTAT. Aucune pièce ni aucunes conclusions ne pourront être ajoutées.</a:t>
            </a:r>
          </a:p>
          <a:p>
            <a:pPr>
              <a:lnSpc>
                <a:spcPct val="80000"/>
              </a:lnSpc>
            </a:pPr>
            <a:r>
              <a:rPr lang="fr-FR" sz="2000" i="1" smtClean="0"/>
              <a:t>RENVOIE l'affaire à l'audience du bureau de jugement du _______________  à _________h   pour laquelle les parties comparantes sont convoquées par émargement au procès-verbal.&gt;&gt;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a:solidFill>
            <a:srgbClr val="FFFF00"/>
          </a:solidFill>
        </p:spPr>
        <p:txBody>
          <a:bodyPr/>
          <a:lstStyle/>
          <a:p>
            <a:r>
              <a:rPr lang="fr-FR" smtClean="0"/>
              <a:t>Exécution de la mise en état</a:t>
            </a:r>
          </a:p>
        </p:txBody>
      </p:sp>
      <p:sp>
        <p:nvSpPr>
          <p:cNvPr id="67587" name="Rectangle 3"/>
          <p:cNvSpPr>
            <a:spLocks noGrp="1"/>
          </p:cNvSpPr>
          <p:nvPr>
            <p:ph type="body" idx="1"/>
          </p:nvPr>
        </p:nvSpPr>
        <p:spPr/>
        <p:txBody>
          <a:bodyPr/>
          <a:lstStyle/>
          <a:p>
            <a:pPr>
              <a:lnSpc>
                <a:spcPct val="80000"/>
              </a:lnSpc>
            </a:pPr>
            <a:r>
              <a:rPr lang="fr-FR" sz="2000" b="1" smtClean="0">
                <a:solidFill>
                  <a:srgbClr val="FF0000"/>
                </a:solidFill>
              </a:rPr>
              <a:t>Si seul le demandeur a mis l’affaire en l’état</a:t>
            </a:r>
            <a:endParaRPr lang="fr-FR" sz="2000" smtClean="0">
              <a:solidFill>
                <a:srgbClr val="FF0000"/>
              </a:solidFill>
            </a:endParaRPr>
          </a:p>
          <a:p>
            <a:pPr>
              <a:lnSpc>
                <a:spcPct val="80000"/>
              </a:lnSpc>
            </a:pPr>
            <a:endParaRPr lang="fr-FR" sz="2000" smtClean="0"/>
          </a:p>
          <a:p>
            <a:pPr>
              <a:lnSpc>
                <a:spcPct val="80000"/>
              </a:lnSpc>
            </a:pPr>
            <a:r>
              <a:rPr lang="fr-FR" sz="2000" b="1" i="1" smtClean="0"/>
              <a:t>CLOTURE DOSSIER EN PRESENCE DE LA CARENCE DU DEFENDEUR</a:t>
            </a:r>
          </a:p>
          <a:p>
            <a:pPr>
              <a:lnSpc>
                <a:spcPct val="80000"/>
              </a:lnSpc>
            </a:pPr>
            <a:r>
              <a:rPr lang="fr-FR" sz="2000" b="1" i="1" smtClean="0"/>
              <a:t>Le bureau de mise en état prend une ordonnance de clôture</a:t>
            </a:r>
            <a:r>
              <a:rPr lang="fr-FR" sz="2000" i="1" smtClean="0"/>
              <a:t>: </a:t>
            </a:r>
          </a:p>
          <a:p>
            <a:pPr>
              <a:lnSpc>
                <a:spcPct val="80000"/>
              </a:lnSpc>
            </a:pPr>
            <a:r>
              <a:rPr lang="fr-FR" sz="2000" i="1" smtClean="0"/>
              <a:t>&lt;&lt;Il ressort de l'examen du dossier: Que les documents et justifications demandées au défendeur par les conseillers chargés de la mise en état n'ont pas été fournis; Qu'il revient au bureau de jugement de tirer toute conséquence de l'abstention de la partie ou de son refus conformément aux dispositions de l'article R1454-2 du code du travail.</a:t>
            </a:r>
          </a:p>
          <a:p>
            <a:pPr>
              <a:lnSpc>
                <a:spcPct val="80000"/>
              </a:lnSpc>
            </a:pPr>
            <a:r>
              <a:rPr lang="fr-FR" sz="2000" i="1" smtClean="0"/>
              <a:t>EN CONSEQUENCE</a:t>
            </a:r>
          </a:p>
          <a:p>
            <a:pPr>
              <a:lnSpc>
                <a:spcPct val="80000"/>
              </a:lnSpc>
            </a:pPr>
            <a:r>
              <a:rPr lang="fr-FR" sz="2000" i="1" smtClean="0"/>
              <a:t>Par mesure d'administration judiciaire, le bureau de mise en état</a:t>
            </a:r>
          </a:p>
          <a:p>
            <a:pPr>
              <a:lnSpc>
                <a:spcPct val="80000"/>
              </a:lnSpc>
            </a:pPr>
            <a:r>
              <a:rPr lang="fr-FR" sz="2000" i="1" smtClean="0"/>
              <a:t>PRONONCE LA CLÔTURE DE LA MISE EN ÉTAT. Aucune pièce ni aucunes conclusions ne pourront être ajoutées.</a:t>
            </a:r>
          </a:p>
          <a:p>
            <a:pPr>
              <a:lnSpc>
                <a:spcPct val="80000"/>
              </a:lnSpc>
            </a:pPr>
            <a:r>
              <a:rPr lang="fr-FR" sz="2000" i="1" smtClean="0"/>
              <a:t>RENVOIE l'affaire à l'audience du bureau de jugement du   ________à _______h pour laquelle les parties comparantes sont convoquées par émargement au procès-verbal.&gt;&gt;</a:t>
            </a:r>
          </a:p>
          <a:p>
            <a:pPr>
              <a:lnSpc>
                <a:spcPct val="80000"/>
              </a:lnSpc>
            </a:pPr>
            <a:endParaRPr lang="fr-FR" sz="200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a:solidFill>
            <a:srgbClr val="FFFF00"/>
          </a:solidFill>
        </p:spPr>
        <p:txBody>
          <a:bodyPr/>
          <a:lstStyle/>
          <a:p>
            <a:r>
              <a:rPr lang="fr-FR" smtClean="0"/>
              <a:t>Exécution de la mise en état</a:t>
            </a:r>
          </a:p>
        </p:txBody>
      </p:sp>
      <p:sp>
        <p:nvSpPr>
          <p:cNvPr id="68611" name="Rectangle 3"/>
          <p:cNvSpPr>
            <a:spLocks noGrp="1"/>
          </p:cNvSpPr>
          <p:nvPr>
            <p:ph type="body" idx="1"/>
          </p:nvPr>
        </p:nvSpPr>
        <p:spPr/>
        <p:txBody>
          <a:bodyPr/>
          <a:lstStyle/>
          <a:p>
            <a:pPr>
              <a:lnSpc>
                <a:spcPct val="80000"/>
              </a:lnSpc>
            </a:pPr>
            <a:r>
              <a:rPr lang="fr-FR" sz="2000" b="1" smtClean="0">
                <a:solidFill>
                  <a:srgbClr val="FF0000"/>
                </a:solidFill>
              </a:rPr>
              <a:t>Si l'affaire est prête à être examinée elle pourra être renvoyée:</a:t>
            </a:r>
            <a:endParaRPr lang="fr-FR" sz="2000" smtClean="0">
              <a:solidFill>
                <a:srgbClr val="FF0000"/>
              </a:solidFill>
            </a:endParaRPr>
          </a:p>
          <a:p>
            <a:pPr>
              <a:lnSpc>
                <a:spcPct val="80000"/>
              </a:lnSpc>
            </a:pPr>
            <a:endParaRPr lang="fr-FR" sz="2000" smtClean="0">
              <a:solidFill>
                <a:srgbClr val="FF0000"/>
              </a:solidFill>
            </a:endParaRPr>
          </a:p>
          <a:p>
            <a:pPr>
              <a:lnSpc>
                <a:spcPct val="80000"/>
              </a:lnSpc>
            </a:pPr>
            <a:r>
              <a:rPr lang="fr-FR" sz="2000" b="1" smtClean="0"/>
              <a:t>DEVANT:</a:t>
            </a:r>
            <a:r>
              <a:rPr lang="fr-FR" sz="2000" smtClean="0"/>
              <a:t>	■ </a:t>
            </a:r>
            <a:r>
              <a:rPr lang="fr-FR" sz="2000" b="1" smtClean="0"/>
              <a:t>le bureau de jugement à 4 conseillers</a:t>
            </a:r>
            <a:endParaRPr lang="fr-FR" sz="2000" smtClean="0"/>
          </a:p>
          <a:p>
            <a:pPr>
              <a:lnSpc>
                <a:spcPct val="80000"/>
              </a:lnSpc>
            </a:pPr>
            <a:endParaRPr lang="fr-FR" sz="2000" smtClean="0"/>
          </a:p>
          <a:p>
            <a:pPr>
              <a:lnSpc>
                <a:spcPct val="80000"/>
              </a:lnSpc>
            </a:pPr>
            <a:r>
              <a:rPr lang="fr-FR" sz="2000" smtClean="0"/>
              <a:t>  		■ </a:t>
            </a:r>
            <a:r>
              <a:rPr lang="fr-FR" sz="2000" b="1" smtClean="0"/>
              <a:t>le bureau de jugement restreint </a:t>
            </a:r>
            <a:r>
              <a:rPr lang="fr-FR" sz="2000" smtClean="0"/>
              <a:t>(à DEUX CONDITIONS : il faut que « le litige porte sur un licenciement ou une demande de résiliation judiciaire du contrat de travail » ; il faut par ailleurs que les parties soient d'accord. Ces deux conditions sont cumulatives). </a:t>
            </a:r>
          </a:p>
          <a:p>
            <a:pPr>
              <a:lnSpc>
                <a:spcPct val="80000"/>
              </a:lnSpc>
            </a:pPr>
            <a:r>
              <a:rPr lang="fr-FR" sz="2000" smtClean="0"/>
              <a:t>		 </a:t>
            </a:r>
          </a:p>
          <a:p>
            <a:pPr>
              <a:lnSpc>
                <a:spcPct val="80000"/>
              </a:lnSpc>
            </a:pPr>
            <a:r>
              <a:rPr lang="fr-FR" sz="2000" smtClean="0"/>
              <a:t>	  	■ </a:t>
            </a:r>
            <a:r>
              <a:rPr lang="fr-FR" sz="2000" b="1" smtClean="0"/>
              <a:t>le bureau de jugement échevinal </a:t>
            </a:r>
            <a:r>
              <a:rPr lang="fr-FR" sz="2000" smtClean="0"/>
              <a:t>(juge+4 conseillers)  si la NATURE DU LITIGE le justifie.</a:t>
            </a:r>
          </a:p>
          <a:p>
            <a:pPr>
              <a:lnSpc>
                <a:spcPct val="80000"/>
              </a:lnSpc>
            </a:pPr>
            <a:endParaRPr lang="fr-FR" sz="2000" smtClean="0"/>
          </a:p>
          <a:p>
            <a:pPr>
              <a:lnSpc>
                <a:spcPct val="80000"/>
              </a:lnSpc>
            </a:pPr>
            <a:r>
              <a:rPr lang="fr-FR" sz="2000" b="1" smtClean="0"/>
              <a:t>Il appartient aux deux conseillers du bureau de conciliation et d’orientation de choisir devant quelle formation ils renvoient l’affaire.</a:t>
            </a:r>
          </a:p>
          <a:p>
            <a:pPr>
              <a:lnSpc>
                <a:spcPct val="80000"/>
              </a:lnSpc>
            </a:pPr>
            <a:endParaRPr lang="fr-FR" sz="200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a:solidFill>
            <a:srgbClr val="FFFF00"/>
          </a:solidFill>
        </p:spPr>
        <p:txBody>
          <a:bodyPr/>
          <a:lstStyle/>
          <a:p>
            <a:r>
              <a:rPr lang="fr-FR" sz="4000" b="1" smtClean="0"/>
              <a:t>Les avocats doivent établir des conclusions</a:t>
            </a:r>
          </a:p>
        </p:txBody>
      </p:sp>
      <p:sp>
        <p:nvSpPr>
          <p:cNvPr id="69635" name="Rectangle 3"/>
          <p:cNvSpPr>
            <a:spLocks noGrp="1"/>
          </p:cNvSpPr>
          <p:nvPr>
            <p:ph type="body" idx="1"/>
          </p:nvPr>
        </p:nvSpPr>
        <p:spPr/>
        <p:txBody>
          <a:bodyPr/>
          <a:lstStyle/>
          <a:p>
            <a:pPr>
              <a:lnSpc>
                <a:spcPct val="80000"/>
              </a:lnSpc>
            </a:pPr>
            <a:r>
              <a:rPr lang="fr-FR" sz="1800" smtClean="0"/>
              <a:t>L'obligation de structuration et de consolidation des écritures prises lorsque toutes les parties comparantes sont assistées ou représentées par un avocat</a:t>
            </a:r>
          </a:p>
          <a:p>
            <a:pPr>
              <a:lnSpc>
                <a:spcPct val="80000"/>
              </a:lnSpc>
            </a:pPr>
            <a:endParaRPr lang="fr-FR" sz="1800" smtClean="0"/>
          </a:p>
          <a:p>
            <a:pPr>
              <a:lnSpc>
                <a:spcPct val="80000"/>
              </a:lnSpc>
            </a:pPr>
            <a:r>
              <a:rPr lang="fr-FR" sz="1800" smtClean="0"/>
              <a:t>L'article R. 1453-5 prévoit une règle particulière de structuration et de consolidation des écritures  « </a:t>
            </a:r>
            <a:r>
              <a:rPr lang="fr-FR" sz="1800" i="1" smtClean="0"/>
              <a:t>lorsque toutes les parties comparantes formulent leurs prétentions par écrit » et qu'elles sont « assistées ou représentées par un avocat </a:t>
            </a:r>
            <a:r>
              <a:rPr lang="fr-FR" sz="1800" smtClean="0"/>
              <a:t>». En effet, dès lors que ces deux conditions sont remplies:</a:t>
            </a:r>
          </a:p>
          <a:p>
            <a:pPr>
              <a:lnSpc>
                <a:spcPct val="80000"/>
              </a:lnSpc>
            </a:pPr>
            <a:r>
              <a:rPr lang="fr-FR" sz="1800" smtClean="0"/>
              <a:t>- les écritures doivent formuler expressément les prétentions ainsi que les moyens en fait et en droit sur lesquels chacune de ces prétentions est fondée avec indication pour chaque prétention des pièces invoquées ;</a:t>
            </a:r>
          </a:p>
          <a:p>
            <a:pPr>
              <a:lnSpc>
                <a:spcPct val="80000"/>
              </a:lnSpc>
            </a:pPr>
            <a:r>
              <a:rPr lang="fr-FR" sz="1800" smtClean="0"/>
              <a:t>- un bordereau énumérant les pièces justifiant ces prétentions doit être annexé aux conclusions;</a:t>
            </a:r>
          </a:p>
          <a:p>
            <a:pPr>
              <a:lnSpc>
                <a:spcPct val="80000"/>
              </a:lnSpc>
            </a:pPr>
            <a:r>
              <a:rPr lang="fr-FR" sz="1800" smtClean="0"/>
              <a:t>- les prétentions sont récapitulées sous forme de dispositif ;</a:t>
            </a:r>
          </a:p>
          <a:p>
            <a:pPr>
              <a:lnSpc>
                <a:spcPct val="80000"/>
              </a:lnSpc>
            </a:pPr>
            <a:r>
              <a:rPr lang="fr-FR" sz="1800" smtClean="0"/>
              <a:t>- il n'est statué que sur les prétentions énoncées au dispositif ;</a:t>
            </a:r>
          </a:p>
          <a:p>
            <a:pPr>
              <a:lnSpc>
                <a:spcPct val="80000"/>
              </a:lnSpc>
            </a:pPr>
            <a:r>
              <a:rPr lang="fr-FR" sz="1800" smtClean="0"/>
              <a:t>- les prétentions et moyens non repris dans les dernières conclusions sont réputés abandonnés et il n'est statué que sur les dernières conclusions communiquées.</a:t>
            </a:r>
          </a:p>
          <a:p>
            <a:pPr>
              <a:lnSpc>
                <a:spcPct val="80000"/>
              </a:lnSpc>
            </a:pPr>
            <a:endParaRPr lang="fr-FR" sz="180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p:txBody>
          <a:bodyPr/>
          <a:lstStyle/>
          <a:p>
            <a:endParaRPr lang="fr-FR" smtClean="0"/>
          </a:p>
        </p:txBody>
      </p:sp>
      <p:sp>
        <p:nvSpPr>
          <p:cNvPr id="70659" name="Rectangle 3"/>
          <p:cNvSpPr>
            <a:spLocks noGrp="1"/>
          </p:cNvSpPr>
          <p:nvPr>
            <p:ph type="body" idx="1"/>
          </p:nvPr>
        </p:nvSpPr>
        <p:spPr/>
        <p:txBody>
          <a:bodyPr/>
          <a:lstStyle/>
          <a:p>
            <a:pPr>
              <a:lnSpc>
                <a:spcPct val="80000"/>
              </a:lnSpc>
            </a:pPr>
            <a:r>
              <a:rPr lang="fr-FR" sz="2000" smtClean="0"/>
              <a:t>Il résulte de ce qui précède que cette règle ne s'applique pas lorsque l'une des parties comparaît en personne, ou est représentée par une personne qui n'est pas avocat (par exemple, par un défenseur syndical) et cela, quand bien même les autres parties comparantes seraient toutes représentées par un avocat.</a:t>
            </a:r>
          </a:p>
          <a:p>
            <a:pPr>
              <a:lnSpc>
                <a:spcPct val="80000"/>
              </a:lnSpc>
            </a:pPr>
            <a:endParaRPr lang="fr-FR" sz="2000" smtClean="0"/>
          </a:p>
          <a:p>
            <a:pPr>
              <a:lnSpc>
                <a:spcPct val="80000"/>
              </a:lnSpc>
            </a:pPr>
            <a:r>
              <a:rPr lang="fr-FR" sz="2000" smtClean="0"/>
              <a:t>Si une partie prend un avocat en cours de procédure, il revient à la juridiction de veiller au respect d'un délai raisonnable afin que les parties puissent se mettre en conformité avec la règle de structuration et de consolidation des écritures si elle devient applicable.</a:t>
            </a:r>
          </a:p>
          <a:p>
            <a:pPr>
              <a:lnSpc>
                <a:spcPct val="80000"/>
              </a:lnSpc>
            </a:pPr>
            <a:endParaRPr lang="fr-FR" sz="2000" smtClean="0"/>
          </a:p>
          <a:p>
            <a:pPr>
              <a:lnSpc>
                <a:spcPct val="80000"/>
              </a:lnSpc>
            </a:pPr>
            <a:r>
              <a:rPr lang="fr-FR" sz="2000" smtClean="0"/>
              <a:t>L'article 12 ne s'applique qu'aux instances introduites à compter du 1er  août 2016. La règle de structuration et de consolidation des écritures ne s'applique donc pas aux instances introduites devant les conseils de prud'hommes avant cette date et qui n'ont pas donné lieu à jugement.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a:solidFill>
            <a:srgbClr val="FFFF00"/>
          </a:solidFill>
        </p:spPr>
        <p:txBody>
          <a:bodyPr/>
          <a:lstStyle/>
          <a:p>
            <a:r>
              <a:rPr lang="fr-FR" smtClean="0"/>
              <a:t>Durée de la mise en état</a:t>
            </a:r>
          </a:p>
        </p:txBody>
      </p:sp>
      <p:sp>
        <p:nvSpPr>
          <p:cNvPr id="71683" name="Rectangle 3"/>
          <p:cNvSpPr>
            <a:spLocks noGrp="1"/>
          </p:cNvSpPr>
          <p:nvPr>
            <p:ph type="body" idx="1"/>
          </p:nvPr>
        </p:nvSpPr>
        <p:spPr/>
        <p:txBody>
          <a:bodyPr/>
          <a:lstStyle/>
          <a:p>
            <a:r>
              <a:rPr lang="fr-FR" sz="2800" smtClean="0"/>
              <a:t>Aucun délai n’est fixé par le code.</a:t>
            </a:r>
          </a:p>
          <a:p>
            <a:r>
              <a:rPr lang="fr-FR" sz="2800" smtClean="0"/>
              <a:t>Seules les affaires qui sont état d’être examinées sont renvoyées devant le bureau de jugement.</a:t>
            </a:r>
          </a:p>
          <a:p>
            <a:r>
              <a:rPr lang="fr-FR" sz="2800" smtClean="0"/>
              <a:t>Il appartient aux conseillers prud’hommes d’être attentifs. Deux audiences de mise en état paraissent suffisantes.</a:t>
            </a:r>
          </a:p>
          <a:p>
            <a:r>
              <a:rPr lang="fr-FR" sz="2800" smtClean="0"/>
              <a:t>La carence des parties doit être sanctionnée par une radiation pour le demandeur et par un renvoi en l’état pour le défendeur</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p:txBody>
          <a:bodyPr/>
          <a:lstStyle/>
          <a:p>
            <a:endParaRPr lang="fr-FR" smtClean="0"/>
          </a:p>
        </p:txBody>
      </p:sp>
      <p:sp>
        <p:nvSpPr>
          <p:cNvPr id="72707" name="Rectangle 3"/>
          <p:cNvSpPr>
            <a:spLocks noGrp="1"/>
          </p:cNvSpPr>
          <p:nvPr>
            <p:ph type="body" idx="1"/>
          </p:nvPr>
        </p:nvSpPr>
        <p:spPr/>
        <p:txBody>
          <a:bodyPr/>
          <a:lstStyle/>
          <a:p>
            <a:r>
              <a:rPr lang="fr-FR" sz="2800" smtClean="0"/>
              <a:t>■ Lorsque l’affaire a été inscrite en bureau de Jugement par le bureau de conciliation et d’orientation de mise en état, l’affaires est examinée à la première audience. La mise en état est close.</a:t>
            </a:r>
          </a:p>
          <a:p>
            <a:r>
              <a:rPr lang="fr-FR" sz="2800" b="1" smtClean="0">
                <a:solidFill>
                  <a:srgbClr val="FF0000"/>
                </a:solidFill>
              </a:rPr>
              <a:t>Si le dossier a été transmis par le bureau de conciliation et d’orientation au motif du défaut de diligence d’une des parties, il n’y a pas lieu d’ordonner un nouvel échange de pièces</a:t>
            </a:r>
            <a:r>
              <a:rPr lang="fr-FR" sz="2800" smtClean="0">
                <a:solidFill>
                  <a:srgbClr val="FF0000"/>
                </a:solidFill>
              </a:rPr>
              <a:t>.</a:t>
            </a:r>
          </a:p>
          <a:p>
            <a:endParaRPr lang="fr-FR" sz="280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a:solidFill>
            <a:srgbClr val="FFFF00"/>
          </a:solidFill>
        </p:spPr>
        <p:txBody>
          <a:bodyPr/>
          <a:lstStyle/>
          <a:p>
            <a:r>
              <a:rPr lang="fr-FR" sz="4000" smtClean="0"/>
              <a:t>Mise en état devant le bureau de jugement</a:t>
            </a:r>
          </a:p>
        </p:txBody>
      </p:sp>
      <p:sp>
        <p:nvSpPr>
          <p:cNvPr id="73731" name="Rectangle 3"/>
          <p:cNvSpPr>
            <a:spLocks noGrp="1"/>
          </p:cNvSpPr>
          <p:nvPr>
            <p:ph type="body" idx="1"/>
          </p:nvPr>
        </p:nvSpPr>
        <p:spPr/>
        <p:txBody>
          <a:bodyPr/>
          <a:lstStyle/>
          <a:p>
            <a:r>
              <a:rPr lang="fr-FR" smtClean="0"/>
              <a:t>■ Lorsque l’affaire est directement inscrite devant le bureau de Jugement, la mise en état s’applique selon les mêmes règles que devant le bureau de conciliation et d’orientation.</a:t>
            </a:r>
          </a:p>
          <a:p>
            <a:r>
              <a:rPr lang="fr-FR" smtClean="0"/>
              <a:t>- Prise d’acte d rupture</a:t>
            </a:r>
          </a:p>
          <a:p>
            <a:r>
              <a:rPr lang="fr-FR" smtClean="0"/>
              <a:t>- litiges quand il y a redressement ou liquidation judiciaire…….</a:t>
            </a:r>
          </a:p>
          <a:p>
            <a:endParaRPr lang="fr-FR" smtClean="0"/>
          </a:p>
          <a:p>
            <a:endParaRPr lang="fr-F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title"/>
          </p:nvPr>
        </p:nvSpPr>
        <p:spPr>
          <a:solidFill>
            <a:srgbClr val="FFFF00"/>
          </a:solidFill>
        </p:spPr>
        <p:txBody>
          <a:bodyPr/>
          <a:lstStyle/>
          <a:p>
            <a:r>
              <a:rPr lang="fr-FR" sz="3200" b="1" smtClean="0"/>
              <a:t>Les points qui qui s’appliquent aux instances nouvelles introduites après le 7 août 2015</a:t>
            </a:r>
            <a:endParaRPr lang="fr-FR" sz="3200" smtClean="0"/>
          </a:p>
        </p:txBody>
      </p:sp>
      <p:sp>
        <p:nvSpPr>
          <p:cNvPr id="3" name="Espace réservé du contenu 2"/>
          <p:cNvSpPr>
            <a:spLocks noGrp="1"/>
          </p:cNvSpPr>
          <p:nvPr>
            <p:ph idx="1"/>
          </p:nvPr>
        </p:nvSpPr>
        <p:spPr/>
        <p:txBody>
          <a:bodyPr/>
          <a:lstStyle/>
          <a:p>
            <a:r>
              <a:rPr lang="fr-FR" smtClean="0"/>
              <a:t>le bureau de jugement comprend 4 conseillers au maximum (auparavant pas de limite maximale)</a:t>
            </a:r>
          </a:p>
          <a:p>
            <a:r>
              <a:rPr lang="fr-FR" smtClean="0"/>
              <a:t>le bureau de jugement restreint comprend 2 conseillers</a:t>
            </a:r>
          </a:p>
          <a:p>
            <a:endParaRPr lang="fr-F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a:solidFill>
            <a:srgbClr val="FFFF00"/>
          </a:solidFill>
        </p:spPr>
        <p:txBody>
          <a:bodyPr/>
          <a:lstStyle/>
          <a:p>
            <a:r>
              <a:rPr lang="fr-FR" b="1" smtClean="0"/>
              <a:t>La suppression de l'unicité</a:t>
            </a:r>
          </a:p>
        </p:txBody>
      </p:sp>
      <p:sp>
        <p:nvSpPr>
          <p:cNvPr id="74755" name="Rectangle 3"/>
          <p:cNvSpPr>
            <a:spLocks noGrp="1"/>
          </p:cNvSpPr>
          <p:nvPr>
            <p:ph type="body" idx="1"/>
          </p:nvPr>
        </p:nvSpPr>
        <p:spPr/>
        <p:txBody>
          <a:bodyPr/>
          <a:lstStyle/>
          <a:p>
            <a:pPr>
              <a:lnSpc>
                <a:spcPct val="80000"/>
              </a:lnSpc>
            </a:pPr>
            <a:r>
              <a:rPr lang="fr-FR" sz="1800" b="1" smtClean="0"/>
              <a:t>LA SUPPRESSION DES RÈGLES DE L'UNICITÉ, DE LA RECEVABILITÉ DES DEMANDES NOUVELLES</a:t>
            </a:r>
            <a:endParaRPr lang="fr-FR" sz="1800" smtClean="0"/>
          </a:p>
          <a:p>
            <a:pPr>
              <a:lnSpc>
                <a:spcPct val="80000"/>
              </a:lnSpc>
            </a:pPr>
            <a:endParaRPr lang="fr-FR" sz="1800" smtClean="0"/>
          </a:p>
          <a:p>
            <a:pPr>
              <a:lnSpc>
                <a:spcPct val="80000"/>
              </a:lnSpc>
            </a:pPr>
            <a:r>
              <a:rPr lang="fr-FR" sz="1800" smtClean="0"/>
              <a:t>Les règles spécifiques à la matière prud'homale de l'unicité de l'instance, de la faculté de présenter des demandes nouvelles même en appel sont abrogées par la disparition des articles R. 1452-6 à R. 1452-8 du nouveau chapitre II du titre V du livre premier du code du travail.</a:t>
            </a:r>
          </a:p>
          <a:p>
            <a:pPr>
              <a:lnSpc>
                <a:spcPct val="80000"/>
              </a:lnSpc>
            </a:pPr>
            <a:endParaRPr lang="fr-FR" sz="1800" smtClean="0"/>
          </a:p>
          <a:p>
            <a:pPr>
              <a:lnSpc>
                <a:spcPct val="80000"/>
              </a:lnSpc>
            </a:pPr>
            <a:r>
              <a:rPr lang="fr-FR" sz="1800" b="1" smtClean="0"/>
              <a:t>Unicité de l'instance.</a:t>
            </a:r>
            <a:r>
              <a:rPr lang="fr-FR" sz="1800" smtClean="0"/>
              <a:t> Le décret supprime cette règle, instaurée par une loi du 27 mars 1907, et dont la fonction et la signification avaient évolué avec le temps. Si la Cour de cassation en avait limité les effets les plus indésirables en ne la rendant opposable « que lorsque l'instance précédente s'est achevée par un jugement sur le fond » (Soc., 16 novembre 2010, pourvoi n̊ 09-70.404, Bull. 2010, V, n̊ 260), la règle continuait de faire l'objet de critiques et produisait des effets indésirables sur les délais de jugement.</a:t>
            </a:r>
          </a:p>
          <a:p>
            <a:pPr>
              <a:lnSpc>
                <a:spcPct val="80000"/>
              </a:lnSpc>
            </a:pPr>
            <a:endParaRPr lang="fr-FR" sz="1800" smtClean="0"/>
          </a:p>
          <a:p>
            <a:pPr>
              <a:lnSpc>
                <a:spcPct val="80000"/>
              </a:lnSpc>
            </a:pPr>
            <a:r>
              <a:rPr lang="fr-FR" sz="1800" smtClean="0"/>
              <a:t>Sa suppression conduit à appliquer à la procédure prud'homale le droit commun de la recevabilité des demandes nouvelles. </a:t>
            </a:r>
          </a:p>
          <a:p>
            <a:pPr>
              <a:lnSpc>
                <a:spcPct val="80000"/>
              </a:lnSpc>
            </a:pPr>
            <a:endParaRPr lang="fr-FR" sz="180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p:nvPr>
        </p:nvSpPr>
        <p:spPr>
          <a:solidFill>
            <a:srgbClr val="FFFF00"/>
          </a:solidFill>
        </p:spPr>
        <p:txBody>
          <a:bodyPr/>
          <a:lstStyle/>
          <a:p>
            <a:r>
              <a:rPr lang="fr-FR" sz="4000" b="1" smtClean="0"/>
              <a:t>Recevabilité des demandes nouvelles</a:t>
            </a:r>
          </a:p>
        </p:txBody>
      </p:sp>
      <p:sp>
        <p:nvSpPr>
          <p:cNvPr id="75779" name="Rectangle 3"/>
          <p:cNvSpPr>
            <a:spLocks noGrp="1"/>
          </p:cNvSpPr>
          <p:nvPr>
            <p:ph type="body" idx="1"/>
          </p:nvPr>
        </p:nvSpPr>
        <p:spPr/>
        <p:txBody>
          <a:bodyPr/>
          <a:lstStyle/>
          <a:p>
            <a:pPr>
              <a:lnSpc>
                <a:spcPct val="80000"/>
              </a:lnSpc>
            </a:pPr>
            <a:r>
              <a:rPr lang="fr-FR" sz="1600" b="1" smtClean="0"/>
              <a:t>Recevabilité des demandes nouvelles</a:t>
            </a:r>
            <a:r>
              <a:rPr lang="fr-FR" sz="1600" smtClean="0"/>
              <a:t>: L'article R. 1452-7 est également supprimé, en ce qu'il était le pendant de la règle de l'unicité de l'instance. Par application de l'article 70 du code de procédure civile, il sera possible de présenter des demandes additionnelles si elles se rattachent aux prétentions originaires par un lien suffisant, ce qui relève du pouvoir souverain d'appréciation du juge du fond. Une demande ne répondant pas aux conditions de recevabilité prévues par cet article pourra faire l'objet d'une autre instance, sous réserve des règles de prescription. En appel, sera applicable l'article 564 du code de procédure civile rendant irrecevables d'office les prétentions nouvelles, à moins que celles-ci aient pour objet d'opposer compensation, de faire écarter les prétentions adverses ou de faire juger les questions nées de l'intervention d'un tiers, ou de la survenance ou de la révélation d'un fait. Est ainsi revalorisée la phase de première instance, puisque la cour d'appel n'aura à connaître que de prétentions déjà formulées devant le conseil de prud'hommes.</a:t>
            </a:r>
          </a:p>
          <a:p>
            <a:pPr>
              <a:lnSpc>
                <a:spcPct val="80000"/>
              </a:lnSpc>
            </a:pPr>
            <a:endParaRPr lang="fr-FR" sz="1600" smtClean="0"/>
          </a:p>
          <a:p>
            <a:pPr>
              <a:lnSpc>
                <a:spcPct val="80000"/>
              </a:lnSpc>
            </a:pPr>
            <a:r>
              <a:rPr lang="fr-FR" sz="1600" b="1" smtClean="0"/>
              <a:t>Entrée en vigueur</a:t>
            </a:r>
            <a:r>
              <a:rPr lang="fr-FR" sz="1600" smtClean="0"/>
              <a:t>:  Par application de l'article 45 du décret, le nouveau chapitre II relatif à la saisine du conseil de prud'hommes ne s'appliquera qu'aux instances introduites devant la juridiction de premier ressort à compter du 1er  août 2016. Il en résulte que les règles spécifiques de l'unicité, de la recevabilité des demandes nouvelles et de la péremption d'instance resteront applicables aux instances introduites avant cette date.</a:t>
            </a:r>
          </a:p>
          <a:p>
            <a:pPr>
              <a:lnSpc>
                <a:spcPct val="80000"/>
              </a:lnSpc>
            </a:pPr>
            <a:endParaRPr lang="fr-FR" sz="160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a:solidFill>
            <a:srgbClr val="FFFF00"/>
          </a:solidFill>
        </p:spPr>
        <p:txBody>
          <a:bodyPr/>
          <a:lstStyle/>
          <a:p>
            <a:r>
              <a:rPr lang="fr-FR" smtClean="0"/>
              <a:t>La péremption</a:t>
            </a:r>
          </a:p>
        </p:txBody>
      </p:sp>
      <p:sp>
        <p:nvSpPr>
          <p:cNvPr id="76803" name="Rectangle 3"/>
          <p:cNvSpPr>
            <a:spLocks noGrp="1"/>
          </p:cNvSpPr>
          <p:nvPr>
            <p:ph type="body" idx="1"/>
          </p:nvPr>
        </p:nvSpPr>
        <p:spPr/>
        <p:txBody>
          <a:bodyPr/>
          <a:lstStyle/>
          <a:p>
            <a:pPr>
              <a:lnSpc>
                <a:spcPct val="90000"/>
              </a:lnSpc>
            </a:pPr>
            <a:r>
              <a:rPr lang="fr-FR" sz="2400" smtClean="0"/>
              <a:t>Les règles spécifiques à la matière prud'homale de la péremption sont abrogées par la disparition des articles R. 1452-6 à R. 1452-8 du nouveau chapitre II du titre V du livre premier du code du travail</a:t>
            </a:r>
          </a:p>
          <a:p>
            <a:pPr>
              <a:lnSpc>
                <a:spcPct val="90000"/>
              </a:lnSpc>
            </a:pPr>
            <a:endParaRPr lang="fr-FR" sz="2400" smtClean="0"/>
          </a:p>
          <a:p>
            <a:pPr>
              <a:lnSpc>
                <a:spcPct val="90000"/>
              </a:lnSpc>
            </a:pPr>
            <a:r>
              <a:rPr lang="fr-FR" sz="2400" smtClean="0"/>
              <a:t>Péremption de l'instance. La règle de péremption spécifique applicable en matière prud'homale est supprimée. Sera donc applicable celle prévue à l'article 386 du code de procédure civile, d'où il résulte que «</a:t>
            </a:r>
            <a:r>
              <a:rPr lang="fr-FR" sz="2400" i="1" smtClean="0"/>
              <a:t> l'instance est périmée lorsqu'aucune des parties n'accomplit de diligences pendant deux ans </a:t>
            </a:r>
            <a:r>
              <a:rPr lang="fr-FR" sz="2400" smtClean="0"/>
              <a:t>». Il ne sera plus nécessaire que la juridiction ait mis expressément des diligences à la charge des parties pour constater la péremption d'instance.</a:t>
            </a:r>
          </a:p>
          <a:p>
            <a:pPr>
              <a:lnSpc>
                <a:spcPct val="90000"/>
              </a:lnSpc>
            </a:pPr>
            <a:endParaRPr lang="fr-FR" sz="240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a:solidFill>
            <a:srgbClr val="FFFF00"/>
          </a:solidFill>
        </p:spPr>
        <p:txBody>
          <a:bodyPr/>
          <a:lstStyle/>
          <a:p>
            <a:r>
              <a:rPr lang="fr-FR" smtClean="0"/>
              <a:t>La caducité</a:t>
            </a:r>
          </a:p>
        </p:txBody>
      </p:sp>
      <p:sp>
        <p:nvSpPr>
          <p:cNvPr id="77827" name="Rectangle 3"/>
          <p:cNvSpPr>
            <a:spLocks noGrp="1"/>
          </p:cNvSpPr>
          <p:nvPr>
            <p:ph type="body" idx="1"/>
          </p:nvPr>
        </p:nvSpPr>
        <p:spPr/>
        <p:txBody>
          <a:bodyPr/>
          <a:lstStyle/>
          <a:p>
            <a:pPr>
              <a:lnSpc>
                <a:spcPct val="80000"/>
              </a:lnSpc>
            </a:pPr>
            <a:r>
              <a:rPr lang="fr-FR" sz="1800" b="1" smtClean="0">
                <a:solidFill>
                  <a:srgbClr val="FF0000"/>
                </a:solidFill>
              </a:rPr>
              <a:t>DEVANT LE BUREAU DE CONCILIATION ET D'ORIENTATION</a:t>
            </a:r>
            <a:r>
              <a:rPr lang="fr-FR" sz="1800" smtClean="0"/>
              <a:t>  </a:t>
            </a:r>
          </a:p>
          <a:p>
            <a:pPr>
              <a:lnSpc>
                <a:spcPct val="80000"/>
              </a:lnSpc>
            </a:pPr>
            <a:endParaRPr lang="fr-FR" sz="1800" smtClean="0"/>
          </a:p>
          <a:p>
            <a:pPr>
              <a:lnSpc>
                <a:spcPct val="80000"/>
              </a:lnSpc>
            </a:pPr>
            <a:r>
              <a:rPr lang="fr-FR" sz="1800" smtClean="0"/>
              <a:t>L'article R. 1454-12 prévoit que si le demandeur ne comparaît pas sans avoir justifié en temps utile d'un motif légitime, le bureau de conciliation et d'orientation a trois possibilités :</a:t>
            </a:r>
          </a:p>
          <a:p>
            <a:pPr>
              <a:lnSpc>
                <a:spcPct val="80000"/>
              </a:lnSpc>
            </a:pPr>
            <a:r>
              <a:rPr lang="fr-FR" sz="1800" smtClean="0"/>
              <a:t>- juger l'affaire, </a:t>
            </a:r>
          </a:p>
          <a:p>
            <a:pPr>
              <a:lnSpc>
                <a:spcPct val="80000"/>
              </a:lnSpc>
            </a:pPr>
            <a:r>
              <a:rPr lang="fr-FR" sz="1800" smtClean="0"/>
              <a:t>- renvoyer l'affaire à une audience ultérieure</a:t>
            </a:r>
          </a:p>
          <a:p>
            <a:pPr>
              <a:lnSpc>
                <a:spcPct val="80000"/>
              </a:lnSpc>
            </a:pPr>
            <a:r>
              <a:rPr lang="fr-FR" sz="1800" smtClean="0"/>
              <a:t>- déclarer la requête caduque (ou la citation, lorsqu'une assignation a été délivrée). La décision de caducité est, en application de l'article R. 1454-26, notifiée aux parties par lettre recommandée avec avis de réception. La caducité peut être rapportée dans les conditions de l'article 468 précité, c'est-à-dire « si le demandeur fait connaître au greffe dans un délai de quinze jours le motif légitime qu'il n'aurait pas été en mesure d'invoquer en temps utile ». Dans ce cas, le greffe avise par tous moyens le demandeur de la date de la nouvelle séance de conciliation. Le défendeur est quant à lui convoqué par lettre recommandée avec demande d'avis de réception ;</a:t>
            </a:r>
          </a:p>
          <a:p>
            <a:pPr>
              <a:lnSpc>
                <a:spcPct val="80000"/>
              </a:lnSpc>
            </a:pPr>
            <a:endParaRPr lang="fr-FR" sz="180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a:solidFill>
            <a:srgbClr val="FFFF00"/>
          </a:solidFill>
        </p:spPr>
        <p:txBody>
          <a:bodyPr/>
          <a:lstStyle/>
          <a:p>
            <a:r>
              <a:rPr lang="fr-FR" smtClean="0"/>
              <a:t>La caducité</a:t>
            </a:r>
          </a:p>
        </p:txBody>
      </p:sp>
      <p:sp>
        <p:nvSpPr>
          <p:cNvPr id="78851" name="Rectangle 3"/>
          <p:cNvSpPr>
            <a:spLocks noGrp="1"/>
          </p:cNvSpPr>
          <p:nvPr>
            <p:ph type="body" idx="1"/>
          </p:nvPr>
        </p:nvSpPr>
        <p:spPr/>
        <p:txBody>
          <a:bodyPr/>
          <a:lstStyle/>
          <a:p>
            <a:pPr>
              <a:lnSpc>
                <a:spcPct val="80000"/>
              </a:lnSpc>
            </a:pPr>
            <a:r>
              <a:rPr lang="fr-FR" sz="1400" b="1" smtClean="0">
                <a:solidFill>
                  <a:srgbClr val="FF0000"/>
                </a:solidFill>
              </a:rPr>
              <a:t>DEVANT LE BUREAU DE JUGEMENT</a:t>
            </a:r>
            <a:r>
              <a:rPr lang="fr-FR" sz="1400" smtClean="0"/>
              <a:t>  </a:t>
            </a:r>
          </a:p>
          <a:p>
            <a:pPr>
              <a:lnSpc>
                <a:spcPct val="80000"/>
              </a:lnSpc>
            </a:pPr>
            <a:endParaRPr lang="fr-FR" sz="1400" smtClean="0"/>
          </a:p>
          <a:p>
            <a:pPr>
              <a:lnSpc>
                <a:spcPct val="80000"/>
              </a:lnSpc>
            </a:pPr>
            <a:r>
              <a:rPr lang="fr-FR" sz="1400" smtClean="0"/>
              <a:t>L'article R. 1454-21 prévoit que « </a:t>
            </a:r>
            <a:r>
              <a:rPr lang="fr-FR" sz="1400" i="1" smtClean="0"/>
              <a:t>Dans le cas où, sans motif légitime, le demandeur ne comparaît pas devant le bureau de jugement, il est fait application de l'article 468 du code de procédure civile. Si après avoir été prononcée, la déclaration de caducité est rapportée, le demandeur est avisé par tous moyens de la date d'audience devant le bureau de jugement, à laquelle le défendeur est convoqué par lettre recommandée avec demande d'accusé de réception</a:t>
            </a:r>
            <a:r>
              <a:rPr lang="fr-FR" sz="1400" smtClean="0"/>
              <a:t>. »</a:t>
            </a:r>
          </a:p>
          <a:p>
            <a:pPr>
              <a:lnSpc>
                <a:spcPct val="80000"/>
              </a:lnSpc>
            </a:pPr>
            <a:endParaRPr lang="fr-FR" sz="1400" smtClean="0"/>
          </a:p>
          <a:p>
            <a:pPr>
              <a:lnSpc>
                <a:spcPct val="80000"/>
              </a:lnSpc>
            </a:pPr>
            <a:r>
              <a:rPr lang="fr-FR" sz="1400" smtClean="0"/>
              <a:t>Il en résulte qu'en cas de non comparution du demandeur devant le bureau de jugement:</a:t>
            </a:r>
          </a:p>
          <a:p>
            <a:pPr>
              <a:lnSpc>
                <a:spcPct val="80000"/>
              </a:lnSpc>
            </a:pPr>
            <a:endParaRPr lang="fr-FR" sz="1400" smtClean="0"/>
          </a:p>
          <a:p>
            <a:pPr>
              <a:lnSpc>
                <a:spcPct val="80000"/>
              </a:lnSpc>
            </a:pPr>
            <a:r>
              <a:rPr lang="fr-FR" sz="1400" smtClean="0"/>
              <a:t>- le défendeur peut requérir un jugement sur le fond qui sera contradictoire. Cela suppose cependant que le bureau de jugement s'assure que les prétentions du défendeur ont été préalablement notifiées au demandeur ;</a:t>
            </a:r>
          </a:p>
          <a:p>
            <a:pPr>
              <a:lnSpc>
                <a:spcPct val="80000"/>
              </a:lnSpc>
            </a:pPr>
            <a:endParaRPr lang="fr-FR" sz="1400" smtClean="0"/>
          </a:p>
          <a:p>
            <a:pPr>
              <a:lnSpc>
                <a:spcPct val="80000"/>
              </a:lnSpc>
            </a:pPr>
            <a:r>
              <a:rPr lang="fr-FR" sz="1400" smtClean="0"/>
              <a:t>- le bureau de jugement peut, même d'office, déclarer caduque la requête (ou la citation lorsque l'instance a été introduite par assignation). La déclaration de caducité peut être rapportée si le demandeur fait connaître au greffe dans un délai de quinze jours le motif légitime qu'il n'aurait pas été en mesure d'invoquer en temps utile. La spécificité est que le demandeur est alors avisé par tous moyens et le défendeur convoqué par lettre recommandée avec demande d'avis de réception. </a:t>
            </a:r>
          </a:p>
          <a:p>
            <a:pPr>
              <a:lnSpc>
                <a:spcPct val="80000"/>
              </a:lnSpc>
            </a:pPr>
            <a:endParaRPr lang="fr-FR" sz="1400" smtClean="0"/>
          </a:p>
          <a:p>
            <a:pPr>
              <a:lnSpc>
                <a:spcPct val="80000"/>
              </a:lnSpc>
            </a:pPr>
            <a:r>
              <a:rPr lang="fr-FR" sz="1400" smtClean="0"/>
              <a:t>Est donc supprimée la règle antérieure selon laquelle, lorsque le bureau de jugement déclare la citation caduque, la demande peut être renouvelée une fois. </a:t>
            </a:r>
          </a:p>
          <a:p>
            <a:pPr>
              <a:lnSpc>
                <a:spcPct val="80000"/>
              </a:lnSpc>
            </a:pPr>
            <a:r>
              <a:rPr lang="fr-FR" sz="1400" smtClean="0"/>
              <a:t>  </a:t>
            </a:r>
          </a:p>
          <a:p>
            <a:pPr>
              <a:lnSpc>
                <a:spcPct val="80000"/>
              </a:lnSpc>
            </a:pPr>
            <a:r>
              <a:rPr lang="fr-FR" sz="1400" smtClean="0"/>
              <a:t>Désormais, en cas de caducité, l'instance ne peut être reprise qu'à condition que le demandeur justifie d'un motif légitime d'absence justifiant que la déclaration de caducité soit rapportée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smtClean="0"/>
              <a:t>Le référé en la forme</a:t>
            </a:r>
          </a:p>
        </p:txBody>
      </p:sp>
      <p:sp>
        <p:nvSpPr>
          <p:cNvPr id="79875" name="Rectangle 3"/>
          <p:cNvSpPr>
            <a:spLocks noGrp="1"/>
          </p:cNvSpPr>
          <p:nvPr>
            <p:ph type="body" idx="1"/>
          </p:nvPr>
        </p:nvSpPr>
        <p:spPr/>
        <p:txBody>
          <a:bodyPr/>
          <a:lstStyle/>
          <a:p>
            <a:pPr>
              <a:lnSpc>
                <a:spcPct val="80000"/>
              </a:lnSpc>
            </a:pPr>
            <a:r>
              <a:rPr lang="fr-FR" sz="1600" smtClean="0"/>
              <a:t>Article R1455-12 du code du travail Créé par Décret n̊2016-660 du 20 mai 2016 - art. 22 </a:t>
            </a:r>
          </a:p>
          <a:p>
            <a:pPr>
              <a:lnSpc>
                <a:spcPct val="80000"/>
              </a:lnSpc>
            </a:pPr>
            <a:endParaRPr lang="fr-FR" sz="1600" smtClean="0"/>
          </a:p>
          <a:p>
            <a:pPr>
              <a:lnSpc>
                <a:spcPct val="80000"/>
              </a:lnSpc>
            </a:pPr>
            <a:r>
              <a:rPr lang="fr-FR" sz="1600" smtClean="0"/>
              <a:t>A moins qu'il en soit disposé autrement, lorsqu'il est prévu que le conseil de prud'hommes statue en la forme des référés, la demande est portée à une audience tenue à cet effet aux jour et heures habituels des référés, dans les conditions prévues à l'article R. 1455-9. </a:t>
            </a:r>
          </a:p>
          <a:p>
            <a:pPr>
              <a:lnSpc>
                <a:spcPct val="80000"/>
              </a:lnSpc>
            </a:pPr>
            <a:endParaRPr lang="fr-FR" sz="1600" smtClean="0"/>
          </a:p>
          <a:p>
            <a:pPr>
              <a:lnSpc>
                <a:spcPct val="80000"/>
              </a:lnSpc>
            </a:pPr>
            <a:r>
              <a:rPr lang="fr-FR" sz="1600" smtClean="0"/>
              <a:t>Elle est formée, instruite et jugée dans les conditions suivantes : </a:t>
            </a:r>
          </a:p>
          <a:p>
            <a:pPr>
              <a:lnSpc>
                <a:spcPct val="80000"/>
              </a:lnSpc>
            </a:pPr>
            <a:endParaRPr lang="fr-FR" sz="1600" smtClean="0"/>
          </a:p>
          <a:p>
            <a:pPr>
              <a:lnSpc>
                <a:spcPct val="80000"/>
              </a:lnSpc>
            </a:pPr>
            <a:r>
              <a:rPr lang="fr-FR" sz="1600" smtClean="0"/>
              <a:t>1̊ Il est fait application des articles 486 et 490 du code de procédure civile ; </a:t>
            </a:r>
          </a:p>
          <a:p>
            <a:pPr>
              <a:lnSpc>
                <a:spcPct val="80000"/>
              </a:lnSpc>
            </a:pPr>
            <a:r>
              <a:rPr lang="fr-FR" sz="1600" smtClean="0"/>
              <a:t>2̊ Le conseil de prud'hommes exerce les pouvoirs dont dispose la juridiction au fond et statue par ordonnance ayant l'autorité de la chose jugée relativement aux contestations qu'elle tranche ; </a:t>
            </a:r>
          </a:p>
          <a:p>
            <a:pPr>
              <a:lnSpc>
                <a:spcPct val="80000"/>
              </a:lnSpc>
            </a:pPr>
            <a:endParaRPr lang="fr-FR" sz="1600" smtClean="0"/>
          </a:p>
          <a:p>
            <a:pPr>
              <a:lnSpc>
                <a:spcPct val="80000"/>
              </a:lnSpc>
            </a:pPr>
            <a:r>
              <a:rPr lang="fr-FR" sz="1600" smtClean="0"/>
              <a:t>3̊ L'ordonnance est exécutoire à titre provisoire, à moins que le conseil de prud'hommes en décide autrement, sous réserve des dispositions de l'article R. 1454-28. </a:t>
            </a:r>
          </a:p>
          <a:p>
            <a:pPr>
              <a:lnSpc>
                <a:spcPct val="80000"/>
              </a:lnSpc>
            </a:pPr>
            <a:endParaRPr lang="fr-FR" sz="1600" smtClean="0"/>
          </a:p>
          <a:p>
            <a:pPr>
              <a:lnSpc>
                <a:spcPct val="80000"/>
              </a:lnSpc>
            </a:pPr>
            <a:r>
              <a:rPr lang="fr-FR" sz="1600" smtClean="0"/>
              <a:t>Lorsque le conseil de prud'hommes statuant en la forme des référés est saisi à tort, l'affaire peut être renvoyée devant le bureau de jugement dans les conditions prévues à l'article R. 1455-8.</a:t>
            </a:r>
          </a:p>
          <a:p>
            <a:pPr>
              <a:lnSpc>
                <a:spcPct val="80000"/>
              </a:lnSpc>
            </a:pPr>
            <a:endParaRPr lang="fr-FR" sz="160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smtClean="0"/>
              <a:t>Le référé en la forme</a:t>
            </a:r>
          </a:p>
        </p:txBody>
      </p:sp>
      <p:sp>
        <p:nvSpPr>
          <p:cNvPr id="79875" name="Rectangle 3"/>
          <p:cNvSpPr>
            <a:spLocks noGrp="1"/>
          </p:cNvSpPr>
          <p:nvPr>
            <p:ph type="body" idx="1"/>
          </p:nvPr>
        </p:nvSpPr>
        <p:spPr/>
        <p:txBody>
          <a:bodyPr/>
          <a:lstStyle/>
          <a:p>
            <a:endParaRPr lang="fr-FR" sz="1800" dirty="0"/>
          </a:p>
          <a:p>
            <a:r>
              <a:rPr lang="fr-FR" sz="1800" dirty="0"/>
              <a:t>Aux côtés de la procédure de référés, décrite aux articles R. 1455-1 à R. 1455-11, le décret crée au sein du chapitre V, une section 4 relative aux référés en la forme.</a:t>
            </a:r>
          </a:p>
          <a:p>
            <a:r>
              <a:rPr lang="fr-FR" sz="1800" dirty="0"/>
              <a:t> </a:t>
            </a:r>
          </a:p>
          <a:p>
            <a:r>
              <a:rPr lang="fr-FR" sz="1800" b="1" dirty="0"/>
              <a:t>I. – La nécessité de dispositions spéciales</a:t>
            </a:r>
          </a:p>
          <a:p>
            <a:r>
              <a:rPr lang="fr-FR" sz="1800" dirty="0"/>
              <a:t>Cette procédure n’était pas expressément organisée par les textes réglementaires, alors que le législateur prévoit des cas où le conseil de prud’hommes statue en la forme des référés. Tel est le cas, aux termes de l’article L. 6222-18, lorsque survient un différend portant sur le contrat d’apprentissage, plus de deux mois après sa conclusion.</a:t>
            </a:r>
          </a:p>
        </p:txBody>
      </p:sp>
    </p:spTree>
    <p:extLst>
      <p:ext uri="{BB962C8B-B14F-4D97-AF65-F5344CB8AC3E}">
        <p14:creationId xmlns:p14="http://schemas.microsoft.com/office/powerpoint/2010/main" val="351899691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smtClean="0"/>
              <a:t>Le référé en la forme</a:t>
            </a:r>
          </a:p>
        </p:txBody>
      </p:sp>
      <p:sp>
        <p:nvSpPr>
          <p:cNvPr id="79875" name="Rectangle 3"/>
          <p:cNvSpPr>
            <a:spLocks noGrp="1"/>
          </p:cNvSpPr>
          <p:nvPr>
            <p:ph type="body" idx="1"/>
          </p:nvPr>
        </p:nvSpPr>
        <p:spPr/>
        <p:txBody>
          <a:bodyPr/>
          <a:lstStyle/>
          <a:p>
            <a:r>
              <a:rPr lang="fr-FR" sz="1800" dirty="0" smtClean="0"/>
              <a:t>Le </a:t>
            </a:r>
            <a:r>
              <a:rPr lang="fr-FR" sz="1800" dirty="0"/>
              <a:t>nouvel article R. 1455-12 créé par le décret reproduit en les adaptant l’article 492-1 du code de procédure civile sur les référés en la forme, afin de lever toute ambiguïté sur le traitement procédural des affaires relevant de cette procédure. Il prévoit qu’ « </a:t>
            </a:r>
            <a:r>
              <a:rPr lang="fr-FR" sz="1800" i="1" dirty="0"/>
              <a:t>A moins qu’il en soit disposé autrement, lorsqu’il est prévu que le conseil de prud’hommes statue en la forme des référés, la demande est portée à une audience tenue à cet effet aux jour et heures habituels des référés, dans les conditions prévues à l’article R. 1455-9.</a:t>
            </a:r>
            <a:endParaRPr lang="fr-FR" sz="1800" dirty="0"/>
          </a:p>
          <a:p>
            <a:r>
              <a:rPr lang="fr-FR" sz="1800" i="1" dirty="0"/>
              <a:t>Elle est formée, instruite et jugée dans les conditions suivantes :</a:t>
            </a:r>
            <a:endParaRPr lang="fr-FR" sz="1800" dirty="0"/>
          </a:p>
          <a:p>
            <a:r>
              <a:rPr lang="fr-FR" sz="1800" i="1" dirty="0"/>
              <a:t>1° Il est fait application des articles 486 et 490 du code de procédure civile;</a:t>
            </a:r>
            <a:endParaRPr lang="fr-FR" sz="1800" dirty="0"/>
          </a:p>
          <a:p>
            <a:r>
              <a:rPr lang="fr-FR" sz="1800" i="1" dirty="0"/>
              <a:t>2° Le conseil de prud’hommes exerce les pouvoirs dont dispose la juridiction au fond et statue par ordonnance ayant l’autorité de la chose jugée relativement aux contestations qu’elle tranche ;</a:t>
            </a:r>
            <a:endParaRPr lang="fr-FR" sz="1800" dirty="0"/>
          </a:p>
          <a:p>
            <a:r>
              <a:rPr lang="fr-FR" sz="1800" i="1" dirty="0"/>
              <a:t>3° L’ordonnance est exécutoire à titre provisoire, à moins que le conseil de prud’hommes en décide autrement, sous réserve des dispositions de l’article R. 1454-28.</a:t>
            </a:r>
            <a:r>
              <a:rPr lang="fr-FR" sz="1800" dirty="0"/>
              <a:t> </a:t>
            </a:r>
            <a:r>
              <a:rPr lang="fr-FR" sz="1800" dirty="0" smtClean="0"/>
              <a:t>»</a:t>
            </a:r>
            <a:endParaRPr lang="fr-FR" sz="1800" dirty="0"/>
          </a:p>
        </p:txBody>
      </p:sp>
    </p:spTree>
    <p:extLst>
      <p:ext uri="{BB962C8B-B14F-4D97-AF65-F5344CB8AC3E}">
        <p14:creationId xmlns:p14="http://schemas.microsoft.com/office/powerpoint/2010/main" val="177588861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smtClean="0"/>
              <a:t>Le référé en la forme</a:t>
            </a:r>
          </a:p>
        </p:txBody>
      </p:sp>
      <p:sp>
        <p:nvSpPr>
          <p:cNvPr id="79875" name="Rectangle 3"/>
          <p:cNvSpPr>
            <a:spLocks noGrp="1"/>
          </p:cNvSpPr>
          <p:nvPr>
            <p:ph type="body" idx="1"/>
          </p:nvPr>
        </p:nvSpPr>
        <p:spPr/>
        <p:txBody>
          <a:bodyPr/>
          <a:lstStyle/>
          <a:p>
            <a:r>
              <a:rPr lang="fr-FR" sz="1800" dirty="0" smtClean="0"/>
              <a:t>Le </a:t>
            </a:r>
            <a:r>
              <a:rPr lang="fr-FR" sz="1800" dirty="0"/>
              <a:t>dernier alinéa précise que « </a:t>
            </a:r>
            <a:r>
              <a:rPr lang="fr-FR" sz="1800" i="1" dirty="0"/>
              <a:t>Lorsque le conseil de prud’hommes statuant en la forme des référés est saisi à tort, l’affaire peut être renvoyée devant le bureau de jugement dans les conditions prévues à l’article R. 1455-8</a:t>
            </a:r>
            <a:r>
              <a:rPr lang="fr-FR" sz="1800" dirty="0"/>
              <a:t> ». Ainsi, s’il s’avère que l’affaire ne relevait pas de la formation de référé mais du bureau de jugement, une passerelle est possible dans les mêmes conditions que celles qui s’appliquent en référé :</a:t>
            </a:r>
          </a:p>
          <a:p>
            <a:r>
              <a:rPr lang="fr-FR" sz="1800" dirty="0"/>
              <a:t>- l’accord de toutes les parties est nécessaire ;</a:t>
            </a:r>
          </a:p>
          <a:p>
            <a:r>
              <a:rPr lang="fr-FR" sz="1800" dirty="0"/>
              <a:t>- la formation doit avoir procédé à la tentative de conciliation.</a:t>
            </a:r>
          </a:p>
          <a:p>
            <a:r>
              <a:rPr lang="fr-FR" sz="1800" dirty="0"/>
              <a:t> </a:t>
            </a:r>
          </a:p>
        </p:txBody>
      </p:sp>
    </p:spTree>
    <p:extLst>
      <p:ext uri="{BB962C8B-B14F-4D97-AF65-F5344CB8AC3E}">
        <p14:creationId xmlns:p14="http://schemas.microsoft.com/office/powerpoint/2010/main" val="22716522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p:txBody>
          <a:bodyPr/>
          <a:lstStyle/>
          <a:p>
            <a:r>
              <a:rPr lang="fr-FR" sz="1800" b="1" dirty="0"/>
              <a:t>I. – La résolution amiable des différends dans un cadre conventionnel (extrajudiciaire)</a:t>
            </a:r>
          </a:p>
          <a:p>
            <a:r>
              <a:rPr lang="fr-FR" sz="1800" dirty="0"/>
              <a:t>L’article R. 1471-1 vient préciser que « </a:t>
            </a:r>
            <a:r>
              <a:rPr lang="fr-FR" sz="1800" i="1" dirty="0"/>
              <a:t>Les dispositions du livre V du code de procédure civile sont applicables aux différends qui s’élèvent à l’occasion d’un contrat de travail</a:t>
            </a:r>
            <a:r>
              <a:rPr lang="fr-FR" sz="1800" dirty="0"/>
              <a:t>. » En effet, la loi du 6 août 2015 rend possible le recours à la médiation et à la conciliation conventionnelles ainsi qu’à la procédure participative aux différends prud’homaux qui sont des modes de résolution amiable des différends.</a:t>
            </a:r>
          </a:p>
          <a:p>
            <a:r>
              <a:rPr lang="fr-FR" sz="1800" dirty="0"/>
              <a:t> </a:t>
            </a:r>
          </a:p>
        </p:txBody>
      </p:sp>
    </p:spTree>
    <p:extLst>
      <p:ext uri="{BB962C8B-B14F-4D97-AF65-F5344CB8AC3E}">
        <p14:creationId xmlns:p14="http://schemas.microsoft.com/office/powerpoint/2010/main" val="702320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solidFill>
            <a:srgbClr val="FFFF00"/>
          </a:solidFill>
        </p:spPr>
        <p:txBody>
          <a:bodyPr/>
          <a:lstStyle/>
          <a:p>
            <a:r>
              <a:rPr lang="fr-FR" sz="3200" b="1" smtClean="0"/>
              <a:t>Les points qui s’appliquent aux instances nouvelles introduites après le 7 août 2015</a:t>
            </a:r>
            <a:endParaRPr lang="fr-FR" sz="3200" smtClean="0"/>
          </a:p>
        </p:txBody>
      </p:sp>
      <p:sp>
        <p:nvSpPr>
          <p:cNvPr id="3" name="Espace réservé du contenu 2"/>
          <p:cNvSpPr>
            <a:spLocks noGrp="1"/>
          </p:cNvSpPr>
          <p:nvPr>
            <p:ph idx="1"/>
          </p:nvPr>
        </p:nvSpPr>
        <p:spPr/>
        <p:txBody>
          <a:bodyPr>
            <a:normAutofit/>
          </a:bodyPr>
          <a:lstStyle/>
          <a:p>
            <a:pPr marL="0" indent="0">
              <a:lnSpc>
                <a:spcPct val="80000"/>
              </a:lnSpc>
              <a:buFont typeface="Arial" charset="0"/>
              <a:buNone/>
            </a:pPr>
            <a:r>
              <a:rPr lang="fr-FR" sz="2200" b="1" smtClean="0">
                <a:solidFill>
                  <a:srgbClr val="E46C0A"/>
                </a:solidFill>
              </a:rPr>
              <a:t>le bureau de conciliation et d’orientation peut :</a:t>
            </a:r>
          </a:p>
          <a:p>
            <a:pPr marL="0" indent="0">
              <a:lnSpc>
                <a:spcPct val="80000"/>
              </a:lnSpc>
            </a:pPr>
            <a:r>
              <a:rPr lang="fr-FR" sz="2200" smtClean="0"/>
              <a:t>entendre chacune des parties séparément et dans la confidentialité.</a:t>
            </a:r>
          </a:p>
          <a:p>
            <a:pPr marL="0" indent="0">
              <a:lnSpc>
                <a:spcPct val="80000"/>
              </a:lnSpc>
            </a:pPr>
            <a:r>
              <a:rPr lang="fr-FR" sz="2200" smtClean="0"/>
              <a:t>avec l’accord des parties, renvoyer l’affaire devant le bureau de jugement dans sa composition restreinte qui doit statuer dans un </a:t>
            </a:r>
            <a:r>
              <a:rPr lang="fr-FR" sz="2200" b="1" smtClean="0"/>
              <a:t>délai de trois mois</a:t>
            </a:r>
            <a:r>
              <a:rPr lang="fr-FR" sz="2200" smtClean="0"/>
              <a:t> (Si le litige porte sur un licenciement ou une demande de résiliation judiciaire) ; </a:t>
            </a:r>
          </a:p>
          <a:p>
            <a:pPr marL="0" indent="0">
              <a:lnSpc>
                <a:spcPct val="80000"/>
              </a:lnSpc>
            </a:pPr>
            <a:r>
              <a:rPr lang="fr-FR" sz="2200" smtClean="0"/>
              <a:t>si les parties le demandent ou si la nature du litige le justifie, renvoyer l’affaire devant </a:t>
            </a:r>
            <a:r>
              <a:rPr lang="fr-FR" sz="2200" b="1" smtClean="0"/>
              <a:t>le bureau de jugement présidé par le juge départiteur </a:t>
            </a:r>
            <a:r>
              <a:rPr lang="fr-FR" sz="2200" smtClean="0"/>
              <a:t>(formation échevinale). </a:t>
            </a:r>
          </a:p>
          <a:p>
            <a:pPr marL="0" indent="0">
              <a:lnSpc>
                <a:spcPct val="80000"/>
              </a:lnSpc>
            </a:pPr>
            <a:r>
              <a:rPr lang="fr-FR" sz="2200" smtClean="0"/>
              <a:t>statuer en tant que bureau de jugement restreint en l'état des pièces et moyens contradictoirement communiqués en l’absence d’une partie (demandeur ou défendeur) </a:t>
            </a:r>
          </a:p>
          <a:p>
            <a:pPr marL="0" indent="0">
              <a:lnSpc>
                <a:spcPct val="80000"/>
              </a:lnSpc>
            </a:pPr>
            <a:r>
              <a:rPr lang="fr-FR" sz="2200" smtClean="0"/>
              <a:t>Le bureau de conciliation et d'orientation assure la mise en état des affaires. </a:t>
            </a:r>
            <a:endParaRPr lang="fr-FR" sz="2200" b="1" smtClean="0"/>
          </a:p>
          <a:p>
            <a:pPr marL="0" indent="0">
              <a:lnSpc>
                <a:spcPct val="80000"/>
              </a:lnSpc>
            </a:pPr>
            <a:endParaRPr lang="fr-FR" sz="22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1600" b="1" i="1" dirty="0"/>
              <a:t>Médiation et conciliation conventionnelles</a:t>
            </a:r>
            <a:endParaRPr lang="fr-FR" sz="1600" b="1" dirty="0"/>
          </a:p>
          <a:p>
            <a:r>
              <a:rPr lang="fr-FR" sz="1600" dirty="0"/>
              <a:t>La loi du 6 août 2015 a abrogé l’article 24 de la loi du 8 février 1995 relative à l’organisation des juridictions et à la procédure civile, pénale et administrative, modifiée par l’ordonnance n° 2011-1540 du 16 novembre 2011 portant transposition de la directive 2008/52/CE du Parlement européen et du Conseil du 21 mai 2008 sur certains aspects de la médiation en matière civile et commerciale. Cet article limitait la possibilité d’avoir recours à une médiation conventionnelle et de solliciter l’homologation d’un accord issu de cette médiation aux seuls litiges individuels du travail présentant un caractère transfrontalier.</a:t>
            </a:r>
          </a:p>
          <a:p>
            <a:r>
              <a:rPr lang="fr-FR" sz="1600" dirty="0"/>
              <a:t>La procédure de médiation conventionnelle telle qu’issue de l’ordonnance de 2011 sera désormais pleinement applicable à tout différend qui s’élève à l’occasion d’un contrat de travail, qu’il ait ou non un caractère transfrontalier.</a:t>
            </a:r>
          </a:p>
          <a:p>
            <a:r>
              <a:rPr lang="fr-FR" sz="1600" dirty="0"/>
              <a:t>Dans l’hypothèse où la médiation conventionnelle échouerait, les parties conserveront toujours la possibilité de saisir cette juridiction, étant souligné que la prescription pendant le cours de cette mesure de médiation est suspendue dans les conditions de l’article 2238 du code civil.</a:t>
            </a:r>
          </a:p>
          <a:p>
            <a:r>
              <a:rPr lang="fr-FR" sz="1600" dirty="0"/>
              <a:t>Il est rappelé que la médiation au sens de la loi du 8 février 1995 susmentionnée comprend la médiation et la conciliation. Par conséquent, les parties à un litige prud’homal peuvent, avant la saisine du conseil de prud’hommes, tenter de résoudre leur litige devant un médiateur ou un conciliateur de justice.</a:t>
            </a:r>
          </a:p>
        </p:txBody>
      </p:sp>
    </p:spTree>
    <p:extLst>
      <p:ext uri="{BB962C8B-B14F-4D97-AF65-F5344CB8AC3E}">
        <p14:creationId xmlns:p14="http://schemas.microsoft.com/office/powerpoint/2010/main" val="397463194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2000" b="1" i="1" dirty="0"/>
              <a:t>Procédure participative</a:t>
            </a:r>
            <a:r>
              <a:rPr lang="fr-FR" sz="2000" b="1" dirty="0"/>
              <a:t> </a:t>
            </a:r>
          </a:p>
          <a:p>
            <a:r>
              <a:rPr lang="fr-FR" sz="2000" b="1" dirty="0"/>
              <a:t>Objet de la procédure participative.</a:t>
            </a:r>
            <a:r>
              <a:rPr lang="fr-FR" sz="2000" dirty="0"/>
              <a:t> La procédure participative permet aux parties à un différend de rechercher une solution consensuelle, chacune avec l’assistance de leur avocat. L’article 2064 du code civil dispose en effet que « </a:t>
            </a:r>
            <a:r>
              <a:rPr lang="fr-FR" sz="2000" i="1" dirty="0"/>
              <a:t>Toute personne, assistée de son avocat, peut conclure une convention de procédure participative sur les droits dont elle a la libre disposition, sous réserve des dispositions de l'article 2067.</a:t>
            </a:r>
            <a:r>
              <a:rPr lang="fr-FR" sz="2000" dirty="0"/>
              <a:t> »</a:t>
            </a:r>
          </a:p>
        </p:txBody>
      </p:sp>
    </p:spTree>
    <p:extLst>
      <p:ext uri="{BB962C8B-B14F-4D97-AF65-F5344CB8AC3E}">
        <p14:creationId xmlns:p14="http://schemas.microsoft.com/office/powerpoint/2010/main" val="29047149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2000" b="1" dirty="0"/>
              <a:t>Ouverture aux différends prud’homaux.</a:t>
            </a:r>
            <a:r>
              <a:rPr lang="fr-FR" sz="2000" dirty="0"/>
              <a:t> Depuis la loi du 6 août 2015, cette procédure est possible dans le cadre d’un différend prud’homal, le deuxième alinéa de l’article 2064 du code civil qui prévoyait qu’ « </a:t>
            </a:r>
            <a:r>
              <a:rPr lang="fr-FR" sz="2000" i="1" dirty="0"/>
              <a:t>aucune convention ne peut être conclue à l’effet de résoudre les différends qui s’élèvent à l’occasion de tout contrat de travail soumis aux dispositions du code du travail entre les employeurs, ou leurs représentants, et les salariés qu’ils emploient</a:t>
            </a:r>
            <a:r>
              <a:rPr lang="fr-FR" sz="2000" dirty="0"/>
              <a:t> » ayant été abrogé.</a:t>
            </a:r>
          </a:p>
          <a:p>
            <a:r>
              <a:rPr lang="fr-FR" sz="2000" dirty="0"/>
              <a:t>Tant qu’elle est en cours, la convention de procédure participative rend irrecevable tout recours au juge pour qu’il statue sur le litige (article 2065 du code civil). Les parties conservent le droit de saisir le juge en cas d’échec de la procédure (article 2066 du code civil).</a:t>
            </a:r>
          </a:p>
        </p:txBody>
      </p:sp>
    </p:spTree>
    <p:extLst>
      <p:ext uri="{BB962C8B-B14F-4D97-AF65-F5344CB8AC3E}">
        <p14:creationId xmlns:p14="http://schemas.microsoft.com/office/powerpoint/2010/main" val="31759427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2000" b="1" dirty="0"/>
              <a:t>Maintien de la tentative de conciliation préalable en cas de saisine du conseil de </a:t>
            </a:r>
            <a:r>
              <a:rPr lang="fr-FR" sz="2000" b="1" err="1"/>
              <a:t>prud’hommes</a:t>
            </a:r>
            <a:r>
              <a:rPr lang="fr-FR" sz="2000" b="1" smtClean="0"/>
              <a:t>. </a:t>
            </a:r>
            <a:r>
              <a:rPr lang="fr-FR" sz="2000" smtClean="0"/>
              <a:t>En </a:t>
            </a:r>
            <a:r>
              <a:rPr lang="fr-FR" sz="2000" dirty="0"/>
              <a:t>cas d’échec de la procédure participative, les litiges du travail restent cependant soumis à l’obligation de tentative de conciliation préalable. L’article 2066 du code civil prévoyant en effet en son troisième alinéa issu de la loi du 6 août 2015 que « </a:t>
            </a:r>
            <a:r>
              <a:rPr lang="fr-FR" sz="2000" i="1" dirty="0"/>
              <a:t>lorsque, faute de parvenir à un accord au terme de la convention, les parties soumettent leur litige au juge, elles sont dispensées de la conciliation ou de la médiation préalable le cas échéant prévue</a:t>
            </a:r>
            <a:r>
              <a:rPr lang="fr-FR" sz="2000" dirty="0"/>
              <a:t> » ne s’appliquera donc pas pour les litiges relevant du conseil de prud’hommes : la tentative préalable de conciliation aura donc lieu en tout état de cause devant le bureau de conciliation et d’orientation.</a:t>
            </a:r>
          </a:p>
        </p:txBody>
      </p:sp>
    </p:spTree>
    <p:extLst>
      <p:ext uri="{BB962C8B-B14F-4D97-AF65-F5344CB8AC3E}">
        <p14:creationId xmlns:p14="http://schemas.microsoft.com/office/powerpoint/2010/main" val="416958294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2000" b="1" i="1" dirty="0"/>
              <a:t> L’homologation de l’accord pour le rendre exécutoire</a:t>
            </a:r>
            <a:endParaRPr lang="fr-FR" sz="2000" b="1" dirty="0"/>
          </a:p>
          <a:p>
            <a:r>
              <a:rPr lang="fr-FR" sz="2000" dirty="0"/>
              <a:t>L’article R. 1471-1 prévoit en son deuxième alinéa que « </a:t>
            </a:r>
            <a:r>
              <a:rPr lang="fr-FR" sz="2000" i="1" dirty="0"/>
              <a:t>Le bureau de conciliation et d’orientation homologue l’accord issu d’un mode de résolution amiable des différends</a:t>
            </a:r>
            <a:r>
              <a:rPr lang="fr-FR" sz="2000" dirty="0"/>
              <a:t> », dans les conditions prévues par les dispositions du livre V du code de procédure civile.  </a:t>
            </a:r>
          </a:p>
          <a:p>
            <a:r>
              <a:rPr lang="fr-FR" sz="2000" dirty="0"/>
              <a:t>Ainsi que cela a été rappelé, ces accords peuvent résulter d’une médiation ou d’une conciliation conventionnelle ou d’une procédure participative.</a:t>
            </a:r>
          </a:p>
          <a:p>
            <a:r>
              <a:rPr lang="fr-FR" sz="2000" dirty="0"/>
              <a:t>Comme cela est prévu dans les dispositions du livre V du code de procédure civile, le bureau de conciliation et d’orientation statue sans débat sur la requête qui lui est présentée aux fins d’homologation, sauf s’il estime nécessaire d’entendre les parties.</a:t>
            </a:r>
          </a:p>
        </p:txBody>
      </p:sp>
    </p:spTree>
    <p:extLst>
      <p:ext uri="{BB962C8B-B14F-4D97-AF65-F5344CB8AC3E}">
        <p14:creationId xmlns:p14="http://schemas.microsoft.com/office/powerpoint/2010/main" val="5199163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solidFill>
            <a:srgbClr val="FFFF00"/>
          </a:solidFill>
        </p:spPr>
        <p:txBody>
          <a:bodyPr/>
          <a:lstStyle/>
          <a:p>
            <a:r>
              <a:rPr lang="fr-FR" dirty="0"/>
              <a:t>La résolution amiable des différends</a:t>
            </a:r>
          </a:p>
        </p:txBody>
      </p:sp>
      <p:sp>
        <p:nvSpPr>
          <p:cNvPr id="79875" name="Rectangle 3"/>
          <p:cNvSpPr>
            <a:spLocks noGrp="1"/>
          </p:cNvSpPr>
          <p:nvPr>
            <p:ph type="body" idx="1"/>
          </p:nvPr>
        </p:nvSpPr>
        <p:spPr>
          <a:xfrm>
            <a:off x="457200" y="1600200"/>
            <a:ext cx="8229600" cy="4853136"/>
          </a:xfrm>
        </p:spPr>
        <p:txBody>
          <a:bodyPr/>
          <a:lstStyle/>
          <a:p>
            <a:r>
              <a:rPr lang="fr-FR" sz="2000" b="1" i="1" dirty="0"/>
              <a:t> Modalités de recours à la médiation judiciaire</a:t>
            </a:r>
            <a:endParaRPr lang="fr-FR" sz="2000" b="1" dirty="0"/>
          </a:p>
          <a:p>
            <a:r>
              <a:rPr lang="fr-FR" sz="2000" dirty="0"/>
              <a:t>L’article R. 1471-2 prévoit que «</a:t>
            </a:r>
            <a:r>
              <a:rPr lang="fr-FR" sz="2000" i="1" dirty="0"/>
              <a:t> Le bureau de conciliation et d’orientation ou le bureau de jugement peut, quel que soit le stade de la procédure :</a:t>
            </a:r>
            <a:endParaRPr lang="fr-FR" sz="2000" dirty="0"/>
          </a:p>
          <a:p>
            <a:r>
              <a:rPr lang="fr-FR" sz="2000" i="1" dirty="0"/>
              <a:t>1° Après avoir recueilli l’accord des parties, désigner un médiateur afin de les entendre et de confronter leur points de vue pour permettre de trouver une solution au litige qui les oppose ;</a:t>
            </a:r>
            <a:endParaRPr lang="fr-FR" sz="2000" dirty="0"/>
          </a:p>
          <a:p>
            <a:r>
              <a:rPr lang="fr-FR" sz="2000" i="1" dirty="0"/>
              <a:t>2° Enjoindre aux parties de rencontrer un médiateur qui les informe sur l’objet et le déroulement de la mesure</a:t>
            </a:r>
            <a:r>
              <a:rPr lang="fr-FR" sz="2000" dirty="0"/>
              <a:t>. »</a:t>
            </a:r>
          </a:p>
        </p:txBody>
      </p:sp>
    </p:spTree>
    <p:extLst>
      <p:ext uri="{BB962C8B-B14F-4D97-AF65-F5344CB8AC3E}">
        <p14:creationId xmlns:p14="http://schemas.microsoft.com/office/powerpoint/2010/main" val="1724427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rtlCol="0">
            <a:normAutofit fontScale="90000"/>
          </a:bodyPr>
          <a:lstStyle/>
          <a:p>
            <a:pPr fontAlgn="auto">
              <a:spcAft>
                <a:spcPts val="0"/>
              </a:spcAft>
              <a:defRPr/>
            </a:pPr>
            <a:r>
              <a:rPr lang="fr-FR" sz="3200" b="1" dirty="0" smtClean="0"/>
              <a:t>Les points qui s’appliquent </a:t>
            </a:r>
            <a:r>
              <a:rPr lang="fr-FR" sz="3200" b="1" dirty="0"/>
              <a:t>à toutes les instances dont le partage de voix est postérieur </a:t>
            </a:r>
            <a:r>
              <a:rPr lang="fr-FR" sz="3200" b="1" dirty="0" smtClean="0"/>
              <a:t/>
            </a:r>
            <a:br>
              <a:rPr lang="fr-FR" sz="3200" b="1" dirty="0" smtClean="0"/>
            </a:br>
            <a:r>
              <a:rPr lang="fr-FR" sz="3200" b="1" dirty="0" smtClean="0"/>
              <a:t>au </a:t>
            </a:r>
            <a:r>
              <a:rPr lang="fr-FR" sz="3200" b="1" dirty="0"/>
              <a:t>7 août 2015</a:t>
            </a:r>
            <a:endParaRPr lang="fr-FR" sz="3200" dirty="0"/>
          </a:p>
        </p:txBody>
      </p:sp>
      <p:sp>
        <p:nvSpPr>
          <p:cNvPr id="3" name="Espace réservé du contenu 2"/>
          <p:cNvSpPr>
            <a:spLocks noGrp="1"/>
          </p:cNvSpPr>
          <p:nvPr>
            <p:ph idx="1"/>
          </p:nvPr>
        </p:nvSpPr>
        <p:spPr>
          <a:xfrm>
            <a:off x="457200" y="2565400"/>
            <a:ext cx="8229600" cy="3560763"/>
          </a:xfrm>
        </p:spPr>
        <p:txBody>
          <a:bodyPr/>
          <a:lstStyle/>
          <a:p>
            <a:pPr marL="0" indent="0">
              <a:buFont typeface="Arial" charset="0"/>
              <a:buNone/>
            </a:pPr>
            <a:r>
              <a:rPr lang="fr-FR" sz="2400" smtClean="0"/>
              <a:t>le juge départiteur est désigné chaque année par le président du tribunal de grande instance. (Les juges du TGI sont désignés, notamment en fonction de leurs aptitudes et connaissances particulières»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449762"/>
          </a:xfrm>
          <a:solidFill>
            <a:schemeClr val="accent1">
              <a:lumMod val="75000"/>
            </a:schemeClr>
          </a:solidFill>
        </p:spPr>
        <p:txBody>
          <a:bodyPr rtlCol="0">
            <a:normAutofit/>
          </a:bodyPr>
          <a:lstStyle/>
          <a:p>
            <a:pPr fontAlgn="auto">
              <a:spcAft>
                <a:spcPts val="0"/>
              </a:spcAft>
              <a:defRPr/>
            </a:pPr>
            <a:r>
              <a:rPr lang="fr-FR" sz="3200" b="1" dirty="0" smtClean="0">
                <a:solidFill>
                  <a:schemeClr val="accent5">
                    <a:lumMod val="20000"/>
                    <a:lumOff val="80000"/>
                  </a:schemeClr>
                </a:solidFill>
              </a:rPr>
              <a:t>Il convient de noter que les dispositions de la loi relative à la procédure prud’homale ont été applicables après parution du </a:t>
            </a:r>
            <a:r>
              <a:rPr lang="fr-FR" sz="3200" b="1" dirty="0">
                <a:solidFill>
                  <a:schemeClr val="accent5">
                    <a:lumMod val="20000"/>
                    <a:lumOff val="80000"/>
                  </a:schemeClr>
                </a:solidFill>
              </a:rPr>
              <a:t>décret </a:t>
            </a:r>
            <a:r>
              <a:rPr lang="fr-FR" sz="3200" b="1" dirty="0" smtClean="0">
                <a:solidFill>
                  <a:schemeClr val="accent5">
                    <a:lumMod val="20000"/>
                    <a:lumOff val="80000"/>
                  </a:schemeClr>
                </a:solidFill>
              </a:rPr>
              <a:t>n</a:t>
            </a:r>
            <a:r>
              <a:rPr lang="fr-FR" sz="3200" b="1" dirty="0">
                <a:solidFill>
                  <a:schemeClr val="accent5">
                    <a:lumMod val="20000"/>
                    <a:lumOff val="80000"/>
                  </a:schemeClr>
                </a:solidFill>
              </a:rPr>
              <a:t>̊ 2016-660 du 20 mai 2016 relatif à la justice prud'homale et au traitement judiciaire du contentieux du travail J.O. du 25 mai </a:t>
            </a:r>
            <a:r>
              <a:rPr lang="fr-FR" sz="3200" b="1" dirty="0" smtClean="0">
                <a:solidFill>
                  <a:schemeClr val="accent5">
                    <a:lumMod val="20000"/>
                    <a:lumOff val="80000"/>
                  </a:schemeClr>
                </a:solidFill>
              </a:rPr>
              <a:t>2016</a:t>
            </a:r>
            <a:endParaRPr lang="fr-FR" sz="3200" dirty="0">
              <a:solidFill>
                <a:schemeClr val="accent5">
                  <a:lumMod val="20000"/>
                  <a:lumOff val="80000"/>
                </a:schemeClr>
              </a:solidFill>
            </a:endParaRPr>
          </a:p>
        </p:txBody>
      </p:sp>
      <p:sp>
        <p:nvSpPr>
          <p:cNvPr id="3" name="Espace réservé du contenu 2"/>
          <p:cNvSpPr>
            <a:spLocks noGrp="1"/>
          </p:cNvSpPr>
          <p:nvPr>
            <p:ph idx="1"/>
          </p:nvPr>
        </p:nvSpPr>
        <p:spPr>
          <a:xfrm>
            <a:off x="457200" y="4076700"/>
            <a:ext cx="8229600" cy="2049463"/>
          </a:xfrm>
        </p:spPr>
        <p:txBody>
          <a:bodyPr/>
          <a:lstStyle/>
          <a:p>
            <a:pPr marL="0" indent="0">
              <a:buFont typeface="Arial" charset="0"/>
              <a:buNone/>
            </a:pPr>
            <a:endParaRPr lang="fr-FR"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8263</Words>
  <Application>Microsoft Office PowerPoint</Application>
  <PresentationFormat>Affichage à l'écran (4:3)</PresentationFormat>
  <Paragraphs>442</Paragraphs>
  <Slides>75</Slides>
  <Notes>0</Notes>
  <HiddenSlides>0</HiddenSlides>
  <MMClips>0</MMClips>
  <ScaleCrop>false</ScaleCrop>
  <HeadingPairs>
    <vt:vector size="4" baseType="variant">
      <vt:variant>
        <vt:lpstr>Thème</vt:lpstr>
      </vt:variant>
      <vt:variant>
        <vt:i4>1</vt:i4>
      </vt:variant>
      <vt:variant>
        <vt:lpstr>Titres des diapositives</vt:lpstr>
      </vt:variant>
      <vt:variant>
        <vt:i4>75</vt:i4>
      </vt:variant>
    </vt:vector>
  </HeadingPairs>
  <TitlesOfParts>
    <vt:vector size="76" baseType="lpstr">
      <vt:lpstr>Thème Office</vt:lpstr>
      <vt:lpstr>La procédure prud’homale applicable au 1er août 2016 </vt:lpstr>
      <vt:lpstr>Les textes</vt:lpstr>
      <vt:lpstr>Les textes (suite)</vt:lpstr>
      <vt:lpstr>La loi MACRON  (Loi n̊ 2015-990 du 6 août 2015 J.O. du 7 août 2015)</vt:lpstr>
      <vt:lpstr>Les points qui s’appliquent immédiatement à toutes les procédures</vt:lpstr>
      <vt:lpstr>Les points qui qui s’appliquent aux instances nouvelles introduites après le 7 août 2015</vt:lpstr>
      <vt:lpstr>Les points qui s’appliquent aux instances nouvelles introduites après le 7 août 2015</vt:lpstr>
      <vt:lpstr>Les points qui s’appliquent à toutes les instances dont le partage de voix est postérieur  au 7 août 2015</vt:lpstr>
      <vt:lpstr>Il convient de noter que les dispositions de la loi relative à la procédure prud’homale ont été applicables après parution du décret n̊ 2016-660 du 20 mai 2016 relatif à la justice prud'homale et au traitement judiciaire du contentieux du travail J.O. du 25 mai 2016</vt:lpstr>
      <vt:lpstr>Les points qui s’appliquent au plus tard le 1er  jour du 12ème  mois suivant la publication de la loi (7/8/15)</vt:lpstr>
      <vt:lpstr>Les points qui s’appliquent au plus tard le 1er  jour du 12ème  mois suivant la publication de la loi (7/8/15) - suite -</vt:lpstr>
      <vt:lpstr>Dispositions relatives à la désignation des défenseurs syndicaux</vt:lpstr>
      <vt:lpstr>Les points qui s’appliquent  à compter du 1er renouvellement des conseillers qui suit la promulgation de la loi</vt:lpstr>
      <vt:lpstr>Les points qui s’appliquent  au plus tard le 1er  jour du 18ème  mois suivant la publication de la loi (7/8/15)</vt:lpstr>
      <vt:lpstr>Les points qui s’appliquent  au plus tard le 1er  jour du 18ème  mois suivant la publication de la loi (7/8/15) - suite -</vt:lpstr>
      <vt:lpstr>Les points qui s’appliquent  au plus tard le 1er  jour du 18ème  mois suivant la publication de la loi (7/8/15) - suite -</vt:lpstr>
      <vt:lpstr>Les points qui s’appliquent  au plus tard le 1er  jour du 18ème  mois suivant la publication de la loi (7/8/15) - suite -</vt:lpstr>
      <vt:lpstr>Le décret   (n̊ 2016-660 du 20 mai 2016 relatif à la justice prud'homale et au traitement judiciaire du contentieux du travail J.O. du 25 mai 2016 )</vt:lpstr>
      <vt:lpstr>Les dates d’application du décret</vt:lpstr>
      <vt:lpstr>Les points qui s’appliquent immédiatement à toutes les procédures</vt:lpstr>
      <vt:lpstr>Les points qui s’appliquent aux nouvelles procédures</vt:lpstr>
      <vt:lpstr>Les points qui s’appliquent aux procédures postérieures au 1er août 2016</vt:lpstr>
      <vt:lpstr>Les points qui s’appliquent postérieurement au décret</vt:lpstr>
      <vt:lpstr>Le formulaire de saisine</vt:lpstr>
      <vt:lpstr>La saisine du cph à compter du 1er août 2016 article R. 1452-2 </vt:lpstr>
      <vt:lpstr>La saisine du cph à compter du 1er août 2016 article R. 1452-3 </vt:lpstr>
      <vt:lpstr>La convocation du défendeur article  R. 1452-4 </vt:lpstr>
      <vt:lpstr>L’audiencement</vt:lpstr>
      <vt:lpstr>La comparution</vt:lpstr>
      <vt:lpstr>La comparution</vt:lpstr>
      <vt:lpstr>Les défenseurs </vt:lpstr>
      <vt:lpstr>Les défenseurs syndicaux </vt:lpstr>
      <vt:lpstr>L’audience de conciliation</vt:lpstr>
      <vt:lpstr>L’audience de conciliation</vt:lpstr>
      <vt:lpstr>Présentation PowerPoint</vt:lpstr>
      <vt:lpstr>L’audience de conciliation</vt:lpstr>
      <vt:lpstr>L'étude préparatoire des dossiers préalable à l'audience</vt:lpstr>
      <vt:lpstr>Présentation PowerPoint</vt:lpstr>
      <vt:lpstr>Les pouvoirs du bureau de conciliation et d’orientation</vt:lpstr>
      <vt:lpstr>Le jugement immédiat par le bureau de conciliation et d'orientation </vt:lpstr>
      <vt:lpstr>Traitement procédural en fonction de la partie non comparante </vt:lpstr>
      <vt:lpstr>Le bureau de conciliation et d'orientation  doit mettre l'affaire en état d’être jugée</vt:lpstr>
      <vt:lpstr>La comparution est obligatoire à la première audience</vt:lpstr>
      <vt:lpstr>La dispense de comparution</vt:lpstr>
      <vt:lpstr>Présentation PowerPoint</vt:lpstr>
      <vt:lpstr>Le maintien de la comparution</vt:lpstr>
      <vt:lpstr>Nature de la mise en état</vt:lpstr>
      <vt:lpstr>La position du MEDEF</vt:lpstr>
      <vt:lpstr>La mise en place de la mise en état</vt:lpstr>
      <vt:lpstr>Exécution de la mise en état</vt:lpstr>
      <vt:lpstr>Exécution de la mise en état</vt:lpstr>
      <vt:lpstr>Exécution de la mise en état</vt:lpstr>
      <vt:lpstr>Exécution de la mise en état</vt:lpstr>
      <vt:lpstr>Exécution de la mise en état</vt:lpstr>
      <vt:lpstr>Les avocats doivent établir des conclusions</vt:lpstr>
      <vt:lpstr>Présentation PowerPoint</vt:lpstr>
      <vt:lpstr>Durée de la mise en état</vt:lpstr>
      <vt:lpstr>Présentation PowerPoint</vt:lpstr>
      <vt:lpstr>Mise en état devant le bureau de jugement</vt:lpstr>
      <vt:lpstr>La suppression de l'unicité</vt:lpstr>
      <vt:lpstr>Recevabilité des demandes nouvelles</vt:lpstr>
      <vt:lpstr>La péremption</vt:lpstr>
      <vt:lpstr>La caducité</vt:lpstr>
      <vt:lpstr>La caducité</vt:lpstr>
      <vt:lpstr>Le référé en la forme</vt:lpstr>
      <vt:lpstr>Le référé en la forme</vt:lpstr>
      <vt:lpstr>Le référé en la forme</vt:lpstr>
      <vt:lpstr>Le référé en la forme</vt:lpstr>
      <vt:lpstr>La résolution amiable des différends</vt:lpstr>
      <vt:lpstr>La résolution amiable des différends</vt:lpstr>
      <vt:lpstr>La résolution amiable des différends</vt:lpstr>
      <vt:lpstr>La résolution amiable des différends</vt:lpstr>
      <vt:lpstr>La résolution amiable des différends</vt:lpstr>
      <vt:lpstr>La résolution amiable des différends</vt:lpstr>
      <vt:lpstr>La résolution amiable des différends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projet de décret qui adapte la procédure prud’homale à la loi Macron</dc:title>
  <dc:creator>Claude Bastard</dc:creator>
  <cp:lastModifiedBy>Claude Bastard</cp:lastModifiedBy>
  <cp:revision>27</cp:revision>
  <dcterms:created xsi:type="dcterms:W3CDTF">2015-11-11T20:26:06Z</dcterms:created>
  <dcterms:modified xsi:type="dcterms:W3CDTF">2016-10-03T11:35:44Z</dcterms:modified>
</cp:coreProperties>
</file>