
<file path=[Content_Types].xml><?xml version="1.0" encoding="utf-8"?>
<Types xmlns="http://schemas.openxmlformats.org/package/2006/content-types">
  <Default Extension="xml" ContentType="application/xml"/>
  <Default Extension="jpeg" ContentType="image/jpeg"/>
  <Default Extension="docx" ContentType="application/vnd.openxmlformats-officedocument.wordprocessingml.document"/>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108"/>
  </p:notesMasterIdLst>
  <p:sldIdLst>
    <p:sldId id="256" r:id="rId2"/>
    <p:sldId id="258" r:id="rId3"/>
    <p:sldId id="357" r:id="rId4"/>
    <p:sldId id="385" r:id="rId5"/>
    <p:sldId id="386" r:id="rId6"/>
    <p:sldId id="387" r:id="rId7"/>
    <p:sldId id="388" r:id="rId8"/>
    <p:sldId id="266" r:id="rId9"/>
    <p:sldId id="284" r:id="rId10"/>
    <p:sldId id="426" r:id="rId11"/>
    <p:sldId id="429" r:id="rId12"/>
    <p:sldId id="428" r:id="rId13"/>
    <p:sldId id="427" r:id="rId14"/>
    <p:sldId id="297" r:id="rId15"/>
    <p:sldId id="393" r:id="rId16"/>
    <p:sldId id="379" r:id="rId17"/>
    <p:sldId id="392" r:id="rId18"/>
    <p:sldId id="398" r:id="rId19"/>
    <p:sldId id="306" r:id="rId20"/>
    <p:sldId id="389" r:id="rId21"/>
    <p:sldId id="373" r:id="rId22"/>
    <p:sldId id="391" r:id="rId23"/>
    <p:sldId id="374" r:id="rId24"/>
    <p:sldId id="414" r:id="rId25"/>
    <p:sldId id="326" r:id="rId26"/>
    <p:sldId id="411" r:id="rId27"/>
    <p:sldId id="412" r:id="rId28"/>
    <p:sldId id="330" r:id="rId29"/>
    <p:sldId id="413" r:id="rId30"/>
    <p:sldId id="415" r:id="rId31"/>
    <p:sldId id="416" r:id="rId32"/>
    <p:sldId id="417" r:id="rId33"/>
    <p:sldId id="418" r:id="rId34"/>
    <p:sldId id="332" r:id="rId35"/>
    <p:sldId id="420" r:id="rId36"/>
    <p:sldId id="396" r:id="rId37"/>
    <p:sldId id="394" r:id="rId38"/>
    <p:sldId id="421" r:id="rId39"/>
    <p:sldId id="395" r:id="rId40"/>
    <p:sldId id="422" r:id="rId41"/>
    <p:sldId id="334" r:id="rId42"/>
    <p:sldId id="423" r:id="rId43"/>
    <p:sldId id="424" r:id="rId44"/>
    <p:sldId id="397" r:id="rId45"/>
    <p:sldId id="336" r:id="rId46"/>
    <p:sldId id="425" r:id="rId47"/>
    <p:sldId id="430" r:id="rId48"/>
    <p:sldId id="431" r:id="rId49"/>
    <p:sldId id="432" r:id="rId50"/>
    <p:sldId id="435" r:id="rId51"/>
    <p:sldId id="436" r:id="rId52"/>
    <p:sldId id="434" r:id="rId53"/>
    <p:sldId id="437" r:id="rId54"/>
    <p:sldId id="438" r:id="rId55"/>
    <p:sldId id="439" r:id="rId56"/>
    <p:sldId id="441" r:id="rId57"/>
    <p:sldId id="406" r:id="rId58"/>
    <p:sldId id="337" r:id="rId59"/>
    <p:sldId id="359" r:id="rId60"/>
    <p:sldId id="360" r:id="rId61"/>
    <p:sldId id="361" r:id="rId62"/>
    <p:sldId id="338" r:id="rId63"/>
    <p:sldId id="341" r:id="rId64"/>
    <p:sldId id="342" r:id="rId65"/>
    <p:sldId id="442" r:id="rId66"/>
    <p:sldId id="445" r:id="rId67"/>
    <p:sldId id="475" r:id="rId68"/>
    <p:sldId id="345" r:id="rId69"/>
    <p:sldId id="349" r:id="rId70"/>
    <p:sldId id="352" r:id="rId71"/>
    <p:sldId id="476" r:id="rId72"/>
    <p:sldId id="478" r:id="rId73"/>
    <p:sldId id="353" r:id="rId74"/>
    <p:sldId id="474" r:id="rId75"/>
    <p:sldId id="371" r:id="rId76"/>
    <p:sldId id="448" r:id="rId77"/>
    <p:sldId id="401" r:id="rId78"/>
    <p:sldId id="403" r:id="rId79"/>
    <p:sldId id="380" r:id="rId80"/>
    <p:sldId id="405" r:id="rId81"/>
    <p:sldId id="404" r:id="rId82"/>
    <p:sldId id="400" r:id="rId83"/>
    <p:sldId id="407" r:id="rId84"/>
    <p:sldId id="449" r:id="rId85"/>
    <p:sldId id="452" r:id="rId86"/>
    <p:sldId id="450" r:id="rId87"/>
    <p:sldId id="453" r:id="rId88"/>
    <p:sldId id="454" r:id="rId89"/>
    <p:sldId id="455" r:id="rId90"/>
    <p:sldId id="459" r:id="rId91"/>
    <p:sldId id="460" r:id="rId92"/>
    <p:sldId id="462" r:id="rId93"/>
    <p:sldId id="472" r:id="rId94"/>
    <p:sldId id="467" r:id="rId95"/>
    <p:sldId id="468" r:id="rId96"/>
    <p:sldId id="471" r:id="rId97"/>
    <p:sldId id="469" r:id="rId98"/>
    <p:sldId id="470" r:id="rId99"/>
    <p:sldId id="473" r:id="rId100"/>
    <p:sldId id="465" r:id="rId101"/>
    <p:sldId id="466" r:id="rId102"/>
    <p:sldId id="456" r:id="rId103"/>
    <p:sldId id="457" r:id="rId104"/>
    <p:sldId id="458" r:id="rId105"/>
    <p:sldId id="463" r:id="rId106"/>
    <p:sldId id="464" r:id="rId10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E5F0"/>
    <a:srgbClr val="D9C5CA"/>
    <a:srgbClr val="CCDAD4"/>
    <a:srgbClr val="B2CBF2"/>
    <a:srgbClr val="F67F4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33" autoAdjust="0"/>
    <p:restoredTop sz="94718" autoAdjust="0"/>
  </p:normalViewPr>
  <p:slideViewPr>
    <p:cSldViewPr snapToGrid="0" snapToObjects="1">
      <p:cViewPr>
        <p:scale>
          <a:sx n="129" d="100"/>
          <a:sy n="129" d="100"/>
        </p:scale>
        <p:origin x="472" y="-1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notesMaster" Target="notesMasters/notesMaster1.xml"/><Relationship Id="rId109"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viewProps" Target="viewProp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theme" Target="theme/theme1.xml"/><Relationship Id="rId11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AC4BA2-8801-B642-9C2B-C93474E7FFBB}" type="datetimeFigureOut">
              <a:rPr lang="fr-FR" smtClean="0"/>
              <a:pPr/>
              <a:t>23/05/2016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C91FFC-C9E2-5F45-9905-F7AE9058F321}" type="slidenum">
              <a:rPr lang="fr-FR" smtClean="0"/>
              <a:pPr/>
              <a:t>‹#›</a:t>
            </a:fld>
            <a:endParaRPr lang="fr-FR"/>
          </a:p>
        </p:txBody>
      </p:sp>
    </p:spTree>
    <p:extLst>
      <p:ext uri="{BB962C8B-B14F-4D97-AF65-F5344CB8AC3E}">
        <p14:creationId xmlns:p14="http://schemas.microsoft.com/office/powerpoint/2010/main" val="42763731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7CE38E4D-051A-41E1-86A4-E56916468FD0}" type="datetimeFigureOut">
              <a:rPr lang="en-US" smtClean="0"/>
              <a:pPr/>
              <a:t>5/23/16</a:t>
            </a:fld>
            <a:endParaRPr lang="en-US"/>
          </a:p>
        </p:txBody>
      </p:sp>
      <p:sp>
        <p:nvSpPr>
          <p:cNvPr id="17" name="Espace réservé du pied de page 16"/>
          <p:cNvSpPr>
            <a:spLocks noGrp="1"/>
          </p:cNvSpPr>
          <p:nvPr>
            <p:ph type="ftr" sz="quarter" idx="11"/>
          </p:nvPr>
        </p:nvSpPr>
        <p:spPr/>
        <p:txBody>
          <a:bodyPr/>
          <a:lstStyle/>
          <a:p>
            <a:endParaRPr lang="en-US"/>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F28FB93-0A08-4E7D-8E63-9EFA29F1E093}" type="slidenum">
              <a:rPr lang="en-US" smtClean="0"/>
              <a:pPr/>
              <a:t>‹#›</a:t>
            </a:fld>
            <a:endParaRPr lang="en-US"/>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E38E4D-051A-41E1-86A4-E56916468FD0}" type="datetimeFigureOut">
              <a:rPr lang="en-US" smtClean="0"/>
              <a:pPr/>
              <a:t>5/23/16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86BB73A-582F-4420-9A14-CB10A2B2E5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886BB73A-582F-4420-9A14-CB10A2B2E5E8}" type="slidenum">
              <a:rPr lang="en-US" smtClean="0"/>
              <a:pPr/>
              <a:t>‹#›</a:t>
            </a:fld>
            <a:endParaRPr lang="en-US"/>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E38E4D-051A-41E1-86A4-E56916468FD0}" type="datetimeFigureOut">
              <a:rPr lang="en-US" smtClean="0"/>
              <a:pPr/>
              <a:t>5/23/16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7CE38E4D-051A-41E1-86A4-E56916468FD0}" type="datetimeFigureOut">
              <a:rPr lang="en-US" smtClean="0"/>
              <a:pPr/>
              <a:t>5/23/16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a:xfrm>
            <a:off x="4361688" y="1026372"/>
            <a:ext cx="457200" cy="441325"/>
          </a:xfrm>
        </p:spPr>
        <p:txBody>
          <a:bodyPr/>
          <a:lstStyle/>
          <a:p>
            <a:fld id="{886BB73A-582F-4420-9A14-CB10A2B2E5E8}" type="slidenum">
              <a:rPr lang="en-US" smtClean="0"/>
              <a:pPr/>
              <a:t>‹#›</a:t>
            </a:fld>
            <a:endParaRPr lang="en-US"/>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en-US"/>
          </a:p>
        </p:txBody>
      </p:sp>
      <p:sp>
        <p:nvSpPr>
          <p:cNvPr id="4" name="Espace réservé de la date 3"/>
          <p:cNvSpPr>
            <a:spLocks noGrp="1"/>
          </p:cNvSpPr>
          <p:nvPr>
            <p:ph type="dt" sz="half" idx="10"/>
          </p:nvPr>
        </p:nvSpPr>
        <p:spPr/>
        <p:txBody>
          <a:bodyPr/>
          <a:lstStyle/>
          <a:p>
            <a:fld id="{7CE38E4D-051A-41E1-86A4-E56916468FD0}" type="datetimeFigureOut">
              <a:rPr lang="en-US" smtClean="0"/>
              <a:pPr/>
              <a:t>5/23/16</a:t>
            </a:fld>
            <a:endParaRPr lang="en-US"/>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6BB73A-582F-4420-9A14-CB10A2B2E5E8}" type="slidenum">
              <a:rPr lang="en-US" smtClean="0"/>
              <a:pPr/>
              <a:t>‹#›</a:t>
            </a:fld>
            <a:endParaRPr lang="en-US"/>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7CE38E4D-051A-41E1-86A4-E56916468FD0}" type="datetimeFigureOut">
              <a:rPr lang="en-US" smtClean="0"/>
              <a:pPr/>
              <a:t>5/23/16</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86BB73A-582F-4420-9A14-CB10A2B2E5E8}" type="slidenum">
              <a:rPr lang="en-US" smtClean="0"/>
              <a:pPr/>
              <a:t>‹#›</a:t>
            </a:fld>
            <a:endParaRPr lang="en-US"/>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CE38E4D-051A-41E1-86A4-E56916468FD0}" type="datetimeFigureOut">
              <a:rPr lang="en-US" smtClean="0"/>
              <a:pPr/>
              <a:t>5/23/16</a:t>
            </a:fld>
            <a:endParaRPr lang="en-US"/>
          </a:p>
        </p:txBody>
      </p:sp>
      <p:sp>
        <p:nvSpPr>
          <p:cNvPr id="8" name="Espace réservé du pied de page 7"/>
          <p:cNvSpPr>
            <a:spLocks noGrp="1"/>
          </p:cNvSpPr>
          <p:nvPr>
            <p:ph type="ftr" sz="quarter" idx="11"/>
          </p:nvPr>
        </p:nvSpPr>
        <p:spPr>
          <a:xfrm>
            <a:off x="304800" y="6409944"/>
            <a:ext cx="3581400" cy="365760"/>
          </a:xfrm>
        </p:spPr>
        <p:txBody>
          <a:bodyPr/>
          <a:lstStyle/>
          <a:p>
            <a:endParaRPr lang="en-US"/>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886BB73A-582F-4420-9A14-CB10A2B2E5E8}" type="slidenum">
              <a:rPr lang="en-US" smtClean="0"/>
              <a:pPr/>
              <a:t>‹#›</a:t>
            </a:fld>
            <a:endParaRPr lang="en-US"/>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7CE38E4D-051A-41E1-86A4-E56916468FD0}" type="datetimeFigureOut">
              <a:rPr lang="en-US" smtClean="0"/>
              <a:pPr/>
              <a:t>5/23/16</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a:xfrm>
            <a:off x="4343400" y="1036020"/>
            <a:ext cx="457200" cy="441325"/>
          </a:xfrm>
        </p:spPr>
        <p:txBody>
          <a:bodyPr/>
          <a:lstStyle/>
          <a:p>
            <a:fld id="{886BB73A-582F-4420-9A14-CB10A2B2E5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7CE38E4D-051A-41E1-86A4-E56916468FD0}" type="datetimeFigureOut">
              <a:rPr lang="en-US" smtClean="0"/>
              <a:pPr/>
              <a:t>5/23/16</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86BB73A-582F-4420-9A14-CB10A2B2E5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F28FB93-0A08-4E7D-8E63-9EFA29F1E09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7CE38E4D-051A-41E1-86A4-E56916468FD0}" type="datetimeFigureOut">
              <a:rPr lang="en-US" smtClean="0"/>
              <a:pPr/>
              <a:t>5/23/16</a:t>
            </a:fld>
            <a:endParaRPr lang="en-US"/>
          </a:p>
        </p:txBody>
      </p:sp>
      <p:sp>
        <p:nvSpPr>
          <p:cNvPr id="6" name="Espace réservé du pied de page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886BB73A-582F-4420-9A14-CB10A2B2E5E8}" type="slidenum">
              <a:rPr lang="en-US" smtClean="0"/>
              <a:pPr/>
              <a:t>‹#›</a:t>
            </a:fld>
            <a:endParaRPr lang="en-US"/>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Faire glisser l'image vers l'espace réservé ou cliquer sur l'icône pour l'ajouter</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7CE38E4D-051A-41E1-86A4-E56916468FD0}" type="datetimeFigureOut">
              <a:rPr lang="en-US" smtClean="0"/>
              <a:pPr/>
              <a:t>5/23/16</a:t>
            </a:fld>
            <a:endParaRPr lang="en-US"/>
          </a:p>
        </p:txBody>
      </p:sp>
      <p:sp>
        <p:nvSpPr>
          <p:cNvPr id="6" name="Espace réservé du pied de page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CE38E4D-051A-41E1-86A4-E56916468FD0}" type="datetimeFigureOut">
              <a:rPr lang="en-US" smtClean="0"/>
              <a:pPr/>
              <a:t>5/23/16</a:t>
            </a:fld>
            <a:endParaRPr lang="en-US"/>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86BB73A-582F-4420-9A14-CB10A2B2E5E8}" type="slidenum">
              <a:rPr lang="en-US" smtClean="0"/>
              <a:pPr/>
              <a:t>‹#›</a:t>
            </a:fld>
            <a:endParaRPr lang="en-US"/>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et modifiez le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ingrid@geray.avocat.fr" TargetMode="Externa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11-04_1314412&amp;FromId=Z2102"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09-22_1411884&amp;FromId=Z210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02-04_1326284&amp;FromId=Z2102" TargetMode="External"/><Relationship Id="rId3" Type="http://schemas.openxmlformats.org/officeDocument/2006/relationships/hyperlink" Target="http://www.dalloz-avocats.fr/documentation/Document?id=CASS_LIEUVIDE_2015-02-04_1324151&amp;FromId=Z210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package" Target="../embeddings/Document_Microsoft_Word1.docx"/><Relationship Id="rId4" Type="http://schemas.openxmlformats.org/officeDocument/2006/relationships/image" Target="../media/image4.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Document_Microsoft_Word2.docx"/><Relationship Id="rId4" Type="http://schemas.openxmlformats.org/officeDocument/2006/relationships/image" Target="../media/image5.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3-01-17_1210051&amp;FromId=Z2089"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3-03-27_1129001&amp;FromId=Z2089"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4-01-29_1221516&amp;FromId=Z208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2-11-21_1118686&amp;FromId=Z2162"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dalloz-avocats.fr/documentation/Document?id=CASS_LIEUVIDE_2013-10-16_1215638&amp;FromId=Z2162"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4-03-05_1228303&amp;FromId=Z2162" TargetMode="External"/><Relationship Id="rId3" Type="http://schemas.openxmlformats.org/officeDocument/2006/relationships/hyperlink" Target="http://www.dalloz-avocats.fr/documentation/Document?id=CASS_LIEUVIDE_2015-04-09_1325326&amp;FromId=Z216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javascript:%20documentLink('INFO1455701949522')"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3-03-13_1122082&amp;FromId=Z2162"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6-03-16_1421304&amp;FromId=Z2199"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6-01-13_1520822&amp;FromId=Z2199"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05-20_1410270&amp;FromId=Z2089"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4-01-15_1222117&amp;FromId=Z2089" TargetMode="External"/><Relationship Id="rId3" Type="http://schemas.openxmlformats.org/officeDocument/2006/relationships/hyperlink" Target="http://www.dalloz-avocats.fr/documentation/Document?id=CASS_LIEUVIDE_2014-02-12_1211554&amp;FromId=Z2089"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09-23_1414021&amp;FromId=Z2089"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03-05_1327270&amp;FromId=Z2089"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5-12-01_1417701&amp;FromId=Z2089"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dalloz-avocats.fr/documentation/Document?id=CASS_LIEUVIDE_2003-03-26_0142333&amp;FromId=Z2230" TargetMode="External"/><Relationship Id="rId4" Type="http://schemas.openxmlformats.org/officeDocument/2006/relationships/hyperlink" Target="http://www.dalloz-avocats.fr/documentation/Document?id=CASS_LIEUVIDE_1994-03-01_9242124&amp;FromId=Z2230" TargetMode="External"/><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14-09-17_1319763&amp;FromId=Z2230"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alloz-avocats.fr/documentation/Document?id=CASS_LIEUVIDE_2009-01-27_0741738&amp;FromId=Z223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D9C5CA"/>
        </a:solid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502121" y="1417624"/>
            <a:ext cx="8142220" cy="2077212"/>
          </a:xfrm>
        </p:spPr>
        <p:txBody>
          <a:bodyPr>
            <a:noAutofit/>
            <a:scene3d>
              <a:camera prst="perspectiveBelow" fov="2700000">
                <a:rot lat="1200000" lon="0" rev="0"/>
              </a:camera>
              <a:lightRig rig="threePt" dir="t"/>
            </a:scene3d>
            <a:sp3d extrusionH="57150">
              <a:bevelT w="69850" h="38100" prst="cross"/>
            </a:sp3d>
          </a:bodyPr>
          <a:lstStyle/>
          <a:p>
            <a:r>
              <a:rPr lang="fr-FR" sz="7200" u="sng" dirty="0" smtClean="0">
                <a:solidFill>
                  <a:schemeClr val="tx1"/>
                </a:solidFill>
                <a:effectLst>
                  <a:reflection stA="0" endPos="0" dir="5400000" sy="-100000" algn="bl" rotWithShape="0"/>
                </a:effectLst>
                <a:latin typeface="+mn-lt"/>
              </a:rPr>
              <a:t>LE</a:t>
            </a:r>
            <a:r>
              <a:rPr lang="fr-FR" sz="7200" u="sng" dirty="0" smtClean="0">
                <a:solidFill>
                  <a:schemeClr val="tx1"/>
                </a:solidFill>
                <a:effectLst>
                  <a:outerShdw blurRad="50800" dist="38100" dir="16200000" algn="t">
                    <a:srgbClr val="000000">
                      <a:alpha val="43000"/>
                    </a:srgbClr>
                  </a:outerShdw>
                  <a:reflection stA="0" endPos="0" dir="5400000" sy="-100000" algn="bl" rotWithShape="0"/>
                </a:effectLst>
                <a:latin typeface="+mn-lt"/>
              </a:rPr>
              <a:t> </a:t>
            </a:r>
            <a:r>
              <a:rPr lang="fr-FR" sz="7200" u="sng" dirty="0" smtClean="0">
                <a:solidFill>
                  <a:schemeClr val="tx1"/>
                </a:solidFill>
                <a:effectLst>
                  <a:reflection stA="0" endPos="0" dir="5400000" sy="-100000" algn="bl" rotWithShape="0"/>
                </a:effectLst>
                <a:latin typeface="+mn-lt"/>
              </a:rPr>
              <a:t>LICENCIEMENT INDIVIDUEL</a:t>
            </a:r>
            <a:endParaRPr lang="fr-FR" sz="7200" u="sng" dirty="0">
              <a:solidFill>
                <a:schemeClr val="tx1"/>
              </a:solidFill>
              <a:effectLst>
                <a:reflection stA="0" endPos="0" dir="5400000" sy="-100000" algn="bl" rotWithShape="0"/>
              </a:effectLst>
              <a:latin typeface="+mn-lt"/>
            </a:endParaRPr>
          </a:p>
        </p:txBody>
      </p:sp>
      <p:sp>
        <p:nvSpPr>
          <p:cNvPr id="3" name="Sous-titre 2"/>
          <p:cNvSpPr>
            <a:spLocks noGrp="1"/>
          </p:cNvSpPr>
          <p:nvPr>
            <p:ph type="body" idx="4294967295"/>
          </p:nvPr>
        </p:nvSpPr>
        <p:spPr>
          <a:xfrm>
            <a:off x="633412" y="2328620"/>
            <a:ext cx="6480175" cy="1673225"/>
          </a:xfrm>
        </p:spPr>
        <p:txBody>
          <a:bodyPr>
            <a:normAutofit fontScale="25000" lnSpcReduction="20000"/>
          </a:bodyPr>
          <a:lstStyle/>
          <a:p>
            <a:endParaRPr lang="fr-FR" dirty="0" smtClean="0">
              <a:effectLst>
                <a:outerShdw blurRad="50800" dist="38100" dir="2700000" algn="br">
                  <a:srgbClr val="000000">
                    <a:alpha val="43000"/>
                  </a:srgbClr>
                </a:outerShdw>
              </a:effectLst>
            </a:endParaRPr>
          </a:p>
          <a:p>
            <a:endParaRPr lang="fr-FR" dirty="0" smtClean="0">
              <a:effectLst>
                <a:outerShdw blurRad="50800" dist="38100" dir="2700000" algn="br">
                  <a:srgbClr val="000000">
                    <a:alpha val="43000"/>
                  </a:srgbClr>
                </a:outerShdw>
              </a:effectLst>
            </a:endParaRPr>
          </a:p>
          <a:p>
            <a:endParaRPr lang="fr-FR" dirty="0">
              <a:effectLst>
                <a:outerShdw blurRad="50800" dist="38100" dir="2700000" algn="br">
                  <a:srgbClr val="000000">
                    <a:alpha val="43000"/>
                  </a:srgbClr>
                </a:outerShdw>
              </a:effectLst>
            </a:endParaRPr>
          </a:p>
          <a:p>
            <a:pPr>
              <a:buNone/>
            </a:pPr>
            <a:endParaRPr lang="fr-FR" dirty="0" smtClean="0">
              <a:effectLst>
                <a:outerShdw blurRad="50800" dist="38100" dir="2700000" algn="br">
                  <a:srgbClr val="000000">
                    <a:alpha val="43000"/>
                  </a:srgbClr>
                </a:outerShdw>
              </a:effectLst>
            </a:endParaRPr>
          </a:p>
          <a:p>
            <a:pPr>
              <a:buNone/>
            </a:pPr>
            <a:endParaRPr lang="fr-FR" sz="3300" dirty="0" smtClean="0">
              <a:effectLst>
                <a:outerShdw blurRad="50800" dist="38100" dir="2700000" algn="br">
                  <a:srgbClr val="000000">
                    <a:alpha val="43000"/>
                  </a:srgbClr>
                </a:outerShdw>
              </a:effectLst>
            </a:endParaRPr>
          </a:p>
          <a:p>
            <a:pPr>
              <a:buNone/>
            </a:pPr>
            <a:endParaRPr lang="fr-FR" sz="3300" dirty="0" smtClean="0">
              <a:effectLst>
                <a:outerShdw blurRad="50800" dist="38100" dir="2700000" algn="br">
                  <a:srgbClr val="000000">
                    <a:alpha val="43000"/>
                  </a:srgbClr>
                </a:outerShdw>
              </a:effectLst>
            </a:endParaRPr>
          </a:p>
          <a:p>
            <a:pPr>
              <a:buNone/>
            </a:pPr>
            <a:endParaRPr lang="fr-FR" sz="3300" dirty="0" smtClean="0">
              <a:effectLst>
                <a:outerShdw blurRad="50800" dist="38100" dir="2700000" algn="br">
                  <a:srgbClr val="000000">
                    <a:alpha val="43000"/>
                  </a:srgbClr>
                </a:outerShdw>
              </a:effectLst>
            </a:endParaRPr>
          </a:p>
          <a:p>
            <a:pPr>
              <a:buNone/>
            </a:pPr>
            <a:endParaRPr lang="fr-FR" sz="3300" dirty="0" smtClean="0">
              <a:effectLst>
                <a:outerShdw blurRad="50800" dist="38100" dir="2700000" algn="br">
                  <a:srgbClr val="000000">
                    <a:alpha val="43000"/>
                  </a:srgbClr>
                </a:outerShdw>
              </a:effectLst>
            </a:endParaRPr>
          </a:p>
          <a:p>
            <a:pPr>
              <a:buNone/>
            </a:pPr>
            <a:endParaRPr lang="fr-FR" sz="3300" dirty="0" smtClean="0"/>
          </a:p>
          <a:p>
            <a:pPr>
              <a:buNone/>
            </a:pPr>
            <a:endParaRPr lang="fr-FR" sz="3300" dirty="0" smtClean="0"/>
          </a:p>
          <a:p>
            <a:pPr>
              <a:buNone/>
            </a:pPr>
            <a:endParaRPr lang="fr-FR" sz="3300" dirty="0" smtClean="0"/>
          </a:p>
          <a:p>
            <a:pPr>
              <a:buNone/>
            </a:pPr>
            <a:endParaRPr lang="fr-FR" sz="3300" dirty="0" smtClean="0"/>
          </a:p>
          <a:p>
            <a:pPr>
              <a:buNone/>
            </a:pPr>
            <a:endParaRPr lang="fr-FR" sz="3300" dirty="0" smtClean="0"/>
          </a:p>
          <a:p>
            <a:pPr>
              <a:buNone/>
            </a:pPr>
            <a:endParaRPr lang="fr-FR" sz="3300" dirty="0" smtClean="0"/>
          </a:p>
          <a:p>
            <a:pPr algn="ctr">
              <a:buNone/>
            </a:pPr>
            <a:r>
              <a:rPr lang="fr-FR" sz="6400" dirty="0" smtClean="0"/>
              <a:t>		</a:t>
            </a:r>
          </a:p>
          <a:p>
            <a:pPr algn="ctr">
              <a:buNone/>
            </a:pPr>
            <a:endParaRPr lang="fr-FR" sz="6400" dirty="0" smtClean="0"/>
          </a:p>
          <a:p>
            <a:pPr algn="ctr">
              <a:buNone/>
            </a:pPr>
            <a:r>
              <a:rPr lang="fr-FR" sz="6400" dirty="0" smtClean="0"/>
              <a:t>		</a:t>
            </a:r>
          </a:p>
          <a:p>
            <a:pPr algn="ctr">
              <a:buNone/>
            </a:pPr>
            <a:endParaRPr lang="fr-FR" sz="6400" dirty="0" smtClean="0"/>
          </a:p>
          <a:p>
            <a:pPr algn="ctr">
              <a:buNone/>
            </a:pPr>
            <a:r>
              <a:rPr lang="fr-FR" sz="5600" dirty="0" smtClean="0"/>
              <a:t>		           Ingrid GERAY</a:t>
            </a:r>
          </a:p>
          <a:p>
            <a:pPr algn="ctr">
              <a:buNone/>
            </a:pPr>
            <a:r>
              <a:rPr lang="fr-FR" sz="5600" dirty="0" smtClean="0"/>
              <a:t>		      Immeuble </a:t>
            </a:r>
            <a:r>
              <a:rPr lang="fr-FR" sz="5600" dirty="0"/>
              <a:t>le Delta - 1 allée de l’électronique</a:t>
            </a:r>
            <a:r>
              <a:rPr lang="fr-FR" sz="5600" dirty="0" smtClean="0"/>
              <a:t> </a:t>
            </a:r>
          </a:p>
          <a:p>
            <a:pPr algn="ctr">
              <a:buNone/>
            </a:pPr>
            <a:r>
              <a:rPr lang="fr-FR" sz="5600" dirty="0" smtClean="0"/>
              <a:t>		         42000 </a:t>
            </a:r>
            <a:r>
              <a:rPr lang="fr-FR" sz="5600" dirty="0"/>
              <a:t>SAINT </a:t>
            </a:r>
            <a:r>
              <a:rPr lang="fr-FR" sz="5600" dirty="0" smtClean="0"/>
              <a:t>ETIENNE</a:t>
            </a:r>
          </a:p>
          <a:p>
            <a:pPr algn="ctr">
              <a:buNone/>
            </a:pPr>
            <a:r>
              <a:rPr lang="fr-FR" sz="5600" cap="small" dirty="0" smtClean="0"/>
              <a:t>		          Email</a:t>
            </a:r>
            <a:r>
              <a:rPr lang="fr-FR" sz="5600" cap="small" dirty="0"/>
              <a:t> </a:t>
            </a:r>
            <a:r>
              <a:rPr lang="fr-FR" sz="5600" dirty="0"/>
              <a:t>: </a:t>
            </a:r>
            <a:r>
              <a:rPr lang="fr-FR" sz="5600" dirty="0">
                <a:hlinkClick r:id="rId2"/>
              </a:rPr>
              <a:t>ingrid@</a:t>
            </a:r>
            <a:r>
              <a:rPr lang="fr-FR" sz="5600" dirty="0">
                <a:hlinkClick r:id="rId2"/>
              </a:rPr>
              <a:t>geray.avocat.fr</a:t>
            </a:r>
            <a:r>
              <a:rPr lang="fr-FR" sz="5600" dirty="0"/>
              <a:t>	</a:t>
            </a:r>
          </a:p>
          <a:p>
            <a:pPr algn="ctr">
              <a:buNone/>
            </a:pPr>
            <a:r>
              <a:rPr lang="fr-FR" sz="5600" dirty="0"/>
              <a:t>		       Téléphone</a:t>
            </a:r>
            <a:r>
              <a:rPr lang="fr-FR" sz="5600" dirty="0"/>
              <a:t> : </a:t>
            </a:r>
            <a:r>
              <a:rPr lang="fr-FR" sz="5600" dirty="0"/>
              <a:t>04 </a:t>
            </a:r>
            <a:r>
              <a:rPr lang="fr-FR" sz="5600" dirty="0"/>
              <a:t>77 91 68 </a:t>
            </a:r>
            <a:r>
              <a:rPr lang="fr-FR" sz="5600" dirty="0"/>
              <a:t>81/ 06 14 71 </a:t>
            </a:r>
            <a:r>
              <a:rPr lang="fr-FR" sz="5600" cap="small" dirty="0" smtClean="0"/>
              <a:t>14 21</a:t>
            </a:r>
            <a:endParaRPr lang="fr-FR" sz="5600" dirty="0"/>
          </a:p>
          <a:p>
            <a:endParaRPr lang="fr-FR" dirty="0" smtClean="0"/>
          </a:p>
          <a:p>
            <a:endParaRPr lang="fr-FR" dirty="0"/>
          </a:p>
          <a:p>
            <a:r>
              <a:rPr lang="fr-FR" dirty="0" smtClean="0"/>
              <a:t> </a:t>
            </a:r>
          </a:p>
          <a:p>
            <a:endParaRPr lang="fr-FR" dirty="0"/>
          </a:p>
          <a:p>
            <a:endParaRPr lang="fr-FR" dirty="0" smtClean="0"/>
          </a:p>
        </p:txBody>
      </p:sp>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3849587" y="3796336"/>
            <a:ext cx="1299606" cy="1114920"/>
          </a:xfrm>
          <a:prstGeom prst="rect">
            <a:avLst/>
          </a:prstGeom>
          <a:noFill/>
          <a:ln>
            <a:noFill/>
          </a:ln>
        </p:spPr>
      </p:pic>
    </p:spTree>
    <p:extLst>
      <p:ext uri="{BB962C8B-B14F-4D97-AF65-F5344CB8AC3E}">
        <p14:creationId xmlns:p14="http://schemas.microsoft.com/office/powerpoint/2010/main" val="3216888006"/>
      </p:ext>
    </p:extLst>
  </p:cSld>
  <p:clrMapOvr>
    <a:masterClrMapping/>
  </p:clrMapOvr>
  <mc:AlternateContent xmlns:mc="http://schemas.openxmlformats.org/markup-compatibility/2006">
    <mc:Choice xmlns:p14="http://schemas.microsoft.com/office/powerpoint/2010/main" Requires="p14">
      <p:transition>
        <p14:prism dir="d"/>
      </p:transition>
    </mc:Choice>
    <mc:Fallback>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1459" y="2116591"/>
            <a:ext cx="6901689" cy="1077218"/>
          </a:xfrm>
          <a:prstGeom prst="rect">
            <a:avLst/>
          </a:prstGeom>
          <a:noFill/>
        </p:spPr>
        <p:txBody>
          <a:bodyPr wrap="square" rtlCol="0">
            <a:spAutoFit/>
          </a:bodyPr>
          <a:lstStyle/>
          <a:p>
            <a:pPr algn="ctr"/>
            <a:r>
              <a:rPr lang="fr-FR" sz="3200" i="1" u="sng" dirty="0" smtClean="0">
                <a:solidFill>
                  <a:srgbClr val="660066"/>
                </a:solidFill>
                <a:latin typeface="Times New Roman "/>
                <a:cs typeface="Times New Roman "/>
              </a:rPr>
              <a:t>1- </a:t>
            </a:r>
            <a:r>
              <a:rPr lang="fr-FR" sz="3200" i="1" u="sng" dirty="0" smtClean="0">
                <a:solidFill>
                  <a:srgbClr val="660066"/>
                </a:solidFill>
                <a:latin typeface="Times New Roman "/>
                <a:cs typeface="Times New Roman "/>
              </a:rPr>
              <a:t>La modification </a:t>
            </a:r>
            <a:r>
              <a:rPr lang="fr-FR" sz="3200" i="1" u="sng" dirty="0" smtClean="0">
                <a:solidFill>
                  <a:srgbClr val="660066"/>
                </a:solidFill>
                <a:latin typeface="Times New Roman "/>
                <a:cs typeface="Times New Roman "/>
              </a:rPr>
              <a:t>du contrat ou des conditions de travail </a:t>
            </a:r>
            <a:r>
              <a:rPr lang="fr-FR" b="1" dirty="0" smtClean="0"/>
              <a:t>	</a:t>
            </a:r>
          </a:p>
        </p:txBody>
      </p:sp>
    </p:spTree>
  </p:cSld>
  <p:clrMapOvr>
    <a:masterClrMapping/>
  </p:clrMapOvr>
  <p:transition>
    <p:pull dir="d"/>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73733" y="2303638"/>
            <a:ext cx="5838376" cy="1323439"/>
          </a:xfrm>
          <a:prstGeom prst="rect">
            <a:avLst/>
          </a:prstGeom>
          <a:noFill/>
        </p:spPr>
        <p:txBody>
          <a:bodyPr wrap="square" rtlCol="0">
            <a:spAutoFit/>
          </a:bodyPr>
          <a:lstStyle/>
          <a:p>
            <a:pPr algn="ctr"/>
            <a:r>
              <a:rPr lang="fr-FR" sz="4000" i="1" u="sng" dirty="0" smtClean="0">
                <a:solidFill>
                  <a:srgbClr val="660066"/>
                </a:solidFill>
              </a:rPr>
              <a:t>Autres modes de rupture du contrat de travail </a:t>
            </a:r>
            <a:endParaRPr lang="fr-FR" sz="4000" i="1" u="sng" dirty="0">
              <a:solidFill>
                <a:srgbClr val="660066"/>
              </a:solidFill>
            </a:endParaRPr>
          </a:p>
        </p:txBody>
      </p:sp>
    </p:spTree>
  </p:cSld>
  <p:clrMapOvr>
    <a:masterClrMapping/>
  </p:clrMapOvr>
  <p:transition>
    <p:wedg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Rupture conventionnelle </a:t>
            </a:r>
            <a:endParaRPr lang="fr-FR" dirty="0"/>
          </a:p>
        </p:txBody>
      </p:sp>
      <p:sp>
        <p:nvSpPr>
          <p:cNvPr id="3" name="Espace réservé du contenu 2"/>
          <p:cNvSpPr>
            <a:spLocks noGrp="1"/>
          </p:cNvSpPr>
          <p:nvPr>
            <p:ph sz="quarter" idx="1"/>
          </p:nvPr>
        </p:nvSpPr>
        <p:spPr>
          <a:xfrm>
            <a:off x="301752" y="1527048"/>
            <a:ext cx="8503920" cy="4881792"/>
          </a:xfrm>
        </p:spPr>
        <p:txBody>
          <a:bodyPr>
            <a:normAutofit fontScale="92500"/>
          </a:bodyPr>
          <a:lstStyle/>
          <a:p>
            <a:r>
              <a:rPr lang="fr-FR" u="sng" dirty="0" smtClean="0"/>
              <a:t>Selon </a:t>
            </a:r>
            <a:r>
              <a:rPr lang="fr-FR" u="sng" smtClean="0"/>
              <a:t>la DIRECCTE </a:t>
            </a:r>
            <a:r>
              <a:rPr lang="fr-FR" u="sng" dirty="0" smtClean="0"/>
              <a:t>: </a:t>
            </a:r>
          </a:p>
          <a:p>
            <a:endParaRPr lang="fr-FR" dirty="0" smtClean="0"/>
          </a:p>
          <a:p>
            <a:pPr lvl="1"/>
            <a:r>
              <a:rPr lang="fr-FR" b="1" u="sng" dirty="0" smtClean="0"/>
              <a:t>l'annulation d'un refus d'homologation </a:t>
            </a:r>
            <a:r>
              <a:rPr lang="fr-FR" dirty="0" smtClean="0"/>
              <a:t>par le conseil de prud'hommes a pour effet de ressaisir la </a:t>
            </a:r>
            <a:r>
              <a:rPr lang="fr-FR" dirty="0" err="1" smtClean="0"/>
              <a:t>Direccte</a:t>
            </a:r>
            <a:r>
              <a:rPr lang="fr-FR" dirty="0" smtClean="0"/>
              <a:t> à qui il appartient de statuer en tenant compte de l'autorité de la chose jugée. </a:t>
            </a:r>
          </a:p>
          <a:p>
            <a:pPr lvl="1">
              <a:buNone/>
            </a:pPr>
            <a:endParaRPr lang="fr-FR" dirty="0" smtClean="0"/>
          </a:p>
          <a:p>
            <a:pPr lvl="1"/>
            <a:r>
              <a:rPr lang="fr-FR" dirty="0" smtClean="0"/>
              <a:t>En aucun cas, le conseil de prud'hommes n'est compétent pour accorder l'homologation de la rupture conventionnelle. </a:t>
            </a:r>
            <a:r>
              <a:rPr lang="fr-FR" b="1" u="sng" dirty="0" smtClean="0"/>
              <a:t>Il ne peut qu'annuler </a:t>
            </a:r>
            <a:r>
              <a:rPr lang="fr-FR" dirty="0" smtClean="0"/>
              <a:t>ou </a:t>
            </a:r>
            <a:r>
              <a:rPr lang="fr-FR" b="1" u="sng" dirty="0" smtClean="0"/>
              <a:t>confirmer le refus d'homologation </a:t>
            </a:r>
            <a:r>
              <a:rPr lang="fr-FR" dirty="0" smtClean="0"/>
              <a:t>et ne peut se substituer à l'administration pour homologuer la rupture conventionnelle.</a:t>
            </a:r>
          </a:p>
          <a:p>
            <a:pPr lvl="1"/>
            <a:endParaRPr lang="fr-FR" dirty="0" smtClean="0"/>
          </a:p>
          <a:p>
            <a:r>
              <a:rPr lang="fr-FR" dirty="0" smtClean="0"/>
              <a:t>Les Hauts Magistrats confirment  la position de l'administration. </a:t>
            </a:r>
            <a:r>
              <a:rPr lang="fr-FR" b="1" u="sng" dirty="0" err="1" smtClean="0">
                <a:solidFill>
                  <a:srgbClr val="660066"/>
                </a:solidFill>
              </a:rPr>
              <a:t>Cass</a:t>
            </a:r>
            <a:r>
              <a:rPr lang="fr-FR" b="1" u="sng" dirty="0" smtClean="0">
                <a:solidFill>
                  <a:srgbClr val="660066"/>
                </a:solidFill>
              </a:rPr>
              <a:t>. soc., 14 janv. 2016, n° 14-26.220</a:t>
            </a:r>
            <a:endParaRPr lang="fr-FR" b="1"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97485" y="2531944"/>
            <a:ext cx="7443191" cy="1323439"/>
          </a:xfrm>
          <a:prstGeom prst="rect">
            <a:avLst/>
          </a:prstGeom>
          <a:noFill/>
        </p:spPr>
        <p:txBody>
          <a:bodyPr wrap="square" rtlCol="0">
            <a:spAutoFit/>
          </a:bodyPr>
          <a:lstStyle/>
          <a:p>
            <a:pPr algn="ctr"/>
            <a:r>
              <a:rPr lang="fr-FR" sz="4000" i="1" u="sng" dirty="0" smtClean="0">
                <a:solidFill>
                  <a:srgbClr val="660066"/>
                </a:solidFill>
              </a:rPr>
              <a:t>Licenciement économique collectif / salarié protégé </a:t>
            </a:r>
            <a:endParaRPr lang="fr-FR" sz="4000" i="1" u="sng" dirty="0">
              <a:solidFill>
                <a:srgbClr val="660066"/>
              </a:solidFill>
            </a:endParaRPr>
          </a:p>
        </p:txBody>
      </p:sp>
    </p:spTree>
  </p:cSld>
  <p:clrMapOvr>
    <a:masterClrMapping/>
  </p:clrMapOvr>
  <p:transition>
    <p:wedg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Licenciement économique du candidat aux élections </a:t>
            </a:r>
            <a:endParaRPr lang="fr-FR" dirty="0"/>
          </a:p>
        </p:txBody>
      </p:sp>
      <p:sp>
        <p:nvSpPr>
          <p:cNvPr id="3" name="Espace réservé du contenu 2"/>
          <p:cNvSpPr>
            <a:spLocks noGrp="1"/>
          </p:cNvSpPr>
          <p:nvPr>
            <p:ph sz="quarter" idx="1"/>
          </p:nvPr>
        </p:nvSpPr>
        <p:spPr>
          <a:xfrm>
            <a:off x="332232" y="1304314"/>
            <a:ext cx="8503920" cy="5330952"/>
          </a:xfrm>
        </p:spPr>
        <p:txBody>
          <a:bodyPr>
            <a:normAutofit fontScale="85000" lnSpcReduction="10000"/>
          </a:bodyPr>
          <a:lstStyle/>
          <a:p>
            <a:pPr algn="ctr"/>
            <a:r>
              <a:rPr lang="fr-FR" b="1" u="sng" dirty="0" smtClean="0"/>
              <a:t>Faits : </a:t>
            </a:r>
          </a:p>
          <a:p>
            <a:r>
              <a:rPr lang="fr-FR" dirty="0" smtClean="0"/>
              <a:t>Plusieurs salariés d’un hôtel refusent une modification économique de leur contrat, si bien que la société engage une procédure de licenciement pour motif économique  de plus de 10 salariés  : </a:t>
            </a:r>
          </a:p>
          <a:p>
            <a:pPr lvl="2"/>
            <a:r>
              <a:rPr lang="fr-FR" dirty="0" smtClean="0"/>
              <a:t>Information engagement d'une procédure de licenciement collectif à leur encontre.</a:t>
            </a:r>
          </a:p>
          <a:p>
            <a:pPr lvl="2"/>
            <a:r>
              <a:rPr lang="fr-FR" dirty="0" smtClean="0"/>
              <a:t> Consultation du CE </a:t>
            </a:r>
          </a:p>
          <a:p>
            <a:pPr lvl="2"/>
            <a:r>
              <a:rPr lang="fr-FR" dirty="0" smtClean="0"/>
              <a:t>Communication à la DIRRECTE de la liste des salariés concerné par le licenciement.</a:t>
            </a:r>
          </a:p>
          <a:p>
            <a:endParaRPr lang="fr-FR" dirty="0" smtClean="0"/>
          </a:p>
          <a:p>
            <a:r>
              <a:rPr lang="fr-FR" u="sng" dirty="0" smtClean="0"/>
              <a:t>Toutefois, </a:t>
            </a:r>
            <a:r>
              <a:rPr lang="fr-FR" b="1" u="sng" dirty="0" smtClean="0"/>
              <a:t>ultérieurement à la mise en œuvre de la procédure </a:t>
            </a:r>
            <a:r>
              <a:rPr lang="fr-FR" dirty="0" smtClean="0"/>
              <a:t>: un syndicat envoie sa liste de candidats aux élections professionnelles, incluant plusieurs salariés licenciés. </a:t>
            </a:r>
          </a:p>
          <a:p>
            <a:endParaRPr lang="fr-FR" dirty="0" smtClean="0"/>
          </a:p>
          <a:p>
            <a:r>
              <a:rPr lang="fr-FR" dirty="0" smtClean="0"/>
              <a:t>L'employeur n'en tient pas compte, </a:t>
            </a:r>
            <a:r>
              <a:rPr lang="fr-FR" b="1" u="sng" dirty="0" smtClean="0"/>
              <a:t>estimant sa procédure de licenciement terminée au moment du dépôt des candidatures </a:t>
            </a:r>
            <a:r>
              <a:rPr lang="fr-FR" dirty="0" smtClean="0"/>
              <a:t>et envoie ses lettres de licenciement.</a:t>
            </a:r>
          </a:p>
          <a:p>
            <a:endParaRPr lang="fr-FR" dirty="0"/>
          </a:p>
        </p:txBody>
      </p:sp>
    </p:spTree>
  </p:cSld>
  <p:clrMapOvr>
    <a:masterClrMapping/>
  </p:clrMapOvr>
  <p:transition>
    <p:pull dir="d"/>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43047" y="728501"/>
            <a:ext cx="8427741" cy="6463309"/>
          </a:xfrm>
          <a:prstGeom prst="rect">
            <a:avLst/>
          </a:prstGeom>
          <a:noFill/>
        </p:spPr>
        <p:txBody>
          <a:bodyPr wrap="square" rtlCol="0">
            <a:spAutoFit/>
          </a:bodyPr>
          <a:lstStyle/>
          <a:p>
            <a:pPr algn="ctr"/>
            <a:r>
              <a:rPr lang="fr-FR" u="sng" dirty="0" err="1" smtClean="0">
                <a:sym typeface="Wingdings"/>
              </a:rPr>
              <a:t></a:t>
            </a:r>
            <a:r>
              <a:rPr lang="fr-FR" u="sng" dirty="0" smtClean="0">
                <a:sym typeface="Wingdings"/>
              </a:rPr>
              <a:t> </a:t>
            </a:r>
            <a:r>
              <a:rPr lang="fr-FR" u="sng" dirty="0" smtClean="0"/>
              <a:t>Les candidats demandent l'annulation de leur licenciement comme prononcé sans autorisation administrative. </a:t>
            </a:r>
          </a:p>
          <a:p>
            <a:pPr algn="just">
              <a:buSzPct val="151000"/>
              <a:buFont typeface="Arial"/>
              <a:buChar char="•"/>
            </a:pPr>
            <a:endParaRPr lang="fr-FR" dirty="0" smtClean="0"/>
          </a:p>
          <a:p>
            <a:pPr algn="just">
              <a:buSzPct val="151000"/>
              <a:buFont typeface="Arial"/>
              <a:buChar char="•"/>
            </a:pPr>
            <a:endParaRPr lang="fr-FR" dirty="0" smtClean="0"/>
          </a:p>
          <a:p>
            <a:pPr algn="just">
              <a:buSzPct val="151000"/>
            </a:pPr>
            <a:endParaRPr lang="fr-FR" dirty="0" smtClean="0"/>
          </a:p>
          <a:p>
            <a:pPr algn="just">
              <a:buClr>
                <a:srgbClr val="C3E5F0"/>
              </a:buClr>
              <a:buSzPct val="151000"/>
              <a:buFont typeface="Arial"/>
              <a:buChar char="•"/>
            </a:pPr>
            <a:r>
              <a:rPr lang="fr-FR" b="1" u="sng" dirty="0" smtClean="0"/>
              <a:t> CA rejette leur demande</a:t>
            </a:r>
            <a:r>
              <a:rPr lang="fr-FR" dirty="0" smtClean="0"/>
              <a:t>, au motif que la procédure de licenciement de plus de 10 salariés, donc sans entretien préalable, a été mise en </a:t>
            </a:r>
            <a:r>
              <a:rPr lang="fr-FR" dirty="0" err="1" smtClean="0"/>
              <a:t>oeuvre</a:t>
            </a:r>
            <a:r>
              <a:rPr lang="fr-FR" dirty="0" smtClean="0"/>
              <a:t> avant que les candidatures aient été portées officiellement à la connaissance de l'employeur.</a:t>
            </a:r>
          </a:p>
          <a:p>
            <a:pPr algn="just">
              <a:buSzPct val="151000"/>
            </a:pPr>
            <a:endParaRPr lang="fr-FR" dirty="0" smtClean="0"/>
          </a:p>
          <a:p>
            <a:pPr algn="just">
              <a:buSzPct val="151000"/>
            </a:pPr>
            <a:endParaRPr lang="fr-FR" dirty="0" smtClean="0"/>
          </a:p>
          <a:p>
            <a:pPr algn="just">
              <a:buSzPct val="151000"/>
            </a:pPr>
            <a:endParaRPr lang="fr-FR" dirty="0" smtClean="0"/>
          </a:p>
          <a:p>
            <a:pPr algn="just">
              <a:buClr>
                <a:srgbClr val="C3E5F0"/>
              </a:buClr>
              <a:buSzPct val="151000"/>
              <a:buFont typeface="Arial"/>
              <a:buChar char="•"/>
            </a:pPr>
            <a:r>
              <a:rPr lang="fr-FR" b="1" u="sng" dirty="0" smtClean="0"/>
              <a:t> Cour de cassation </a:t>
            </a:r>
            <a:r>
              <a:rPr lang="fr-FR" b="1" u="sng" dirty="0" err="1" smtClean="0">
                <a:sym typeface="Wingdings"/>
              </a:rPr>
              <a:t></a:t>
            </a:r>
            <a:r>
              <a:rPr lang="fr-FR" b="1" u="sng" dirty="0" smtClean="0">
                <a:sym typeface="Wingdings"/>
              </a:rPr>
              <a:t> </a:t>
            </a:r>
            <a:r>
              <a:rPr lang="fr-FR" dirty="0" smtClean="0"/>
              <a:t>Casse et annule Arrêt CA : "si la procédure de licenciement ne nécessite pas d'entretien préalable, l'employeur doit requérir </a:t>
            </a:r>
            <a:r>
              <a:rPr lang="fr-FR" b="1" dirty="0" smtClean="0"/>
              <a:t>l'autorisation administrative de licencier un salarié candidat aux élections </a:t>
            </a:r>
            <a:r>
              <a:rPr lang="fr-FR" dirty="0" smtClean="0"/>
              <a:t>professionnelles lorsqu'il a été </a:t>
            </a:r>
            <a:r>
              <a:rPr lang="fr-FR" b="1" dirty="0" smtClean="0"/>
              <a:t>informé de cette candidature avant la date d'envoi de la lettre de licenciement</a:t>
            </a:r>
            <a:r>
              <a:rPr lang="fr-FR" dirty="0" smtClean="0"/>
              <a:t>".</a:t>
            </a:r>
          </a:p>
          <a:p>
            <a:pPr algn="just">
              <a:buClr>
                <a:srgbClr val="C3E5F0"/>
              </a:buClr>
              <a:buSzPct val="151000"/>
              <a:buFont typeface="Arial"/>
              <a:buChar char="•"/>
            </a:pPr>
            <a:endParaRPr lang="fr-FR" dirty="0" smtClean="0"/>
          </a:p>
          <a:p>
            <a:pPr algn="just">
              <a:buClr>
                <a:srgbClr val="C3E5F0"/>
              </a:buClr>
              <a:buSzPct val="151000"/>
              <a:buFont typeface="Arial"/>
              <a:buChar char="•"/>
            </a:pPr>
            <a:r>
              <a:rPr lang="fr-FR" b="1" u="sng" dirty="0" smtClean="0">
                <a:solidFill>
                  <a:srgbClr val="660066"/>
                </a:solidFill>
              </a:rPr>
              <a:t> </a:t>
            </a:r>
            <a:r>
              <a:rPr lang="fr-FR" b="1" u="sng" dirty="0" err="1" smtClean="0">
                <a:solidFill>
                  <a:srgbClr val="660066"/>
                </a:solidFill>
              </a:rPr>
              <a:t>Cass</a:t>
            </a:r>
            <a:r>
              <a:rPr lang="fr-FR" b="1" u="sng" dirty="0" smtClean="0">
                <a:solidFill>
                  <a:srgbClr val="660066"/>
                </a:solidFill>
              </a:rPr>
              <a:t>. soc., 6 </a:t>
            </a:r>
            <a:r>
              <a:rPr lang="fr-FR" b="1" u="sng" dirty="0" err="1" smtClean="0">
                <a:solidFill>
                  <a:srgbClr val="660066"/>
                </a:solidFill>
              </a:rPr>
              <a:t>avr</a:t>
            </a:r>
            <a:r>
              <a:rPr lang="fr-FR" b="1" u="sng" dirty="0" smtClean="0">
                <a:solidFill>
                  <a:srgbClr val="660066"/>
                </a:solidFill>
              </a:rPr>
              <a:t>. 2016, n° 14-12.724</a:t>
            </a:r>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392454" y="2665507"/>
            <a:ext cx="4194179" cy="707886"/>
          </a:xfrm>
          <a:prstGeom prst="rect">
            <a:avLst/>
          </a:prstGeom>
          <a:noFill/>
        </p:spPr>
        <p:txBody>
          <a:bodyPr wrap="square" rtlCol="0">
            <a:spAutoFit/>
          </a:bodyPr>
          <a:lstStyle/>
          <a:p>
            <a:pPr algn="ctr"/>
            <a:r>
              <a:rPr lang="fr-FR" sz="4000" i="1" u="sng" dirty="0" smtClean="0">
                <a:solidFill>
                  <a:srgbClr val="660066"/>
                </a:solidFill>
              </a:rPr>
              <a:t>Actions collectives </a:t>
            </a:r>
            <a:endParaRPr lang="fr-FR" sz="4000" i="1" u="sng" dirty="0">
              <a:solidFill>
                <a:srgbClr val="660066"/>
              </a:solidFill>
            </a:endParaRPr>
          </a:p>
        </p:txBody>
      </p:sp>
    </p:spTree>
  </p:cSld>
  <p:clrMapOvr>
    <a:masterClrMapping/>
  </p:clrMapOvr>
  <p:transition>
    <p:wedg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Action d'un syndicat dans l'intérêt collectif de la profession</a:t>
            </a:r>
            <a:endParaRPr lang="fr-FR" dirty="0"/>
          </a:p>
        </p:txBody>
      </p:sp>
      <p:sp>
        <p:nvSpPr>
          <p:cNvPr id="3" name="Espace réservé du contenu 2"/>
          <p:cNvSpPr>
            <a:spLocks noGrp="1"/>
          </p:cNvSpPr>
          <p:nvPr>
            <p:ph sz="quarter" idx="1"/>
          </p:nvPr>
        </p:nvSpPr>
        <p:spPr>
          <a:xfrm>
            <a:off x="301752" y="1141975"/>
            <a:ext cx="8503920" cy="5157441"/>
          </a:xfrm>
        </p:spPr>
        <p:txBody>
          <a:bodyPr>
            <a:normAutofit fontScale="92500" lnSpcReduction="20000"/>
          </a:bodyPr>
          <a:lstStyle/>
          <a:p>
            <a:pPr algn="just"/>
            <a:endParaRPr lang="fr-FR" dirty="0" smtClean="0"/>
          </a:p>
          <a:p>
            <a:pPr algn="just"/>
            <a:r>
              <a:rPr lang="fr-FR" dirty="0" smtClean="0"/>
              <a:t>Faits une salariée saisit le conseil de prud'hommes pour contester les conditions d'exécution et de rupture de son contrat de travail. Un syndicat se joint à l'action, pour lui, les violations répétées des règles du code du travail régissant le travail temporaire, ainsi que l'insertion de clauses illicites dans le contrat de travail (clause de mobilité et d'exclusivité) portent atteinte à l'intérêt collectif de la profession. </a:t>
            </a:r>
          </a:p>
          <a:p>
            <a:pPr algn="just"/>
            <a:endParaRPr lang="fr-FR" dirty="0" smtClean="0"/>
          </a:p>
          <a:p>
            <a:pPr algn="just"/>
            <a:r>
              <a:rPr lang="fr-FR" dirty="0" smtClean="0"/>
              <a:t>Décision Cours de cassation : </a:t>
            </a:r>
          </a:p>
          <a:p>
            <a:pPr algn="just"/>
            <a:endParaRPr lang="fr-FR" dirty="0" smtClean="0"/>
          </a:p>
          <a:p>
            <a:pPr lvl="1" algn="just"/>
            <a:r>
              <a:rPr lang="fr-FR" dirty="0" smtClean="0"/>
              <a:t>Si la </a:t>
            </a:r>
            <a:r>
              <a:rPr lang="fr-FR" b="1" dirty="0" smtClean="0"/>
              <a:t>violation des dispositions légales </a:t>
            </a:r>
            <a:r>
              <a:rPr lang="fr-FR" dirty="0" smtClean="0"/>
              <a:t>relatives au CDD ou à l'intérim est de nature à porter préjudice à l'intérêt collectif de la profession, </a:t>
            </a:r>
            <a:r>
              <a:rPr lang="fr-FR" b="1" dirty="0" smtClean="0"/>
              <a:t>ce n'est pas le cas de l'action visant la présence de clauses illicites </a:t>
            </a:r>
            <a:r>
              <a:rPr lang="fr-FR" dirty="0" smtClean="0"/>
              <a:t>dans le contrat de travail. Un syndicat ne peut donc demander d'indemnisation à ce titre sur ce point.</a:t>
            </a:r>
            <a:r>
              <a:rPr lang="fr-FR" u="sng" dirty="0" smtClean="0"/>
              <a:t> </a:t>
            </a:r>
            <a:r>
              <a:rPr lang="fr-FR" u="sng" dirty="0" err="1" smtClean="0">
                <a:solidFill>
                  <a:srgbClr val="660066"/>
                </a:solidFill>
              </a:rPr>
              <a:t>Cass</a:t>
            </a:r>
            <a:r>
              <a:rPr lang="fr-FR" u="sng" dirty="0" smtClean="0">
                <a:solidFill>
                  <a:srgbClr val="660066"/>
                </a:solidFill>
              </a:rPr>
              <a:t>. soc., 23 mars 2016, n° 14-23.276</a:t>
            </a:r>
            <a:endParaRPr lang="fr-FR" dirty="0" smtClean="0">
              <a:solidFill>
                <a:srgbClr val="660066"/>
              </a:solidFill>
            </a:endParaRPr>
          </a:p>
          <a:p>
            <a:pPr algn="just">
              <a:buNone/>
            </a:pPr>
            <a:endParaRPr lang="fr-FR" dirty="0" smtClean="0"/>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rgbClr val="000000"/>
                </a:solidFill>
                <a:latin typeface="Times New Roman"/>
                <a:cs typeface="Times New Roman"/>
              </a:rPr>
              <a:t>Changement des attributions et du niveau de responsabilité sans modification de la qualification</a:t>
            </a:r>
            <a:endParaRPr lang="fr-FR" sz="2800" dirty="0">
              <a:solidFill>
                <a:srgbClr val="000000"/>
              </a:solidFill>
              <a:latin typeface="Times New Roman"/>
              <a:cs typeface="Times New Roman"/>
            </a:endParaRPr>
          </a:p>
        </p:txBody>
      </p:sp>
      <p:sp>
        <p:nvSpPr>
          <p:cNvPr id="3" name="Espace réservé du contenu 2"/>
          <p:cNvSpPr>
            <a:spLocks noGrp="1"/>
          </p:cNvSpPr>
          <p:nvPr>
            <p:ph sz="quarter" idx="1"/>
          </p:nvPr>
        </p:nvSpPr>
        <p:spPr/>
        <p:txBody>
          <a:bodyPr>
            <a:normAutofit lnSpcReduction="10000"/>
          </a:bodyPr>
          <a:lstStyle/>
          <a:p>
            <a:pPr>
              <a:buNone/>
            </a:pPr>
            <a:endParaRPr lang="fr-FR" dirty="0" smtClean="0"/>
          </a:p>
          <a:p>
            <a:r>
              <a:rPr lang="fr-FR" dirty="0" smtClean="0"/>
              <a:t>Lorsque l'étendue des fonctions et le niveau de responsabilité du salarié sont fortement réduits, il y a modification du contrat nécessitant l'accord du salarié même si la rémunération ou la qualification ne sont pas affectées.			</a:t>
            </a:r>
          </a:p>
          <a:p>
            <a:endParaRPr lang="fr-FR" dirty="0" smtClean="0"/>
          </a:p>
          <a:p>
            <a:r>
              <a:rPr lang="fr-FR" dirty="0" smtClean="0"/>
              <a:t>Tel est le cas :- du salarié privé d'une partie de ses responsabilités consistant dans l'encadrement et le suivi d'une équipe d'ingénieurs.</a:t>
            </a:r>
          </a:p>
          <a:p>
            <a:r>
              <a:rPr lang="fr-FR" u="sng" dirty="0" smtClean="0">
                <a:hlinkClick r:id="rId2"/>
              </a:rPr>
              <a:t>Cass. soc., 4 nov. 2015, n° 13-14.412</a:t>
            </a:r>
          </a:p>
          <a:p>
            <a:endParaRPr lang="fr-FR" dirty="0"/>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rgbClr val="000000"/>
                </a:solidFill>
                <a:latin typeface="Times New Roman"/>
                <a:cs typeface="Times New Roman"/>
              </a:rPr>
              <a:t>Rémunération variable établie en fonction d'objectifs définis contractuellement</a:t>
            </a:r>
            <a:endParaRPr lang="fr-FR" sz="2800" dirty="0">
              <a:solidFill>
                <a:srgbClr val="000000"/>
              </a:solidFill>
              <a:latin typeface="Times New Roman"/>
              <a:cs typeface="Times New Roman"/>
            </a:endParaRPr>
          </a:p>
        </p:txBody>
      </p:sp>
      <p:sp>
        <p:nvSpPr>
          <p:cNvPr id="3" name="Espace réservé du contenu 2"/>
          <p:cNvSpPr>
            <a:spLocks noGrp="1"/>
          </p:cNvSpPr>
          <p:nvPr>
            <p:ph sz="quarter" idx="1"/>
          </p:nvPr>
        </p:nvSpPr>
        <p:spPr/>
        <p:txBody>
          <a:bodyPr/>
          <a:lstStyle/>
          <a:p>
            <a:r>
              <a:rPr lang="fr-FR" dirty="0" smtClean="0"/>
              <a:t>Dès lors que la définition des objectifs servant de base au calcul de la rémunération variable est contractualisée, la modification des objectifs suppose l'accord du salarié. Le refus opposé par le salarié de modifier ces objectifs ne constitue pas en soi une cause de licenciement. </a:t>
            </a:r>
          </a:p>
          <a:p>
            <a:endParaRPr lang="fr-FR" dirty="0" smtClean="0"/>
          </a:p>
          <a:p>
            <a:r>
              <a:rPr lang="fr-FR" u="sng" dirty="0" smtClean="0">
                <a:hlinkClick r:id="rId2"/>
              </a:rPr>
              <a:t>Cass. soc., 22 sept. 2015, n° 14-11.884</a:t>
            </a:r>
          </a:p>
          <a:p>
            <a:endParaRPr lang="fr-FR" dirty="0"/>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tx1"/>
                </a:solidFill>
                <a:latin typeface="Times New Roman"/>
                <a:cs typeface="Times New Roman"/>
              </a:rPr>
              <a:t>Suppression ou réduction d'un avantage ou des frais professionnels</a:t>
            </a:r>
            <a:r>
              <a:rPr lang="fr-FR" dirty="0" smtClean="0"/>
              <a:t>	</a:t>
            </a:r>
            <a:endParaRPr lang="fr-FR" dirty="0"/>
          </a:p>
        </p:txBody>
      </p:sp>
      <p:sp>
        <p:nvSpPr>
          <p:cNvPr id="3" name="Espace réservé du contenu 2"/>
          <p:cNvSpPr>
            <a:spLocks noGrp="1"/>
          </p:cNvSpPr>
          <p:nvPr>
            <p:ph sz="quarter" idx="1"/>
          </p:nvPr>
        </p:nvSpPr>
        <p:spPr/>
        <p:txBody>
          <a:bodyPr/>
          <a:lstStyle/>
          <a:p>
            <a:r>
              <a:rPr lang="fr-FR" dirty="0" smtClean="0"/>
              <a:t> la suppression d'une indemnité de logement régulièrement perçue depuis 11 ans en raison d'une mutation. </a:t>
            </a:r>
          </a:p>
          <a:p>
            <a:pPr>
              <a:buNone/>
            </a:pPr>
            <a:r>
              <a:rPr lang="fr-FR" dirty="0" smtClean="0">
                <a:hlinkClick r:id="rId2"/>
              </a:rPr>
              <a:t>	</a:t>
            </a:r>
            <a:r>
              <a:rPr lang="fr-FR" u="sng" dirty="0" smtClean="0">
                <a:hlinkClick r:id="rId2"/>
              </a:rPr>
              <a:t>Cass. soc., 4 févr. 2015, n° 13-26.284).</a:t>
            </a:r>
          </a:p>
          <a:p>
            <a:endParaRPr lang="fr-FR" u="sng" dirty="0" smtClean="0">
              <a:hlinkClick r:id="rId2"/>
            </a:endParaRPr>
          </a:p>
          <a:p>
            <a:r>
              <a:rPr lang="fr-FR" dirty="0" smtClean="0"/>
              <a:t>La suppression unilatérale par l'employeur d'un avantage en nature, qui constitue un élément de rémunération, caractérise un manquement contractuel justifiant l'allocation de </a:t>
            </a:r>
            <a:r>
              <a:rPr lang="fr-FR" dirty="0" err="1" smtClean="0"/>
              <a:t>dommages-intérêts</a:t>
            </a:r>
            <a:r>
              <a:rPr lang="fr-FR" dirty="0" smtClean="0"/>
              <a:t>. </a:t>
            </a:r>
            <a:r>
              <a:rPr lang="fr-FR" u="sng" dirty="0" smtClean="0">
                <a:hlinkClick r:id="rId3"/>
              </a:rPr>
              <a:t>Cass. soc., 4 févr. 2015, n° 13-24.151</a:t>
            </a:r>
          </a:p>
          <a:p>
            <a:endParaRPr lang="fr-FR" u="sng" dirty="0" smtClean="0">
              <a:hlinkClick r:id="rId2"/>
            </a:endParaRPr>
          </a:p>
          <a:p>
            <a:endParaRPr lang="fr-FR" dirty="0"/>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sz="3200" i="1" u="sng" dirty="0" smtClean="0">
                <a:solidFill>
                  <a:srgbClr val="660066"/>
                </a:solidFill>
              </a:rPr>
              <a:t>2 – La faute grave</a:t>
            </a:r>
            <a:endParaRPr lang="fr-FR" sz="3200" i="1" u="sng" dirty="0">
              <a:solidFill>
                <a:srgbClr val="660066"/>
              </a:solidFill>
            </a:endParaRPr>
          </a:p>
        </p:txBody>
      </p:sp>
      <p:sp>
        <p:nvSpPr>
          <p:cNvPr id="2" name="Espace réservé du texte 1"/>
          <p:cNvSpPr>
            <a:spLocks noGrp="1"/>
          </p:cNvSpPr>
          <p:nvPr>
            <p:ph sz="quarter" idx="1"/>
          </p:nvPr>
        </p:nvSpPr>
        <p:spPr/>
        <p:txBody>
          <a:bodyPr/>
          <a:lstStyle/>
          <a:p>
            <a:pPr algn="just"/>
            <a:endParaRPr lang="fr-FR" cap="none" dirty="0" smtClean="0">
              <a:solidFill>
                <a:srgbClr val="000000"/>
              </a:solidFill>
            </a:endParaRPr>
          </a:p>
          <a:p>
            <a:endParaRPr lang="fr-FR" dirty="0"/>
          </a:p>
        </p:txBody>
      </p:sp>
      <p:sp>
        <p:nvSpPr>
          <p:cNvPr id="5" name="ZoneTexte 4"/>
          <p:cNvSpPr txBox="1"/>
          <p:nvPr/>
        </p:nvSpPr>
        <p:spPr>
          <a:xfrm>
            <a:off x="462738" y="1781874"/>
            <a:ext cx="8031975" cy="2554546"/>
          </a:xfrm>
          <a:prstGeom prst="rect">
            <a:avLst/>
          </a:prstGeom>
          <a:noFill/>
        </p:spPr>
        <p:txBody>
          <a:bodyPr wrap="square" rtlCol="0">
            <a:spAutoFit/>
          </a:bodyPr>
          <a:lstStyle/>
          <a:p>
            <a:endParaRPr lang="fr-FR" sz="2400" u="sng" dirty="0" smtClean="0"/>
          </a:p>
          <a:p>
            <a:pPr algn="just"/>
            <a:r>
              <a:rPr lang="fr-FR" sz="2000" b="1" dirty="0" smtClean="0"/>
              <a:t>Condition : une gravité empêchant le maintien du contrat de travail</a:t>
            </a:r>
          </a:p>
          <a:p>
            <a:pPr algn="just"/>
            <a:endParaRPr lang="fr-FR" sz="2000" dirty="0" smtClean="0"/>
          </a:p>
          <a:p>
            <a:pPr algn="just">
              <a:buFont typeface="Wingdings" charset="2"/>
              <a:buChar char="à"/>
            </a:pPr>
            <a:r>
              <a:rPr lang="fr-FR" sz="2000" dirty="0" smtClean="0"/>
              <a:t>absence de faute grave : </a:t>
            </a:r>
          </a:p>
          <a:p>
            <a:pPr lvl="2" algn="just">
              <a:buClr>
                <a:srgbClr val="0000FF"/>
              </a:buClr>
              <a:buSzPct val="120000"/>
              <a:buFont typeface="Lucida Grande"/>
              <a:buChar char="-"/>
            </a:pPr>
            <a:r>
              <a:rPr lang="fr-FR" sz="2000" dirty="0" smtClean="0"/>
              <a:t> Si maintien du salarié pendant le préavis </a:t>
            </a:r>
          </a:p>
          <a:p>
            <a:pPr lvl="2" algn="just">
              <a:buClr>
                <a:srgbClr val="0000FF"/>
              </a:buClr>
              <a:buSzPct val="120000"/>
              <a:buFont typeface="Lucida Grande"/>
              <a:buChar char="-"/>
            </a:pPr>
            <a:r>
              <a:rPr lang="fr-FR" sz="2000" dirty="0" smtClean="0"/>
              <a:t> Si notification tardive du licenciement  </a:t>
            </a:r>
          </a:p>
          <a:p>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982287"/>
          </a:xfrm>
        </p:spPr>
        <p:txBody>
          <a:bodyPr>
            <a:normAutofit fontScale="90000"/>
          </a:bodyPr>
          <a:lstStyle/>
          <a:p>
            <a:r>
              <a:rPr lang="fr-FR" dirty="0" smtClean="0"/>
              <a:t> </a:t>
            </a:r>
            <a:br>
              <a:rPr lang="fr-FR" dirty="0" smtClean="0"/>
            </a:br>
            <a:r>
              <a:rPr lang="fr-FR" i="1" u="sng" dirty="0" smtClean="0"/>
              <a:t> </a:t>
            </a:r>
            <a:r>
              <a:rPr lang="fr-FR" i="1" u="sng" dirty="0" err="1" smtClean="0"/>
              <a:t>Cass</a:t>
            </a:r>
            <a:r>
              <a:rPr lang="fr-FR" i="1" u="sng" dirty="0" smtClean="0"/>
              <a:t>. soc., 25 nov. 2015, n° 14-21.521</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endParaRPr lang="fr-FR" dirty="0" smtClean="0"/>
          </a:p>
          <a:p>
            <a:pPr algn="just"/>
            <a:r>
              <a:rPr lang="fr-FR" sz="2162" b="1" dirty="0" smtClean="0"/>
              <a:t>Mentir dans son CV sur son expérience professionnelle chez un concurrent peut justifier un licenciement pour faute grave</a:t>
            </a:r>
            <a:endParaRPr lang="fr-FR" sz="2162" dirty="0" smtClean="0"/>
          </a:p>
          <a:p>
            <a:pPr algn="just"/>
            <a:endParaRPr lang="fr-FR" sz="2162" dirty="0" smtClean="0"/>
          </a:p>
          <a:p>
            <a:pPr algn="just"/>
            <a:r>
              <a:rPr lang="fr-FR" sz="2162" dirty="0" smtClean="0"/>
              <a:t>Il a été retenu, à juste titre, que le salarié avait volontairement dissimulé la réalité de sa situation professionnelle en faisant croire à 3 reprises qu'il avait été engagé par une entreprise concurrente de son employeur alors que la présence du salarié dans cette entreprise avait été considérée comme déterminante pour son embauche. Elle en conclut que ces faits font ressortir l'existence de </a:t>
            </a:r>
            <a:r>
              <a:rPr lang="fr-FR" sz="2162" dirty="0" err="1" smtClean="0"/>
              <a:t>manoeuvres</a:t>
            </a:r>
            <a:r>
              <a:rPr lang="fr-FR" sz="2162" dirty="0" smtClean="0"/>
              <a:t> dolosives du salarié rendant impossible la poursuite des relations contractuelles.</a:t>
            </a:r>
          </a:p>
          <a:p>
            <a:endParaRPr lang="fr-FR" dirty="0"/>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u="sng" dirty="0" smtClean="0"/>
              <a:t/>
            </a:r>
            <a:br>
              <a:rPr lang="fr-FR" u="sng" dirty="0" smtClean="0"/>
            </a:br>
            <a:r>
              <a:rPr lang="fr-FR" i="1" u="sng" dirty="0" err="1" smtClean="0"/>
              <a:t>Cass</a:t>
            </a:r>
            <a:r>
              <a:rPr lang="fr-FR" i="1" u="sng" dirty="0" smtClean="0"/>
              <a:t>. soc., 17 juin 2015, n° 14-11.486</a:t>
            </a:r>
            <a:r>
              <a:rPr lang="fr-FR" b="1" u="sng" dirty="0" smtClean="0"/>
              <a:t> </a:t>
            </a:r>
            <a:r>
              <a:rPr lang="fr-FR" dirty="0" smtClean="0"/>
              <a:t> </a:t>
            </a:r>
            <a:endParaRPr lang="fr-FR" u="sng" dirty="0"/>
          </a:p>
        </p:txBody>
      </p:sp>
      <p:sp>
        <p:nvSpPr>
          <p:cNvPr id="6" name="Espace réservé du contenu 5"/>
          <p:cNvSpPr>
            <a:spLocks noGrp="1"/>
          </p:cNvSpPr>
          <p:nvPr>
            <p:ph sz="quarter" idx="1"/>
          </p:nvPr>
        </p:nvSpPr>
        <p:spPr>
          <a:xfrm>
            <a:off x="301752" y="1527048"/>
            <a:ext cx="8503920" cy="5330952"/>
          </a:xfrm>
        </p:spPr>
        <p:txBody>
          <a:bodyPr>
            <a:normAutofit fontScale="77500" lnSpcReduction="20000"/>
          </a:bodyPr>
          <a:lstStyle/>
          <a:p>
            <a:pPr algn="just"/>
            <a:r>
              <a:rPr lang="fr-FR" sz="3200" b="1" dirty="0" smtClean="0"/>
              <a:t>L'employeur n'est pas fondé à licencier une salariée pour faute grave s'il s'avère que son comportement était en réalité dû à une surcharge de travail importante.</a:t>
            </a:r>
            <a:r>
              <a:rPr lang="fr-FR" sz="3200" b="1" u="sng" dirty="0" smtClean="0"/>
              <a:t> </a:t>
            </a:r>
            <a:endParaRPr lang="fr-FR" sz="3200" dirty="0" smtClean="0"/>
          </a:p>
          <a:p>
            <a:pPr algn="just"/>
            <a:endParaRPr lang="fr-FR" sz="3200" dirty="0" smtClean="0"/>
          </a:p>
          <a:p>
            <a:pPr algn="just"/>
            <a:r>
              <a:rPr lang="fr-FR" sz="3200" dirty="0" smtClean="0"/>
              <a:t>Une infirmière coordinatrice « craque »  et près avoir notamment hurlé qu'elle comptait bien « couler la boîte », elle quitte précipitamment son  poste et se fait immédiatement arrêter par son médecin. Elle est licencié pour faute grave. </a:t>
            </a:r>
          </a:p>
          <a:p>
            <a:pPr algn="just"/>
            <a:endParaRPr lang="fr-FR" sz="3200" dirty="0" smtClean="0"/>
          </a:p>
          <a:p>
            <a:pPr algn="just"/>
            <a:r>
              <a:rPr lang="fr-FR" sz="3200" dirty="0" smtClean="0"/>
              <a:t>La Cour de cassation a a estimé qu'il fallait effectivement vérifier si, en réalité,  </a:t>
            </a:r>
            <a:r>
              <a:rPr lang="fr-FR" sz="3200" i="1" dirty="0" smtClean="0"/>
              <a:t>« la dégradation de l'état de santé de la salariée ne résultait pas d'une charge ou d'horaires de travail excessifs »</a:t>
            </a:r>
            <a:r>
              <a:rPr lang="fr-FR" sz="3200" dirty="0" smtClean="0"/>
              <a:t>  et si </a:t>
            </a:r>
            <a:r>
              <a:rPr lang="fr-FR" sz="3200" i="1" dirty="0" smtClean="0"/>
              <a:t>« son  comportement ne pouvait être justifié par une surcharge de travail importante ».</a:t>
            </a:r>
          </a:p>
          <a:p>
            <a:pPr algn="just"/>
            <a:endParaRPr lang="fr-FR" sz="3789" dirty="0" smtClean="0"/>
          </a:p>
          <a:p>
            <a:endParaRPr lang="fr-FR" dirty="0"/>
          </a:p>
        </p:txBody>
      </p:sp>
    </p:spTree>
    <p:extLst>
      <p:ext uri="{BB962C8B-B14F-4D97-AF65-F5344CB8AC3E}">
        <p14:creationId xmlns:p14="http://schemas.microsoft.com/office/powerpoint/2010/main" val="3280794457"/>
      </p:ext>
    </p:extLst>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301752" y="228599"/>
            <a:ext cx="8534400" cy="913375"/>
          </a:xfrm>
        </p:spPr>
        <p:txBody>
          <a:bodyPr>
            <a:normAutofit fontScale="90000"/>
          </a:bodyPr>
          <a:lstStyle/>
          <a:p>
            <a:r>
              <a:rPr lang="fr-FR" u="sng" smtClean="0"/>
              <a:t> Cass. soc., 10 juin 2015, n° 14-13.318</a:t>
            </a:r>
            <a:r>
              <a:rPr lang="fr-FR" smtClean="0"/>
              <a:t/>
            </a:r>
            <a:br>
              <a:rPr lang="fr-FR" smtClean="0"/>
            </a:br>
            <a:endParaRPr lang="fr-FR" dirty="0"/>
          </a:p>
        </p:txBody>
      </p:sp>
      <p:sp>
        <p:nvSpPr>
          <p:cNvPr id="10" name="Espace réservé du contenu 9"/>
          <p:cNvSpPr>
            <a:spLocks noGrp="1"/>
          </p:cNvSpPr>
          <p:nvPr>
            <p:ph sz="quarter" idx="1"/>
          </p:nvPr>
        </p:nvSpPr>
        <p:spPr/>
        <p:txBody>
          <a:bodyPr>
            <a:normAutofit/>
          </a:bodyPr>
          <a:lstStyle/>
          <a:p>
            <a:pPr algn="just"/>
            <a:r>
              <a:rPr lang="fr-FR" sz="2000" b="1" dirty="0" smtClean="0"/>
              <a:t>Dénonciation d'un harcèlement: pas de mauvaise foi, pas de licenciement.</a:t>
            </a:r>
          </a:p>
          <a:p>
            <a:pPr algn="just"/>
            <a:endParaRPr lang="fr-FR" sz="2000" dirty="0" smtClean="0"/>
          </a:p>
          <a:p>
            <a:pPr algn="just"/>
            <a:r>
              <a:rPr lang="fr-FR" sz="2000" dirty="0" smtClean="0"/>
              <a:t>Un employeur qui souhaite sanctionner un salarié pour avoir dénoncé, à tort, un harcèlement, doit impérativement établir la mauvaise foi du salarié. A défaut, la sanction sera annulée par les juges. </a:t>
            </a:r>
          </a:p>
          <a:p>
            <a:pPr algn="just"/>
            <a:endParaRPr lang="fr-FR" sz="2000" dirty="0" smtClean="0"/>
          </a:p>
          <a:p>
            <a:pPr algn="just"/>
            <a:r>
              <a:rPr lang="fr-FR" sz="2000" dirty="0" smtClean="0"/>
              <a:t>Et cette mauvaise foi ne peut résulter que de la connaissance par le salarié de la fausseté des faits qu'il dénonce.</a:t>
            </a:r>
          </a:p>
          <a:p>
            <a:endParaRPr lang="fr-FR" dirty="0"/>
          </a:p>
        </p:txBody>
      </p:sp>
    </p:spTree>
  </p:cSld>
  <p:clrMapOvr>
    <a:masterClrMapping/>
  </p:clrMapOvr>
  <p:transition>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913375"/>
          </a:xfrm>
        </p:spPr>
        <p:txBody>
          <a:bodyPr>
            <a:normAutofit fontScale="90000"/>
          </a:bodyPr>
          <a:lstStyle/>
          <a:p>
            <a:r>
              <a:rPr lang="fr-FR" i="1" u="sng" dirty="0" smtClean="0"/>
              <a:t> </a:t>
            </a:r>
            <a:r>
              <a:rPr lang="fr-FR" i="1" u="sng" dirty="0" err="1" smtClean="0"/>
              <a:t>Cass</a:t>
            </a:r>
            <a:r>
              <a:rPr lang="fr-FR" i="1" u="sng" dirty="0" smtClean="0"/>
              <a:t>. soc., 3 févr. 2016, n° 14-18.600</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algn="just"/>
            <a:r>
              <a:rPr lang="fr-FR" sz="2000" b="1" dirty="0" smtClean="0"/>
              <a:t>Le salarié peut-il être licencié pour demande de résiliation judiciaire ?</a:t>
            </a:r>
          </a:p>
          <a:p>
            <a:pPr algn="just"/>
            <a:endParaRPr lang="fr-FR" sz="2000" dirty="0" smtClean="0"/>
          </a:p>
          <a:p>
            <a:pPr algn="just"/>
            <a:r>
              <a:rPr lang="fr-FR" sz="2000" dirty="0" smtClean="0"/>
              <a:t> L'employeur "reprochait au salarié dans la lettre de licenciement d'avoir saisi la juridiction prud'homale d'une demande en résiliation de son contrat de travail". Ce grief constitue une </a:t>
            </a:r>
            <a:r>
              <a:rPr lang="fr-FR" sz="2000" b="1" i="1" u="sng" dirty="0" smtClean="0"/>
              <a:t>"atteinte à la liberté fondamentale" [la liberté d'ester en justice]</a:t>
            </a:r>
            <a:r>
              <a:rPr lang="fr-FR" sz="2000" dirty="0" smtClean="0"/>
              <a:t> et "entraînait à lui seul la nullité du licenciement". </a:t>
            </a:r>
            <a:endParaRPr lang="fr-FR" sz="2000" dirty="0"/>
          </a:p>
        </p:txBody>
      </p:sp>
    </p:spTree>
  </p:cSld>
  <p:clrMapOvr>
    <a:masterClrMapping/>
  </p:clrMapOvr>
  <p:transition>
    <p:pull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sz="3600" i="1" u="sng" dirty="0" smtClean="0">
                <a:solidFill>
                  <a:srgbClr val="660066"/>
                </a:solidFill>
              </a:rPr>
              <a:t>3 – La faute lourde </a:t>
            </a:r>
            <a:endParaRPr lang="fr-FR" sz="3600" i="1" u="sng" dirty="0">
              <a:solidFill>
                <a:srgbClr val="660066"/>
              </a:solidFill>
            </a:endParaRPr>
          </a:p>
        </p:txBody>
      </p:sp>
      <p:sp>
        <p:nvSpPr>
          <p:cNvPr id="2" name="Espace réservé du texte 1"/>
          <p:cNvSpPr>
            <a:spLocks noGrp="1"/>
          </p:cNvSpPr>
          <p:nvPr>
            <p:ph sz="quarter" idx="1"/>
          </p:nvPr>
        </p:nvSpPr>
        <p:spPr/>
        <p:txBody>
          <a:bodyPr>
            <a:normAutofit/>
          </a:bodyPr>
          <a:lstStyle/>
          <a:p>
            <a:pPr algn="just"/>
            <a:r>
              <a:rPr lang="fr-FR" sz="2000" u="sng" cap="none" dirty="0" smtClean="0">
                <a:solidFill>
                  <a:srgbClr val="000000"/>
                </a:solidFill>
              </a:rPr>
              <a:t>1- Conditions : </a:t>
            </a:r>
          </a:p>
          <a:p>
            <a:pPr lvl="2" algn="just">
              <a:buClr>
                <a:srgbClr val="0000FF"/>
              </a:buClr>
              <a:buSzPct val="120000"/>
              <a:buFontTx/>
              <a:buChar char="-"/>
            </a:pPr>
            <a:r>
              <a:rPr lang="fr-FR" cap="none" dirty="0" smtClean="0">
                <a:solidFill>
                  <a:schemeClr val="tx1"/>
                </a:solidFill>
              </a:rPr>
              <a:t>Cessation immédiate du contrat de travail </a:t>
            </a:r>
          </a:p>
          <a:p>
            <a:pPr lvl="2" algn="just">
              <a:buClr>
                <a:srgbClr val="0000FF"/>
              </a:buClr>
              <a:buSzPct val="120000"/>
              <a:buFontTx/>
              <a:buChar char="-"/>
            </a:pPr>
            <a:r>
              <a:rPr lang="fr-FR" cap="none" dirty="0" smtClean="0">
                <a:solidFill>
                  <a:schemeClr val="tx1"/>
                </a:solidFill>
              </a:rPr>
              <a:t>Intention de nuire (même en présence d’une infraction pénale)</a:t>
            </a:r>
          </a:p>
          <a:p>
            <a:pPr lvl="1" algn="just">
              <a:buFontTx/>
              <a:buChar char="-"/>
            </a:pPr>
            <a:endParaRPr lang="fr-FR" sz="2000" cap="none" dirty="0" smtClean="0">
              <a:solidFill>
                <a:srgbClr val="000000"/>
              </a:solidFill>
            </a:endParaRPr>
          </a:p>
          <a:p>
            <a:pPr algn="just"/>
            <a:r>
              <a:rPr lang="fr-FR" sz="2000" u="sng" cap="none" dirty="0" smtClean="0">
                <a:solidFill>
                  <a:srgbClr val="000000"/>
                </a:solidFill>
              </a:rPr>
              <a:t>2- Conséquences : </a:t>
            </a:r>
          </a:p>
          <a:p>
            <a:pPr lvl="2" algn="just">
              <a:buClr>
                <a:srgbClr val="0000FF"/>
              </a:buClr>
              <a:buSzPct val="120000"/>
              <a:buFontTx/>
              <a:buChar char="-"/>
            </a:pPr>
            <a:r>
              <a:rPr lang="fr-FR" cap="none" dirty="0" smtClean="0">
                <a:solidFill>
                  <a:srgbClr val="000000"/>
                </a:solidFill>
              </a:rPr>
              <a:t>Absence du versement des indemnités de rupture</a:t>
            </a:r>
          </a:p>
          <a:p>
            <a:pPr lvl="2" algn="just">
              <a:buClr>
                <a:srgbClr val="0000FF"/>
              </a:buClr>
              <a:buSzPct val="120000"/>
              <a:buFontTx/>
              <a:buChar char="-"/>
            </a:pPr>
            <a:r>
              <a:rPr lang="fr-FR" cap="none" dirty="0" smtClean="0">
                <a:solidFill>
                  <a:srgbClr val="000000"/>
                </a:solidFill>
              </a:rPr>
              <a:t>dont notamment l'indemnité compensatrice de congés payés.</a:t>
            </a:r>
          </a:p>
          <a:p>
            <a:pPr algn="just"/>
            <a:endParaRPr lang="fr-FR" cap="none" dirty="0" smtClean="0">
              <a:solidFill>
                <a:srgbClr val="000000"/>
              </a:solidFill>
            </a:endParaRPr>
          </a:p>
          <a:p>
            <a:pPr algn="just"/>
            <a:endParaRPr lang="fr-FR" cap="none" dirty="0" smtClean="0">
              <a:solidFill>
                <a:srgbClr val="000000"/>
              </a:solidFill>
            </a:endParaRPr>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re 8"/>
          <p:cNvSpPr>
            <a:spLocks noGrp="1"/>
          </p:cNvSpPr>
          <p:nvPr>
            <p:ph type="title"/>
          </p:nvPr>
        </p:nvSpPr>
        <p:spPr/>
        <p:txBody>
          <a:bodyPr/>
          <a:lstStyle/>
          <a:p>
            <a:r>
              <a:rPr lang="fr-FR" b="1" dirty="0" smtClean="0">
                <a:latin typeface="+mn-lt"/>
              </a:rPr>
              <a:t>PLAN </a:t>
            </a:r>
            <a:endParaRPr lang="fr-FR" b="1" dirty="0">
              <a:latin typeface="+mn-lt"/>
            </a:endParaRPr>
          </a:p>
        </p:txBody>
      </p:sp>
      <p:sp>
        <p:nvSpPr>
          <p:cNvPr id="10" name="Espace réservé du contenu 9"/>
          <p:cNvSpPr>
            <a:spLocks noGrp="1"/>
          </p:cNvSpPr>
          <p:nvPr>
            <p:ph sz="quarter" idx="1"/>
          </p:nvPr>
        </p:nvSpPr>
        <p:spPr>
          <a:xfrm>
            <a:off x="856558" y="1527048"/>
            <a:ext cx="7979594" cy="4572000"/>
          </a:xfrm>
        </p:spPr>
        <p:txBody>
          <a:bodyPr/>
          <a:lstStyle/>
          <a:p>
            <a:pPr marL="0" indent="0">
              <a:spcAft>
                <a:spcPts val="0"/>
              </a:spcAft>
              <a:buNone/>
            </a:pPr>
            <a:endParaRPr lang="en-GB" sz="2400" dirty="0" smtClean="0">
              <a:latin typeface="Arial"/>
              <a:ea typeface="Cambria"/>
              <a:cs typeface="Times New Roman"/>
            </a:endParaRPr>
          </a:p>
          <a:p>
            <a:pPr marL="0" indent="0">
              <a:spcAft>
                <a:spcPts val="0"/>
              </a:spcAft>
              <a:buNone/>
            </a:pPr>
            <a:r>
              <a:rPr lang="en-GB" sz="2400" i="1" u="sng" dirty="0" smtClean="0">
                <a:latin typeface="Times"/>
                <a:ea typeface="Cambria"/>
                <a:cs typeface="Times"/>
              </a:rPr>
              <a:t>On </a:t>
            </a:r>
            <a:r>
              <a:rPr lang="en-GB" sz="2400" i="1" u="sng" dirty="0" err="1" smtClean="0">
                <a:latin typeface="Times"/>
                <a:ea typeface="Cambria"/>
                <a:cs typeface="Times"/>
              </a:rPr>
              <a:t>distingue</a:t>
            </a:r>
            <a:r>
              <a:rPr lang="en-GB" sz="2400" i="1" u="sng" dirty="0" smtClean="0">
                <a:latin typeface="Times"/>
                <a:ea typeface="Cambria"/>
                <a:cs typeface="Times"/>
              </a:rPr>
              <a:t> </a:t>
            </a:r>
            <a:r>
              <a:rPr lang="en-GB" sz="2400" i="1" u="sng" dirty="0" err="1" smtClean="0">
                <a:latin typeface="Times"/>
                <a:ea typeface="Cambria"/>
                <a:cs typeface="Times"/>
              </a:rPr>
              <a:t>principalement</a:t>
            </a:r>
            <a:r>
              <a:rPr lang="en-GB" sz="2400" i="1" u="sng" dirty="0" smtClean="0">
                <a:latin typeface="Times"/>
                <a:ea typeface="Cambria"/>
                <a:cs typeface="Times"/>
              </a:rPr>
              <a:t> </a:t>
            </a:r>
            <a:r>
              <a:rPr lang="en-GB" sz="2400" i="1" u="sng" dirty="0" err="1" smtClean="0">
                <a:latin typeface="Times"/>
                <a:ea typeface="Cambria"/>
                <a:cs typeface="Times"/>
              </a:rPr>
              <a:t>deux</a:t>
            </a:r>
            <a:r>
              <a:rPr lang="en-GB" sz="2400" i="1" u="sng" dirty="0" smtClean="0">
                <a:latin typeface="Times"/>
                <a:ea typeface="Cambria"/>
                <a:cs typeface="Times"/>
              </a:rPr>
              <a:t> motifs de </a:t>
            </a:r>
            <a:r>
              <a:rPr lang="en-GB" sz="2400" i="1" u="sng" dirty="0" err="1" smtClean="0">
                <a:latin typeface="Times"/>
                <a:ea typeface="Cambria"/>
                <a:cs typeface="Times"/>
              </a:rPr>
              <a:t>licenciement</a:t>
            </a:r>
            <a:r>
              <a:rPr lang="en-GB" sz="2400" i="1" u="sng" dirty="0" smtClean="0">
                <a:latin typeface="Times"/>
                <a:ea typeface="Cambria"/>
                <a:cs typeface="Times"/>
              </a:rPr>
              <a:t> : </a:t>
            </a:r>
            <a:r>
              <a:rPr lang="en-GB" sz="2400" i="1" dirty="0" smtClean="0">
                <a:latin typeface="Times"/>
                <a:ea typeface="Cambria"/>
                <a:cs typeface="Times"/>
              </a:rPr>
              <a:t> </a:t>
            </a:r>
          </a:p>
          <a:p>
            <a:pPr marL="0" indent="0">
              <a:buClr>
                <a:srgbClr val="0000FF"/>
              </a:buClr>
              <a:buFont typeface="Wingdings" charset="2"/>
              <a:buChar char="§"/>
            </a:pPr>
            <a:endParaRPr lang="en-GB" sz="2400" dirty="0" smtClean="0">
              <a:latin typeface="Times"/>
              <a:ea typeface="Cambria"/>
              <a:cs typeface="Times"/>
            </a:endParaRPr>
          </a:p>
          <a:p>
            <a:pPr lvl="1">
              <a:buClr>
                <a:srgbClr val="0000FF"/>
              </a:buClr>
              <a:buFont typeface="Wingdings" charset="2"/>
              <a:buChar char="§"/>
            </a:pPr>
            <a:r>
              <a:rPr lang="en-GB" sz="2400" b="1" i="1" dirty="0" err="1" smtClean="0">
                <a:solidFill>
                  <a:schemeClr val="tx1"/>
                </a:solidFill>
                <a:latin typeface="Times"/>
                <a:ea typeface="Cambria"/>
                <a:cs typeface="Times"/>
              </a:rPr>
              <a:t>Partie</a:t>
            </a:r>
            <a:r>
              <a:rPr lang="en-GB" sz="2400" b="1" i="1" dirty="0" smtClean="0">
                <a:solidFill>
                  <a:schemeClr val="tx1"/>
                </a:solidFill>
                <a:latin typeface="Times"/>
                <a:ea typeface="Cambria"/>
                <a:cs typeface="Times"/>
              </a:rPr>
              <a:t> 1 : le </a:t>
            </a:r>
            <a:r>
              <a:rPr lang="en-GB" sz="2400" b="1" i="1" dirty="0" err="1">
                <a:solidFill>
                  <a:schemeClr val="tx1"/>
                </a:solidFill>
                <a:latin typeface="Times"/>
                <a:ea typeface="Cambria"/>
                <a:cs typeface="Times"/>
              </a:rPr>
              <a:t>licenciement</a:t>
            </a:r>
            <a:r>
              <a:rPr lang="en-GB" sz="2400" b="1" i="1" dirty="0">
                <a:solidFill>
                  <a:schemeClr val="tx1"/>
                </a:solidFill>
                <a:latin typeface="Times"/>
                <a:ea typeface="Cambria"/>
                <a:cs typeface="Times"/>
              </a:rPr>
              <a:t> pour motif personnel</a:t>
            </a:r>
            <a:r>
              <a:rPr lang="en-GB" sz="2400" b="1" i="1" dirty="0" smtClean="0">
                <a:solidFill>
                  <a:schemeClr val="tx1"/>
                </a:solidFill>
                <a:latin typeface="Times"/>
                <a:ea typeface="Cambria"/>
                <a:cs typeface="Times"/>
              </a:rPr>
              <a:t> </a:t>
            </a:r>
            <a:endParaRPr lang="en-GB" sz="2400" b="1" i="1" dirty="0" smtClean="0">
              <a:solidFill>
                <a:schemeClr val="tx1"/>
              </a:solidFill>
              <a:latin typeface="Times"/>
              <a:ea typeface="Cambria"/>
              <a:cs typeface="Times"/>
            </a:endParaRPr>
          </a:p>
          <a:p>
            <a:pPr lvl="2">
              <a:buClr>
                <a:srgbClr val="0000FF"/>
              </a:buClr>
              <a:buFont typeface="Wingdings" charset="2"/>
              <a:buChar char="§"/>
            </a:pPr>
            <a:r>
              <a:rPr lang="en-GB" b="1" i="1" dirty="0" smtClean="0">
                <a:latin typeface="Times"/>
                <a:ea typeface="Cambria"/>
                <a:cs typeface="Times"/>
              </a:rPr>
              <a:t>La </a:t>
            </a:r>
            <a:r>
              <a:rPr lang="en-GB" b="1" i="1" dirty="0" err="1" smtClean="0">
                <a:latin typeface="Times"/>
                <a:ea typeface="Cambria"/>
                <a:cs typeface="Times"/>
              </a:rPr>
              <a:t>procédure</a:t>
            </a:r>
            <a:endParaRPr lang="en-GB" b="1" i="1" dirty="0" smtClean="0">
              <a:latin typeface="Times"/>
              <a:ea typeface="Cambria"/>
              <a:cs typeface="Times"/>
            </a:endParaRPr>
          </a:p>
          <a:p>
            <a:pPr lvl="2">
              <a:buClr>
                <a:srgbClr val="0000FF"/>
              </a:buClr>
              <a:buFont typeface="Wingdings" charset="2"/>
              <a:buChar char="§"/>
            </a:pPr>
            <a:r>
              <a:rPr lang="en-GB" b="1" i="1" dirty="0" smtClean="0">
                <a:solidFill>
                  <a:schemeClr val="tx1"/>
                </a:solidFill>
                <a:latin typeface="Times"/>
                <a:ea typeface="Cambria"/>
                <a:cs typeface="Times"/>
              </a:rPr>
              <a:t>La motivation </a:t>
            </a:r>
            <a:endParaRPr lang="en-GB" b="1" i="1" dirty="0" smtClean="0">
              <a:solidFill>
                <a:schemeClr val="tx1"/>
              </a:solidFill>
              <a:latin typeface="Times"/>
              <a:ea typeface="Cambria"/>
              <a:cs typeface="Times"/>
            </a:endParaRPr>
          </a:p>
          <a:p>
            <a:pPr lvl="1">
              <a:buClr>
                <a:srgbClr val="0000FF"/>
              </a:buClr>
              <a:buFont typeface="Wingdings" charset="2"/>
              <a:buChar char="§"/>
            </a:pPr>
            <a:endParaRPr lang="fr-FR" b="1" dirty="0" smtClean="0">
              <a:solidFill>
                <a:schemeClr val="tx1"/>
              </a:solidFill>
              <a:latin typeface="Times"/>
              <a:ea typeface="Cambria"/>
              <a:cs typeface="Times"/>
            </a:endParaRPr>
          </a:p>
          <a:p>
            <a:pPr lvl="1">
              <a:buClr>
                <a:srgbClr val="0000FF"/>
              </a:buClr>
              <a:buFont typeface="Wingdings" charset="2"/>
              <a:buChar char="§"/>
            </a:pPr>
            <a:r>
              <a:rPr lang="en-GB" sz="2400" b="1" i="1" dirty="0" err="1" smtClean="0">
                <a:solidFill>
                  <a:schemeClr val="tx1"/>
                </a:solidFill>
                <a:latin typeface="Times"/>
                <a:ea typeface="Cambria"/>
                <a:cs typeface="Times"/>
              </a:rPr>
              <a:t>Partie</a:t>
            </a:r>
            <a:r>
              <a:rPr lang="en-GB" sz="2400" b="1" i="1" dirty="0" smtClean="0">
                <a:solidFill>
                  <a:schemeClr val="tx1"/>
                </a:solidFill>
                <a:latin typeface="Times"/>
                <a:ea typeface="Cambria"/>
                <a:cs typeface="Times"/>
              </a:rPr>
              <a:t> 2 : le </a:t>
            </a:r>
            <a:r>
              <a:rPr lang="en-GB" sz="2400" b="1" i="1" dirty="0" err="1">
                <a:solidFill>
                  <a:schemeClr val="tx1"/>
                </a:solidFill>
                <a:latin typeface="Times"/>
                <a:ea typeface="Cambria"/>
                <a:cs typeface="Times"/>
              </a:rPr>
              <a:t>licenciement</a:t>
            </a:r>
            <a:r>
              <a:rPr lang="en-GB" sz="2400" b="1" i="1" dirty="0">
                <a:solidFill>
                  <a:schemeClr val="tx1"/>
                </a:solidFill>
                <a:latin typeface="Times"/>
                <a:ea typeface="Cambria"/>
                <a:cs typeface="Times"/>
              </a:rPr>
              <a:t> pour motif </a:t>
            </a:r>
            <a:r>
              <a:rPr lang="en-GB" sz="2400" b="1" i="1" dirty="0" err="1" smtClean="0">
                <a:solidFill>
                  <a:schemeClr val="tx1"/>
                </a:solidFill>
                <a:latin typeface="Times"/>
                <a:ea typeface="Cambria"/>
                <a:cs typeface="Times"/>
              </a:rPr>
              <a:t>économique</a:t>
            </a:r>
            <a:endParaRPr lang="fr-FR" sz="2400" b="1" i="1" dirty="0" smtClean="0">
              <a:solidFill>
                <a:srgbClr val="000000"/>
              </a:solidFill>
              <a:latin typeface="Times"/>
              <a:ea typeface="Cambria"/>
              <a:cs typeface="Times"/>
            </a:endParaRPr>
          </a:p>
          <a:p>
            <a:pPr>
              <a:buNone/>
            </a:pPr>
            <a:endParaRPr lang="fr-FR" dirty="0"/>
          </a:p>
        </p:txBody>
      </p:sp>
    </p:spTree>
    <p:extLst>
      <p:ext uri="{BB962C8B-B14F-4D97-AF65-F5344CB8AC3E}">
        <p14:creationId xmlns:p14="http://schemas.microsoft.com/office/powerpoint/2010/main" val="58670662"/>
      </p:ext>
    </p:extLst>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1090578"/>
          </a:xfrm>
        </p:spPr>
        <p:txBody>
          <a:bodyPr>
            <a:normAutofit fontScale="90000"/>
          </a:bodyPr>
          <a:lstStyle/>
          <a:p>
            <a:r>
              <a:rPr lang="fr-FR" dirty="0" smtClean="0"/>
              <a:t> </a:t>
            </a:r>
            <a:br>
              <a:rPr lang="fr-FR" dirty="0" smtClean="0"/>
            </a:br>
            <a:r>
              <a:rPr lang="fr-FR" i="1" u="sng" dirty="0" smtClean="0"/>
              <a:t> </a:t>
            </a:r>
            <a:r>
              <a:rPr lang="fr-FR" i="1" u="sng" dirty="0" err="1" smtClean="0"/>
              <a:t>Cass</a:t>
            </a:r>
            <a:r>
              <a:rPr lang="fr-FR" i="1" u="sng" dirty="0" smtClean="0"/>
              <a:t>. soc., 22 oct. 2015, n° 14-11.291</a:t>
            </a:r>
            <a:r>
              <a:rPr lang="fr-FR" dirty="0" smtClean="0"/>
              <a:t/>
            </a:r>
            <a:br>
              <a:rPr lang="fr-FR" dirty="0" smtClean="0"/>
            </a:br>
            <a:endParaRPr lang="fr-FR" dirty="0"/>
          </a:p>
        </p:txBody>
      </p:sp>
      <p:sp>
        <p:nvSpPr>
          <p:cNvPr id="3" name="Espace réservé du contenu 2"/>
          <p:cNvSpPr>
            <a:spLocks noGrp="1"/>
          </p:cNvSpPr>
          <p:nvPr>
            <p:ph sz="quarter" idx="1"/>
          </p:nvPr>
        </p:nvSpPr>
        <p:spPr>
          <a:xfrm>
            <a:off x="301752" y="1319177"/>
            <a:ext cx="8503920" cy="5856409"/>
          </a:xfrm>
        </p:spPr>
        <p:txBody>
          <a:bodyPr>
            <a:noAutofit/>
          </a:bodyPr>
          <a:lstStyle/>
          <a:p>
            <a:r>
              <a:rPr lang="fr-FR" sz="1900" dirty="0" smtClean="0"/>
              <a:t>Dans deux arrêts du 22 octobre 2015, la Cour de cassation précise sa définition de la faute lourde, qui se caractérise ainsi par </a:t>
            </a:r>
            <a:r>
              <a:rPr lang="fr-FR" sz="1900" b="1" dirty="0" smtClean="0"/>
              <a:t>"l'intention de nuire à l'employeur, laquelle implique la volonté du salarié de lui porter préjudice dans la commission du fait fautif et ne résulte pas de la seule commission d'un acte préjudiciable à l'entreprise".</a:t>
            </a:r>
          </a:p>
          <a:p>
            <a:endParaRPr lang="fr-FR" sz="1900" b="1" dirty="0" smtClean="0"/>
          </a:p>
          <a:p>
            <a:r>
              <a:rPr lang="fr-FR" sz="1900" dirty="0" smtClean="0"/>
              <a:t>Un  salarié avait détourné sur son compte personnel une somme de 60 000 euros venant en règlement partiel, par un client, d'une facture correspondant à la livraison d'une commande de vins. La Cour de cassation en à déduit une absence de faute lourde.</a:t>
            </a:r>
          </a:p>
          <a:p>
            <a:endParaRPr lang="fr-FR" sz="1900" dirty="0" smtClean="0"/>
          </a:p>
          <a:p>
            <a:r>
              <a:rPr lang="fr-FR" sz="1900" dirty="0" smtClean="0"/>
              <a:t>L’autre salarié s'était fait octroyer diverses augmentations, acomptes sur salaires de plusieurs milliers d’euros,  sans prévoir les modalités de remboursement, et avait fait bénéficier d'avantages anormaux à deux salariés, dont sa </a:t>
            </a:r>
            <a:r>
              <a:rPr lang="fr-FR" sz="1900" dirty="0" err="1" smtClean="0"/>
              <a:t>soeur</a:t>
            </a:r>
            <a:r>
              <a:rPr lang="fr-FR" sz="1900" dirty="0" smtClean="0"/>
              <a:t> qu'il avait engagée. La Cour de cassation en à déduit une absence de faute lourde.</a:t>
            </a:r>
          </a:p>
          <a:p>
            <a:endParaRPr lang="fr-FR" sz="2000" dirty="0"/>
          </a:p>
        </p:txBody>
      </p:sp>
    </p:spTree>
  </p:cSld>
  <p:clrMapOvr>
    <a:masterClrMapping/>
  </p:clrMapOvr>
  <p:transition>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2" name="Espace réservé du texte 1"/>
          <p:cNvSpPr>
            <a:spLocks noGrp="1"/>
          </p:cNvSpPr>
          <p:nvPr>
            <p:ph sz="quarter" idx="1"/>
          </p:nvPr>
        </p:nvSpPr>
        <p:spPr/>
        <p:txBody>
          <a:bodyPr/>
          <a:lstStyle/>
          <a:p>
            <a:endParaRPr lang="en-GB" smtClean="0"/>
          </a:p>
          <a:p>
            <a:endParaRPr lang="en-GB" smtClean="0"/>
          </a:p>
          <a:p>
            <a:endParaRPr lang="en-GB" smtClean="0"/>
          </a:p>
          <a:p>
            <a:endParaRPr lang="fr-FR" dirty="0"/>
          </a:p>
        </p:txBody>
      </p:sp>
      <p:graphicFrame>
        <p:nvGraphicFramePr>
          <p:cNvPr id="6" name="Objet 5"/>
          <p:cNvGraphicFramePr>
            <a:graphicFrameLocks noChangeAspect="1"/>
          </p:cNvGraphicFramePr>
          <p:nvPr>
            <p:extLst>
              <p:ext uri="{D42A27DB-BD31-4B8C-83A1-F6EECF244321}">
                <p14:modId xmlns:p14="http://schemas.microsoft.com/office/powerpoint/2010/main" val="565854058"/>
              </p:ext>
            </p:extLst>
          </p:nvPr>
        </p:nvGraphicFramePr>
        <p:xfrm>
          <a:off x="1056590" y="1811408"/>
          <a:ext cx="7020402" cy="3524368"/>
        </p:xfrm>
        <a:graphic>
          <a:graphicData uri="http://schemas.openxmlformats.org/presentationml/2006/ole">
            <mc:AlternateContent xmlns:mc="http://schemas.openxmlformats.org/markup-compatibility/2006">
              <mc:Choice xmlns:v="urn:schemas-microsoft-com:vml" Requires="v">
                <p:oleObj spid="_x0000_s1036" name="Document" r:id="rId3" imgW="6083076" imgH="3187583" progId="Word.Document.12">
                  <p:embed/>
                </p:oleObj>
              </mc:Choice>
              <mc:Fallback>
                <p:oleObj name="Document" r:id="rId3" imgW="6083076" imgH="3187583" progId="Word.Document.12">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590" y="1811408"/>
                        <a:ext cx="7020402" cy="35243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1056590" y="228600"/>
            <a:ext cx="7395707" cy="1077218"/>
          </a:xfrm>
          <a:prstGeom prst="rect">
            <a:avLst/>
          </a:prstGeom>
          <a:noFill/>
        </p:spPr>
        <p:txBody>
          <a:bodyPr wrap="square" rtlCol="0">
            <a:spAutoFit/>
          </a:bodyPr>
          <a:lstStyle/>
          <a:p>
            <a:r>
              <a:rPr lang="fr-FR" sz="3200" i="1" u="sng" dirty="0" smtClean="0">
                <a:solidFill>
                  <a:srgbClr val="660066"/>
                </a:solidFill>
              </a:rPr>
              <a:t>4- Indemnité de rupture / nature du licenciement</a:t>
            </a:r>
            <a:endParaRPr lang="fr-FR" sz="3200" i="1" u="sng" dirty="0">
              <a:solidFill>
                <a:srgbClr val="660066"/>
              </a:solidFill>
            </a:endParaRPr>
          </a:p>
        </p:txBody>
      </p:sp>
    </p:spTree>
    <p:extLst>
      <p:ext uri="{BB962C8B-B14F-4D97-AF65-F5344CB8AC3E}">
        <p14:creationId xmlns:p14="http://schemas.microsoft.com/office/powerpoint/2010/main" val="2595915044"/>
      </p:ext>
    </p:extLst>
  </p:cSld>
  <p:clrMapOvr>
    <a:masterClrMapping/>
  </p:clrMapOvr>
  <p:transition>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18403"/>
            <a:ext cx="8534400" cy="734969"/>
          </a:xfrm>
        </p:spPr>
        <p:txBody>
          <a:bodyPr>
            <a:noAutofit/>
          </a:bodyPr>
          <a:lstStyle/>
          <a:p>
            <a:r>
              <a:rPr lang="fr-FR" sz="2800" i="1" dirty="0" smtClean="0"/>
              <a:t>Actualité : </a:t>
            </a:r>
            <a:r>
              <a:rPr lang="fr-FR" sz="2800" i="1" u="sng" dirty="0" smtClean="0"/>
              <a:t>Cons. </a:t>
            </a:r>
            <a:r>
              <a:rPr lang="fr-FR" sz="2800" i="1" u="sng" dirty="0" err="1" smtClean="0"/>
              <a:t>const</a:t>
            </a:r>
            <a:r>
              <a:rPr lang="fr-FR" sz="2800" i="1" u="sng" dirty="0" smtClean="0"/>
              <a:t>., 2 mars 2016, n° 2015-523 QPC</a:t>
            </a:r>
            <a:r>
              <a:rPr lang="fr-FR" sz="2800" i="1" dirty="0" smtClean="0"/>
              <a:t> </a:t>
            </a:r>
            <a:endParaRPr lang="fr-FR" sz="2800" i="1" dirty="0"/>
          </a:p>
        </p:txBody>
      </p:sp>
      <p:sp>
        <p:nvSpPr>
          <p:cNvPr id="3" name="Espace réservé du contenu 2"/>
          <p:cNvSpPr>
            <a:spLocks noGrp="1"/>
          </p:cNvSpPr>
          <p:nvPr>
            <p:ph sz="quarter" idx="1"/>
          </p:nvPr>
        </p:nvSpPr>
        <p:spPr/>
        <p:txBody>
          <a:bodyPr/>
          <a:lstStyle/>
          <a:p>
            <a:pPr algn="just"/>
            <a:r>
              <a:rPr lang="fr-FR" b="1" dirty="0" smtClean="0"/>
              <a:t>Licenciement pour faute lourde : le salarié a droit à ses congés payés</a:t>
            </a:r>
          </a:p>
          <a:p>
            <a:pPr algn="just"/>
            <a:endParaRPr lang="fr-FR" dirty="0" smtClean="0"/>
          </a:p>
          <a:p>
            <a:pPr algn="just"/>
            <a:r>
              <a:rPr lang="fr-FR" dirty="0" smtClean="0"/>
              <a:t>Le Conseil constitutionnel juge que la privation des indemnités de congés payés en cas de licenciement pour faute lourde n'est pas conforme à la Constitution. Cette décision s'applique immédiatement et aux contentieux en cours.</a:t>
            </a:r>
          </a:p>
          <a:p>
            <a:endParaRPr lang="fr-FR" dirty="0"/>
          </a:p>
        </p:txBody>
      </p:sp>
    </p:spTree>
  </p:cSld>
  <p:clrMapOvr>
    <a:masterClrMapping/>
  </p:clrMapOvr>
  <p:transition>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228600"/>
            <a:ext cx="8534400" cy="1298448"/>
          </a:xfrm>
        </p:spPr>
        <p:txBody>
          <a:bodyPr>
            <a:normAutofit fontScale="90000"/>
          </a:bodyPr>
          <a:lstStyle/>
          <a:p>
            <a:r>
              <a:rPr lang="fr-FR" i="1" u="sng" dirty="0" smtClean="0">
                <a:solidFill>
                  <a:srgbClr val="660066"/>
                </a:solidFill>
              </a:rPr>
              <a:t>4 - Indemnités licenciement sans causes réelle et sérieuse</a:t>
            </a:r>
            <a:r>
              <a:rPr lang="fr-FR" b="1" dirty="0" smtClean="0">
                <a:solidFill>
                  <a:srgbClr val="000000"/>
                </a:solidFill>
              </a:rPr>
              <a:t/>
            </a:r>
            <a:br>
              <a:rPr lang="fr-FR" b="1" dirty="0" smtClean="0">
                <a:solidFill>
                  <a:srgbClr val="000000"/>
                </a:solidFill>
              </a:rPr>
            </a:br>
            <a:endParaRPr lang="fr-FR" b="1" dirty="0">
              <a:solidFill>
                <a:srgbClr val="000000"/>
              </a:solidFill>
            </a:endParaRPr>
          </a:p>
        </p:txBody>
      </p:sp>
      <p:sp>
        <p:nvSpPr>
          <p:cNvPr id="2" name="Espace réservé du texte 1"/>
          <p:cNvSpPr>
            <a:spLocks noGrp="1"/>
          </p:cNvSpPr>
          <p:nvPr>
            <p:ph sz="quarter" idx="1"/>
          </p:nvPr>
        </p:nvSpPr>
        <p:spPr/>
        <p:txBody>
          <a:bodyPr vert="horz">
            <a:noAutofit/>
          </a:bodyPr>
          <a:lstStyle/>
          <a:p>
            <a:pPr algn="just"/>
            <a:endParaRPr lang="en-GB" sz="2400" b="0" cap="none" dirty="0" smtClean="0">
              <a:solidFill>
                <a:srgbClr val="000000"/>
              </a:solidFill>
            </a:endParaRPr>
          </a:p>
          <a:p>
            <a:pPr algn="just"/>
            <a:endParaRPr lang="en-GB" sz="2400" b="0" cap="none" dirty="0" smtClean="0">
              <a:solidFill>
                <a:srgbClr val="000000"/>
              </a:solidFill>
            </a:endParaRPr>
          </a:p>
          <a:p>
            <a:pPr algn="just"/>
            <a:endParaRPr lang="en-GB" sz="2400" b="0" cap="none" dirty="0" smtClean="0">
              <a:solidFill>
                <a:srgbClr val="000000"/>
              </a:solidFill>
            </a:endParaRPr>
          </a:p>
          <a:p>
            <a:pPr algn="just"/>
            <a:endParaRPr lang="fr-FR" sz="2400" b="0" cap="none" dirty="0">
              <a:solidFill>
                <a:srgbClr val="000000"/>
              </a:solidFill>
            </a:endParaRPr>
          </a:p>
        </p:txBody>
      </p:sp>
      <p:graphicFrame>
        <p:nvGraphicFramePr>
          <p:cNvPr id="4" name="Objet 3"/>
          <p:cNvGraphicFramePr>
            <a:graphicFrameLocks noChangeAspect="1"/>
          </p:cNvGraphicFramePr>
          <p:nvPr>
            <p:extLst>
              <p:ext uri="{D42A27DB-BD31-4B8C-83A1-F6EECF244321}">
                <p14:modId xmlns:p14="http://schemas.microsoft.com/office/powerpoint/2010/main" val="1732580849"/>
              </p:ext>
            </p:extLst>
          </p:nvPr>
        </p:nvGraphicFramePr>
        <p:xfrm>
          <a:off x="443091" y="2147888"/>
          <a:ext cx="8102795" cy="2913062"/>
        </p:xfrm>
        <a:graphic>
          <a:graphicData uri="http://schemas.openxmlformats.org/presentationml/2006/ole">
            <mc:AlternateContent xmlns:mc="http://schemas.openxmlformats.org/markup-compatibility/2006">
              <mc:Choice xmlns:v="urn:schemas-microsoft-com:vml" Requires="v">
                <p:oleObj spid="_x0000_s2060" name="Document" r:id="rId3" imgW="6083300" imgH="2489200" progId="Word.Document.12">
                  <p:embed/>
                </p:oleObj>
              </mc:Choice>
              <mc:Fallback>
                <p:oleObj name="Document" r:id="rId3" imgW="6083300" imgH="2489200" progId="Word.Document.12">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091" y="2147888"/>
                        <a:ext cx="8102795" cy="2913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74101595"/>
      </p:ext>
    </p:extLst>
  </p:cSld>
  <p:clrMapOvr>
    <a:masterClrMapping/>
  </p:clrMapOvr>
  <p:transition>
    <p:pull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14662" y="2175657"/>
            <a:ext cx="6173122" cy="1077218"/>
          </a:xfrm>
          <a:prstGeom prst="rect">
            <a:avLst/>
          </a:prstGeom>
          <a:noFill/>
        </p:spPr>
        <p:txBody>
          <a:bodyPr wrap="square" rtlCol="0">
            <a:spAutoFit/>
          </a:bodyPr>
          <a:lstStyle/>
          <a:p>
            <a:pPr algn="ctr"/>
            <a:r>
              <a:rPr lang="fr-FR" sz="3200" i="1" u="sng" dirty="0">
                <a:solidFill>
                  <a:srgbClr val="660066"/>
                </a:solidFill>
              </a:rPr>
              <a:t>5</a:t>
            </a:r>
            <a:r>
              <a:rPr lang="fr-FR" sz="3200" i="1" u="sng" dirty="0" smtClean="0">
                <a:solidFill>
                  <a:srgbClr val="660066"/>
                </a:solidFill>
              </a:rPr>
              <a:t>- </a:t>
            </a:r>
            <a:r>
              <a:rPr lang="fr-FR" sz="3200" i="1" u="sng" dirty="0" smtClean="0">
                <a:solidFill>
                  <a:srgbClr val="660066"/>
                </a:solidFill>
              </a:rPr>
              <a:t>L’insuffisance professionnelle  ou de résultat </a:t>
            </a:r>
            <a:endParaRPr lang="fr-FR" sz="3200" i="1" u="sng"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3200" u="sng" dirty="0" err="1" smtClean="0">
                <a:solidFill>
                  <a:srgbClr val="000090"/>
                </a:solidFill>
              </a:rPr>
              <a:t>Insuffisance</a:t>
            </a:r>
            <a:r>
              <a:rPr lang="en-GB" sz="3200" u="sng" dirty="0" smtClean="0">
                <a:solidFill>
                  <a:srgbClr val="000090"/>
                </a:solidFill>
              </a:rPr>
              <a:t> </a:t>
            </a:r>
            <a:r>
              <a:rPr lang="en-GB" sz="3200" u="sng" dirty="0" err="1" smtClean="0">
                <a:solidFill>
                  <a:srgbClr val="000090"/>
                </a:solidFill>
              </a:rPr>
              <a:t>professionnelle</a:t>
            </a:r>
            <a:endParaRPr lang="fr-FR" sz="3200" u="sng" dirty="0">
              <a:solidFill>
                <a:srgbClr val="000090"/>
              </a:solidFill>
            </a:endParaRPr>
          </a:p>
        </p:txBody>
      </p:sp>
      <p:sp>
        <p:nvSpPr>
          <p:cNvPr id="3" name="Espace réservé du contenu 2"/>
          <p:cNvSpPr>
            <a:spLocks noGrp="1"/>
          </p:cNvSpPr>
          <p:nvPr>
            <p:ph sz="quarter" idx="1"/>
          </p:nvPr>
        </p:nvSpPr>
        <p:spPr/>
        <p:txBody>
          <a:bodyPr>
            <a:normAutofit/>
          </a:bodyPr>
          <a:lstStyle/>
          <a:p>
            <a:pPr algn="just">
              <a:buNone/>
            </a:pPr>
            <a:r>
              <a:rPr lang="en-GB" sz="2000" u="sng" cap="none" dirty="0" smtClean="0">
                <a:solidFill>
                  <a:srgbClr val="000000"/>
                </a:solidFill>
              </a:rPr>
              <a:t>Distinction avec </a:t>
            </a:r>
            <a:r>
              <a:rPr lang="en-GB" sz="2000" u="sng" cap="none" dirty="0" err="1" smtClean="0">
                <a:solidFill>
                  <a:srgbClr val="000000"/>
                </a:solidFill>
              </a:rPr>
              <a:t>l'insuffisance</a:t>
            </a:r>
            <a:r>
              <a:rPr lang="en-GB" sz="2000" u="sng" cap="none" dirty="0" smtClean="0">
                <a:solidFill>
                  <a:srgbClr val="000000"/>
                </a:solidFill>
              </a:rPr>
              <a:t> de </a:t>
            </a:r>
            <a:r>
              <a:rPr lang="en-GB" sz="2000" u="sng" cap="none" dirty="0" err="1" smtClean="0">
                <a:solidFill>
                  <a:srgbClr val="000000"/>
                </a:solidFill>
              </a:rPr>
              <a:t>résultats</a:t>
            </a:r>
            <a:r>
              <a:rPr lang="fr-FR" sz="2000" cap="none" dirty="0" smtClean="0">
                <a:solidFill>
                  <a:srgbClr val="000000"/>
                </a:solidFill>
              </a:rPr>
              <a:t> :</a:t>
            </a:r>
          </a:p>
          <a:p>
            <a:pPr algn="just">
              <a:buNone/>
            </a:pPr>
            <a:endParaRPr lang="en-GB" sz="2000" b="1" u="sng" cap="none" dirty="0" smtClean="0">
              <a:solidFill>
                <a:srgbClr val="000000"/>
              </a:solidFill>
            </a:endParaRPr>
          </a:p>
          <a:p>
            <a:pPr lvl="1" algn="just">
              <a:buClr>
                <a:srgbClr val="F67F45"/>
              </a:buClr>
              <a:buSzPct val="120000"/>
              <a:buFont typeface="Arial"/>
              <a:buChar char="•"/>
            </a:pPr>
            <a:r>
              <a:rPr lang="en-GB" sz="2000" b="1" u="sng" cap="none" dirty="0" err="1" smtClean="0">
                <a:solidFill>
                  <a:srgbClr val="000000"/>
                </a:solidFill>
              </a:rPr>
              <a:t>L'insuffisance</a:t>
            </a:r>
            <a:r>
              <a:rPr lang="en-GB" sz="2000" b="1" u="sng" cap="none" dirty="0" smtClean="0">
                <a:solidFill>
                  <a:srgbClr val="000000"/>
                </a:solidFill>
              </a:rPr>
              <a:t> </a:t>
            </a:r>
            <a:r>
              <a:rPr lang="en-GB" sz="2000" b="1" u="sng" cap="none" dirty="0" err="1" smtClean="0">
                <a:solidFill>
                  <a:srgbClr val="000000"/>
                </a:solidFill>
              </a:rPr>
              <a:t>professionnelle</a:t>
            </a:r>
            <a:r>
              <a:rPr lang="en-GB" sz="2000" cap="none" dirty="0" smtClean="0">
                <a:solidFill>
                  <a:srgbClr val="000000"/>
                </a:solidFill>
              </a:rPr>
              <a:t>: </a:t>
            </a:r>
            <a:r>
              <a:rPr lang="en-GB" sz="2000" b="0" cap="none" dirty="0" err="1" smtClean="0">
                <a:solidFill>
                  <a:srgbClr val="000000"/>
                </a:solidFill>
              </a:rPr>
              <a:t>exécution</a:t>
            </a:r>
            <a:r>
              <a:rPr lang="en-GB" sz="2000" b="0" cap="none" dirty="0" smtClean="0">
                <a:solidFill>
                  <a:srgbClr val="000000"/>
                </a:solidFill>
              </a:rPr>
              <a:t> </a:t>
            </a:r>
            <a:r>
              <a:rPr lang="en-GB" sz="2000" b="0" cap="none" dirty="0" err="1" smtClean="0">
                <a:solidFill>
                  <a:srgbClr val="000000"/>
                </a:solidFill>
              </a:rPr>
              <a:t>insatisfaisante</a:t>
            </a:r>
            <a:r>
              <a:rPr lang="en-GB" sz="2000" b="0" cap="none" dirty="0" smtClean="0">
                <a:solidFill>
                  <a:srgbClr val="000000"/>
                </a:solidFill>
              </a:rPr>
              <a:t> du travail.</a:t>
            </a:r>
            <a:endParaRPr lang="fr-FR" sz="2000" b="0" cap="none" dirty="0" smtClean="0">
              <a:solidFill>
                <a:srgbClr val="000000"/>
              </a:solidFill>
            </a:endParaRPr>
          </a:p>
          <a:p>
            <a:pPr algn="just">
              <a:buClr>
                <a:srgbClr val="F67F45"/>
              </a:buClr>
              <a:buSzPct val="120000"/>
              <a:buNone/>
            </a:pPr>
            <a:endParaRPr lang="fr-FR" sz="2000" b="0" u="sng" cap="none" dirty="0" smtClean="0">
              <a:solidFill>
                <a:srgbClr val="000000"/>
              </a:solidFill>
            </a:endParaRPr>
          </a:p>
          <a:p>
            <a:pPr lvl="1" algn="just">
              <a:buClr>
                <a:srgbClr val="F67F45"/>
              </a:buClr>
              <a:buSzPct val="120000"/>
              <a:buFont typeface="Arial"/>
              <a:buChar char="•"/>
            </a:pPr>
            <a:r>
              <a:rPr lang="en-GB" sz="2000" b="1" u="sng" cap="none" dirty="0" err="1" smtClean="0">
                <a:solidFill>
                  <a:srgbClr val="000000"/>
                </a:solidFill>
              </a:rPr>
              <a:t>L'insuffisance</a:t>
            </a:r>
            <a:r>
              <a:rPr lang="en-GB" sz="2000" b="1" u="sng" cap="none" dirty="0" smtClean="0">
                <a:solidFill>
                  <a:srgbClr val="000000"/>
                </a:solidFill>
              </a:rPr>
              <a:t> de </a:t>
            </a:r>
            <a:r>
              <a:rPr lang="en-GB" sz="2000" b="1" u="sng" cap="none" dirty="0" err="1" smtClean="0">
                <a:solidFill>
                  <a:srgbClr val="000000"/>
                </a:solidFill>
              </a:rPr>
              <a:t>résultats</a:t>
            </a:r>
            <a:r>
              <a:rPr lang="en-GB" sz="2000" b="1" u="sng" cap="none" dirty="0" smtClean="0">
                <a:solidFill>
                  <a:srgbClr val="000000"/>
                </a:solidFill>
              </a:rPr>
              <a:t> :</a:t>
            </a:r>
          </a:p>
          <a:p>
            <a:pPr lvl="2" algn="just">
              <a:buClr>
                <a:srgbClr val="F67F45"/>
              </a:buClr>
              <a:buSzPct val="120000"/>
              <a:buFontTx/>
              <a:buChar char="-"/>
            </a:pPr>
            <a:r>
              <a:rPr lang="en-GB" sz="2000" dirty="0" err="1" smtClean="0">
                <a:solidFill>
                  <a:srgbClr val="000000"/>
                </a:solidFill>
              </a:rPr>
              <a:t>une</a:t>
            </a:r>
            <a:r>
              <a:rPr lang="en-GB" sz="2000" dirty="0" smtClean="0">
                <a:solidFill>
                  <a:srgbClr val="000000"/>
                </a:solidFill>
              </a:rPr>
              <a:t> </a:t>
            </a:r>
            <a:r>
              <a:rPr lang="en-GB" sz="2000" dirty="0" err="1" smtClean="0">
                <a:solidFill>
                  <a:srgbClr val="000000"/>
                </a:solidFill>
              </a:rPr>
              <a:t>insuffisance</a:t>
            </a:r>
            <a:r>
              <a:rPr lang="en-GB" sz="2000" dirty="0" smtClean="0">
                <a:solidFill>
                  <a:srgbClr val="000000"/>
                </a:solidFill>
              </a:rPr>
              <a:t> « quantitative » (</a:t>
            </a:r>
            <a:r>
              <a:rPr lang="en-GB" sz="2000" dirty="0" err="1" smtClean="0">
                <a:solidFill>
                  <a:srgbClr val="000000"/>
                </a:solidFill>
              </a:rPr>
              <a:t>elle</a:t>
            </a:r>
            <a:r>
              <a:rPr lang="en-GB" sz="2000" dirty="0" smtClean="0">
                <a:solidFill>
                  <a:srgbClr val="000000"/>
                </a:solidFill>
              </a:rPr>
              <a:t> </a:t>
            </a:r>
            <a:r>
              <a:rPr lang="en-GB" sz="2000" dirty="0" err="1" smtClean="0">
                <a:solidFill>
                  <a:srgbClr val="000000"/>
                </a:solidFill>
              </a:rPr>
              <a:t>doit</a:t>
            </a:r>
            <a:r>
              <a:rPr lang="en-GB" sz="2000" dirty="0" smtClean="0">
                <a:solidFill>
                  <a:srgbClr val="000000"/>
                </a:solidFill>
              </a:rPr>
              <a:t> </a:t>
            </a:r>
            <a:r>
              <a:rPr lang="en-GB" sz="2000" dirty="0" err="1" smtClean="0">
                <a:solidFill>
                  <a:srgbClr val="000000"/>
                </a:solidFill>
              </a:rPr>
              <a:t>pouvoir</a:t>
            </a:r>
            <a:r>
              <a:rPr lang="en-GB" sz="2000" dirty="0" smtClean="0">
                <a:solidFill>
                  <a:srgbClr val="000000"/>
                </a:solidFill>
              </a:rPr>
              <a:t> </a:t>
            </a:r>
            <a:r>
              <a:rPr lang="en-GB" sz="2000" dirty="0" err="1" smtClean="0">
                <a:solidFill>
                  <a:srgbClr val="000000"/>
                </a:solidFill>
              </a:rPr>
              <a:t>être</a:t>
            </a:r>
            <a:r>
              <a:rPr lang="en-GB" sz="2000" dirty="0" smtClean="0">
                <a:solidFill>
                  <a:srgbClr val="000000"/>
                </a:solidFill>
              </a:rPr>
              <a:t> </a:t>
            </a:r>
            <a:r>
              <a:rPr lang="en-GB" sz="2000" dirty="0" err="1" smtClean="0">
                <a:solidFill>
                  <a:srgbClr val="000000"/>
                </a:solidFill>
              </a:rPr>
              <a:t>quantifiée</a:t>
            </a:r>
            <a:r>
              <a:rPr lang="en-GB" sz="2000" dirty="0" smtClean="0">
                <a:solidFill>
                  <a:srgbClr val="000000"/>
                </a:solidFill>
              </a:rPr>
              <a:t>) </a:t>
            </a:r>
          </a:p>
          <a:p>
            <a:pPr lvl="2" algn="just">
              <a:buClr>
                <a:srgbClr val="F67F45"/>
              </a:buClr>
              <a:buSzPct val="120000"/>
              <a:buFontTx/>
              <a:buChar char="-"/>
            </a:pPr>
            <a:r>
              <a:rPr lang="en-GB" sz="2000" dirty="0" err="1" smtClean="0">
                <a:solidFill>
                  <a:srgbClr val="000000"/>
                </a:solidFill>
              </a:rPr>
              <a:t>concerne</a:t>
            </a:r>
            <a:r>
              <a:rPr lang="en-GB" sz="2000" dirty="0" smtClean="0">
                <a:solidFill>
                  <a:srgbClr val="000000"/>
                </a:solidFill>
              </a:rPr>
              <a:t>  les </a:t>
            </a:r>
            <a:r>
              <a:rPr lang="en-GB" sz="2000" dirty="0" err="1" smtClean="0">
                <a:solidFill>
                  <a:srgbClr val="000000"/>
                </a:solidFill>
              </a:rPr>
              <a:t>salariés</a:t>
            </a:r>
            <a:r>
              <a:rPr lang="en-GB" sz="2000" dirty="0" smtClean="0">
                <a:solidFill>
                  <a:srgbClr val="000000"/>
                </a:solidFill>
              </a:rPr>
              <a:t> </a:t>
            </a:r>
            <a:r>
              <a:rPr lang="en-GB" sz="2000" dirty="0" err="1" smtClean="0">
                <a:solidFill>
                  <a:srgbClr val="000000"/>
                </a:solidFill>
              </a:rPr>
              <a:t>rémunérés</a:t>
            </a:r>
            <a:r>
              <a:rPr lang="en-GB" sz="2000" dirty="0" smtClean="0">
                <a:solidFill>
                  <a:srgbClr val="000000"/>
                </a:solidFill>
              </a:rPr>
              <a:t> </a:t>
            </a:r>
            <a:r>
              <a:rPr lang="en-GB" sz="2000" dirty="0" err="1" smtClean="0">
                <a:solidFill>
                  <a:srgbClr val="000000"/>
                </a:solidFill>
              </a:rPr>
              <a:t>sur</a:t>
            </a:r>
            <a:r>
              <a:rPr lang="en-GB" sz="2000" dirty="0" smtClean="0">
                <a:solidFill>
                  <a:srgbClr val="000000"/>
                </a:solidFill>
              </a:rPr>
              <a:t> la base de </a:t>
            </a:r>
            <a:r>
              <a:rPr lang="en-GB" sz="2000" dirty="0" err="1" smtClean="0">
                <a:solidFill>
                  <a:srgbClr val="000000"/>
                </a:solidFill>
              </a:rPr>
              <a:t>leur</a:t>
            </a:r>
            <a:r>
              <a:rPr lang="en-GB" sz="2000" dirty="0" smtClean="0">
                <a:solidFill>
                  <a:srgbClr val="000000"/>
                </a:solidFill>
              </a:rPr>
              <a:t> </a:t>
            </a:r>
            <a:r>
              <a:rPr lang="en-GB" sz="2000" dirty="0" err="1" smtClean="0">
                <a:solidFill>
                  <a:srgbClr val="000000"/>
                </a:solidFill>
              </a:rPr>
              <a:t>rendement</a:t>
            </a:r>
            <a:r>
              <a:rPr lang="en-GB" sz="2000" dirty="0" smtClean="0">
                <a:solidFill>
                  <a:srgbClr val="000000"/>
                </a:solidFill>
              </a:rPr>
              <a:t>.</a:t>
            </a:r>
            <a:endParaRPr lang="fr-FR" sz="2000" dirty="0" smtClean="0">
              <a:solidFill>
                <a:srgbClr val="000000"/>
              </a:solidFill>
            </a:endParaRPr>
          </a:p>
          <a:p>
            <a:endParaRPr lang="fr-FR" dirty="0"/>
          </a:p>
        </p:txBody>
      </p:sp>
    </p:spTree>
  </p:cSld>
  <p:clrMapOvr>
    <a:masterClrMapping/>
  </p:clrMapOvr>
  <p:transition>
    <p:pull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chemeClr val="tx1"/>
                </a:solidFill>
              </a:rPr>
              <a:t>Un motif non disciplinaire </a:t>
            </a:r>
            <a:endParaRPr lang="fr-FR" sz="2800" dirty="0">
              <a:solidFill>
                <a:schemeClr val="tx1"/>
              </a:solidFill>
            </a:endParaRPr>
          </a:p>
        </p:txBody>
      </p:sp>
      <p:sp>
        <p:nvSpPr>
          <p:cNvPr id="3" name="Espace réservé du contenu 2"/>
          <p:cNvSpPr>
            <a:spLocks noGrp="1"/>
          </p:cNvSpPr>
          <p:nvPr>
            <p:ph sz="quarter" idx="1"/>
          </p:nvPr>
        </p:nvSpPr>
        <p:spPr/>
        <p:txBody>
          <a:bodyPr>
            <a:normAutofit fontScale="92500" lnSpcReduction="10000"/>
          </a:bodyPr>
          <a:lstStyle/>
          <a:p>
            <a:pPr algn="just"/>
            <a:r>
              <a:rPr lang="fr-FR" dirty="0" smtClean="0"/>
              <a:t>Une cour d'appel ne peut pas relever, pour dire le licenciement fondé sur une cause réelle et sérieuse, que les griefs visés dans la lettre de licenciement s'analysent plus comme motifs d'une insuffisance professionnelle que comme fondement d'une faute grave, et que cette insuffisance est nettement caractérisée. </a:t>
            </a:r>
          </a:p>
          <a:p>
            <a:pPr algn="just"/>
            <a:endParaRPr lang="fr-FR" dirty="0" smtClean="0"/>
          </a:p>
          <a:p>
            <a:pPr algn="just"/>
            <a:r>
              <a:rPr lang="fr-FR" dirty="0" smtClean="0"/>
              <a:t>En statuant ainsi</a:t>
            </a:r>
            <a:r>
              <a:rPr lang="fr-FR" b="1" dirty="0" smtClean="0"/>
              <a:t>, alors que l'employeur s'étant placé sur le terrain disciplinaire </a:t>
            </a:r>
            <a:r>
              <a:rPr lang="fr-FR" dirty="0" smtClean="0"/>
              <a:t>en prononçant le licenciement pour faute grave, la cour d'appel, qui ne pouvait requalifier le licenciement en licenciement pour insuffisance professionnelle sans caractériser une faute imputable à la salariée, n'a pas </a:t>
            </a:r>
          </a:p>
          <a:p>
            <a:r>
              <a:rPr lang="fr-FR" u="sng" dirty="0" smtClean="0">
                <a:hlinkClick r:id="rId2"/>
              </a:rPr>
              <a:t>Cass. soc., 17 janv. 2013, n° 12-10.051</a:t>
            </a:r>
          </a:p>
          <a:p>
            <a:endParaRPr lang="fr-FR" dirty="0"/>
          </a:p>
        </p:txBody>
      </p:sp>
    </p:spTree>
  </p:cSld>
  <p:clrMapOvr>
    <a:masterClrMapping/>
  </p:clrMapOvr>
  <p:transition>
    <p:pull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rgbClr val="000000"/>
                </a:solidFill>
              </a:rPr>
              <a:t>Appréciation de l’insuffisance </a:t>
            </a:r>
            <a:endParaRPr lang="fr-FR" sz="2800" dirty="0">
              <a:solidFill>
                <a:srgbClr val="000000"/>
              </a:solidFill>
            </a:endParaRPr>
          </a:p>
        </p:txBody>
      </p:sp>
      <p:sp>
        <p:nvSpPr>
          <p:cNvPr id="3" name="Espace réservé du contenu 2"/>
          <p:cNvSpPr>
            <a:spLocks noGrp="1"/>
          </p:cNvSpPr>
          <p:nvPr>
            <p:ph sz="quarter" idx="1"/>
          </p:nvPr>
        </p:nvSpPr>
        <p:spPr/>
        <p:txBody>
          <a:bodyPr/>
          <a:lstStyle/>
          <a:p>
            <a:r>
              <a:rPr lang="fr-FR" dirty="0" smtClean="0"/>
              <a:t>Les juges doivent, pour établir ou non la réalité de l'insuffisance professionnelle d'un salarié, prendre en compte l'ensemble de l'activité du salarié. Ils ne peuvent pas valider un licenciement pour insuffisance professionnelle au seul motif de la diminution importante du chiffre d'affaires réalisé par le salarié dans une de ses activités (seule visée dans la lettre de licenciement)</a:t>
            </a:r>
          </a:p>
          <a:p>
            <a:endParaRPr lang="fr-FR" u="sng" dirty="0" smtClean="0">
              <a:hlinkClick r:id="rId2"/>
            </a:endParaRPr>
          </a:p>
          <a:p>
            <a:r>
              <a:rPr lang="fr-FR" u="sng" dirty="0" smtClean="0">
                <a:hlinkClick r:id="rId2"/>
              </a:rPr>
              <a:t>Cass. soc., 27 mars 2013, n° 11-29.001</a:t>
            </a:r>
          </a:p>
          <a:p>
            <a:endParaRPr lang="fr-FR" dirty="0"/>
          </a:p>
        </p:txBody>
      </p:sp>
    </p:spTree>
  </p:cSld>
  <p:clrMapOvr>
    <a:masterClrMapping/>
  </p:clrMapOvr>
  <p:transition>
    <p:pull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en-GB" sz="3200" u="sng" dirty="0" err="1" smtClean="0">
                <a:solidFill>
                  <a:srgbClr val="000090"/>
                </a:solidFill>
              </a:rPr>
              <a:t>Insuffisance</a:t>
            </a:r>
            <a:r>
              <a:rPr lang="en-GB" sz="3200" u="sng" dirty="0" smtClean="0">
                <a:solidFill>
                  <a:srgbClr val="000090"/>
                </a:solidFill>
              </a:rPr>
              <a:t> de </a:t>
            </a:r>
            <a:r>
              <a:rPr lang="en-GB" sz="3200" u="sng" dirty="0" err="1" smtClean="0">
                <a:solidFill>
                  <a:srgbClr val="000090"/>
                </a:solidFill>
              </a:rPr>
              <a:t>résultats</a:t>
            </a:r>
            <a:r>
              <a:rPr lang="fr-FR" sz="3200" u="sng" dirty="0" smtClean="0">
                <a:solidFill>
                  <a:srgbClr val="000090"/>
                </a:solidFill>
              </a:rPr>
              <a:t>  </a:t>
            </a:r>
            <a:endParaRPr lang="fr-FR" sz="3200" u="sng" dirty="0">
              <a:solidFill>
                <a:srgbClr val="000090"/>
              </a:solidFill>
            </a:endParaRPr>
          </a:p>
        </p:txBody>
      </p:sp>
      <p:sp>
        <p:nvSpPr>
          <p:cNvPr id="2" name="Espace réservé du texte 1"/>
          <p:cNvSpPr>
            <a:spLocks noGrp="1"/>
          </p:cNvSpPr>
          <p:nvPr>
            <p:ph sz="quarter" idx="1"/>
          </p:nvPr>
        </p:nvSpPr>
        <p:spPr/>
        <p:txBody>
          <a:bodyPr>
            <a:normAutofit/>
          </a:bodyPr>
          <a:lstStyle/>
          <a:p>
            <a:pPr algn="just"/>
            <a:endParaRPr lang="fr-FR" cap="none" dirty="0" smtClean="0">
              <a:solidFill>
                <a:srgbClr val="000000"/>
              </a:solidFill>
            </a:endParaRPr>
          </a:p>
          <a:p>
            <a:endParaRPr lang="fr-FR" dirty="0"/>
          </a:p>
        </p:txBody>
      </p:sp>
      <p:sp>
        <p:nvSpPr>
          <p:cNvPr id="4" name="ZoneTexte 3"/>
          <p:cNvSpPr txBox="1"/>
          <p:nvPr/>
        </p:nvSpPr>
        <p:spPr>
          <a:xfrm>
            <a:off x="722313" y="1860631"/>
            <a:ext cx="7498672" cy="2308324"/>
          </a:xfrm>
          <a:prstGeom prst="rect">
            <a:avLst/>
          </a:prstGeom>
          <a:noFill/>
        </p:spPr>
        <p:txBody>
          <a:bodyPr wrap="square" rtlCol="0">
            <a:spAutoFit/>
          </a:bodyPr>
          <a:lstStyle/>
          <a:p>
            <a:pPr algn="just"/>
            <a:r>
              <a:rPr lang="en-GB" sz="2000" b="1" u="sng" dirty="0" smtClean="0"/>
              <a:t>Conditions pour </a:t>
            </a:r>
            <a:r>
              <a:rPr lang="en-GB" sz="2000" b="1" u="sng" dirty="0" err="1" smtClean="0"/>
              <a:t>que</a:t>
            </a:r>
            <a:r>
              <a:rPr lang="en-GB" sz="2000" b="1" u="sng" dirty="0" smtClean="0"/>
              <a:t> </a:t>
            </a:r>
            <a:r>
              <a:rPr lang="en-GB" sz="2000" b="1" u="sng" dirty="0" err="1" smtClean="0"/>
              <a:t>l’insuffisance</a:t>
            </a:r>
            <a:r>
              <a:rPr lang="en-GB" sz="2000" b="1" u="sng" dirty="0" smtClean="0"/>
              <a:t> de </a:t>
            </a:r>
            <a:r>
              <a:rPr lang="en-GB" sz="2000" b="1" u="sng" dirty="0" err="1" smtClean="0"/>
              <a:t>résultat</a:t>
            </a:r>
            <a:r>
              <a:rPr lang="en-GB" sz="2000" b="1" u="sng" dirty="0" smtClean="0"/>
              <a:t> </a:t>
            </a:r>
            <a:r>
              <a:rPr lang="en-GB" sz="2000" b="1" u="sng" dirty="0" err="1" smtClean="0"/>
              <a:t>constitue</a:t>
            </a:r>
            <a:r>
              <a:rPr lang="en-GB" sz="2000" b="1" u="sng" dirty="0" smtClean="0"/>
              <a:t> </a:t>
            </a:r>
            <a:r>
              <a:rPr lang="en-GB" sz="2000" b="1" u="sng" dirty="0" err="1" smtClean="0"/>
              <a:t>une</a:t>
            </a:r>
            <a:r>
              <a:rPr lang="en-GB" sz="2000" b="1" u="sng" dirty="0" smtClean="0"/>
              <a:t> cause de </a:t>
            </a:r>
            <a:r>
              <a:rPr lang="en-GB" sz="2000" b="1" u="sng" dirty="0" err="1" smtClean="0"/>
              <a:t>licenciement</a:t>
            </a:r>
            <a:r>
              <a:rPr lang="en-GB" sz="2000" b="1" u="sng" dirty="0" smtClean="0"/>
              <a:t> : </a:t>
            </a:r>
          </a:p>
          <a:p>
            <a:pPr algn="just">
              <a:buClr>
                <a:srgbClr val="F67F45"/>
              </a:buClr>
            </a:pPr>
            <a:endParaRPr lang="en-GB" sz="2000" dirty="0" smtClean="0"/>
          </a:p>
          <a:p>
            <a:pPr marL="342900" indent="-342900" algn="just">
              <a:buClr>
                <a:srgbClr val="F67F45"/>
              </a:buClr>
              <a:buFont typeface="Arial"/>
              <a:buChar char="•"/>
            </a:pPr>
            <a:r>
              <a:rPr lang="en-GB" sz="2000" dirty="0" smtClean="0"/>
              <a:t> La non </a:t>
            </a:r>
            <a:r>
              <a:rPr lang="en-GB" sz="2000" dirty="0" err="1" smtClean="0"/>
              <a:t>atteinte</a:t>
            </a:r>
            <a:r>
              <a:rPr lang="en-GB" sz="2000" dirty="0" smtClean="0"/>
              <a:t> </a:t>
            </a:r>
            <a:r>
              <a:rPr lang="en-GB" sz="2000" dirty="0" err="1" smtClean="0"/>
              <a:t>d’objectifs</a:t>
            </a:r>
            <a:r>
              <a:rPr lang="en-GB" sz="2000" dirty="0" smtClean="0"/>
              <a:t> </a:t>
            </a:r>
            <a:r>
              <a:rPr lang="en-GB" sz="2000" dirty="0" err="1" smtClean="0"/>
              <a:t>réalisables</a:t>
            </a:r>
            <a:endParaRPr lang="en-GB" sz="2000" dirty="0" smtClean="0"/>
          </a:p>
          <a:p>
            <a:pPr algn="just">
              <a:buClr>
                <a:srgbClr val="F67F45"/>
              </a:buClr>
            </a:pPr>
            <a:endParaRPr lang="fr-FR" sz="2000" dirty="0" smtClean="0"/>
          </a:p>
          <a:p>
            <a:pPr marL="342900" indent="-342900" algn="just">
              <a:buClr>
                <a:srgbClr val="F67F45"/>
              </a:buClr>
              <a:buFont typeface="Arial"/>
              <a:buChar char="•"/>
            </a:pPr>
            <a:r>
              <a:rPr lang="en-GB" sz="2000" dirty="0" smtClean="0"/>
              <a:t>Des </a:t>
            </a:r>
            <a:r>
              <a:rPr lang="en-GB" sz="2000" dirty="0" err="1" smtClean="0"/>
              <a:t>objectifs</a:t>
            </a:r>
            <a:r>
              <a:rPr lang="en-GB" sz="2000" dirty="0" smtClean="0"/>
              <a:t> </a:t>
            </a:r>
            <a:r>
              <a:rPr lang="en-GB" sz="2000" dirty="0" err="1" smtClean="0"/>
              <a:t>fixés</a:t>
            </a:r>
            <a:r>
              <a:rPr lang="en-GB" sz="2000" dirty="0" smtClean="0"/>
              <a:t> </a:t>
            </a:r>
            <a:r>
              <a:rPr lang="en-GB" sz="2000" dirty="0" err="1" smtClean="0"/>
              <a:t>compte</a:t>
            </a:r>
            <a:r>
              <a:rPr lang="en-GB" sz="2000" dirty="0" smtClean="0"/>
              <a:t> </a:t>
            </a:r>
            <a:r>
              <a:rPr lang="en-GB" sz="2000" dirty="0" err="1" smtClean="0"/>
              <a:t>tenu</a:t>
            </a:r>
            <a:r>
              <a:rPr lang="en-GB" sz="2000" dirty="0" smtClean="0"/>
              <a:t> de la situation du </a:t>
            </a:r>
            <a:r>
              <a:rPr lang="en-GB" sz="2000" dirty="0" err="1" smtClean="0"/>
              <a:t>marché</a:t>
            </a:r>
            <a:r>
              <a:rPr lang="en-GB" sz="2000" dirty="0" smtClean="0"/>
              <a:t> et des conditions </a:t>
            </a:r>
            <a:r>
              <a:rPr lang="en-GB" sz="2000" dirty="0" err="1" smtClean="0"/>
              <a:t>d'exercice</a:t>
            </a:r>
            <a:r>
              <a:rPr lang="en-GB" sz="2000" dirty="0" smtClean="0"/>
              <a:t> de son </a:t>
            </a:r>
            <a:r>
              <a:rPr lang="en-GB" sz="2000" dirty="0" err="1" smtClean="0"/>
              <a:t>activité</a:t>
            </a:r>
            <a:r>
              <a:rPr lang="en-GB" sz="2400" dirty="0" smtClean="0"/>
              <a:t>. </a:t>
            </a:r>
            <a:endParaRPr lang="fr-FR" sz="2400" dirty="0" smtClean="0"/>
          </a:p>
        </p:txBody>
      </p:sp>
    </p:spTree>
  </p:cSld>
  <p:clrMapOvr>
    <a:masterClrMapping/>
  </p:clrMapOvr>
  <p:transition>
    <p:pull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chemeClr val="tx1"/>
                </a:solidFill>
              </a:rPr>
              <a:t>Exigence d’une carence du salarié </a:t>
            </a:r>
            <a:endParaRPr lang="fr-FR" sz="2800" dirty="0">
              <a:solidFill>
                <a:schemeClr val="tx1"/>
              </a:solidFill>
            </a:endParaRPr>
          </a:p>
        </p:txBody>
      </p:sp>
      <p:sp>
        <p:nvSpPr>
          <p:cNvPr id="3" name="Espace réservé du contenu 2"/>
          <p:cNvSpPr>
            <a:spLocks noGrp="1"/>
          </p:cNvSpPr>
          <p:nvPr>
            <p:ph sz="quarter" idx="1"/>
          </p:nvPr>
        </p:nvSpPr>
        <p:spPr/>
        <p:txBody>
          <a:bodyPr>
            <a:normAutofit fontScale="92500" lnSpcReduction="10000"/>
          </a:bodyPr>
          <a:lstStyle/>
          <a:p>
            <a:pPr algn="just"/>
            <a:r>
              <a:rPr lang="fr-FR" dirty="0" smtClean="0"/>
              <a:t>L'insuffisance de résultats ne peut caractériser une cause réelle et sérieuse de licenciement que si elle est due à une carence du salarié. </a:t>
            </a:r>
          </a:p>
          <a:p>
            <a:pPr algn="just">
              <a:buNone/>
            </a:pPr>
            <a:endParaRPr lang="fr-FR" dirty="0" smtClean="0"/>
          </a:p>
          <a:p>
            <a:pPr algn="just"/>
            <a:r>
              <a:rPr lang="fr-FR" dirty="0" smtClean="0"/>
              <a:t>Tel est le cas lorsqu'en dépit des avertissements préalables de l'employeur, le salarié n'avait pas atteint au cours de l'année 2008 les objectifs fixés, dont la cour d'appel avait vérifié le caractère réaliste, insuffisance se traduisant par l'absence totale de vente de certains produits faisant partie de son portefeuille, et n'avait pas été en mesure dans son courrier du 16 octobre 2008 de présenter un plan de travail afin de redresser ses ventes.</a:t>
            </a:r>
            <a:r>
              <a:rPr lang="fr-FR" u="sng" dirty="0" smtClean="0">
                <a:hlinkClick r:id="rId2"/>
              </a:rPr>
              <a:t> Cass. soc., 29 janv. 2014, n° 12-21.516</a:t>
            </a:r>
          </a:p>
          <a:p>
            <a:endParaRPr lang="fr-FR" dirty="0"/>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D9C5CA"/>
        </a:solidFill>
        <a:effectLst/>
      </p:bgPr>
    </p:bg>
    <p:spTree>
      <p:nvGrpSpPr>
        <p:cNvPr id="1" name=""/>
        <p:cNvGrpSpPr/>
        <p:nvPr/>
      </p:nvGrpSpPr>
      <p:grpSpPr>
        <a:xfrm>
          <a:off x="0" y="0"/>
          <a:ext cx="0" cy="0"/>
          <a:chOff x="0" y="0"/>
          <a:chExt cx="0" cy="0"/>
        </a:xfrm>
      </p:grpSpPr>
      <p:sp>
        <p:nvSpPr>
          <p:cNvPr id="2" name="Espace réservé du texte 1"/>
          <p:cNvSpPr>
            <a:spLocks noGrp="1"/>
          </p:cNvSpPr>
          <p:nvPr>
            <p:ph type="body" idx="4294967295"/>
          </p:nvPr>
        </p:nvSpPr>
        <p:spPr>
          <a:xfrm>
            <a:off x="246137" y="1407779"/>
            <a:ext cx="8897863" cy="1673225"/>
          </a:xfrm>
        </p:spPr>
        <p:txBody>
          <a:bodyPr>
            <a:noAutofit/>
          </a:bodyPr>
          <a:lstStyle/>
          <a:p>
            <a:pPr algn="ctr">
              <a:buNone/>
            </a:pPr>
            <a:r>
              <a:rPr lang="fr-FR" sz="6000" i="1" u="sng" dirty="0" smtClean="0"/>
              <a:t>Partie 1 :</a:t>
            </a:r>
          </a:p>
          <a:p>
            <a:pPr algn="ctr">
              <a:buNone/>
            </a:pPr>
            <a:r>
              <a:rPr lang="fr-FR" sz="6000" i="1" u="sng" dirty="0" smtClean="0"/>
              <a:t> </a:t>
            </a:r>
            <a:r>
              <a:rPr lang="fr-FR" sz="6000" i="1" u="sng" dirty="0" smtClean="0"/>
              <a:t>La procédure de licenciement </a:t>
            </a:r>
            <a:endParaRPr lang="fr-FR" sz="6000" i="1" u="sng"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83577" y="2677733"/>
            <a:ext cx="5493785" cy="584776"/>
          </a:xfrm>
          <a:prstGeom prst="rect">
            <a:avLst/>
          </a:prstGeom>
          <a:noFill/>
        </p:spPr>
        <p:txBody>
          <a:bodyPr wrap="square" rtlCol="0">
            <a:spAutoFit/>
          </a:bodyPr>
          <a:lstStyle/>
          <a:p>
            <a:pPr algn="ctr"/>
            <a:r>
              <a:rPr lang="en-GB" sz="3200" i="1" u="sng" dirty="0">
                <a:solidFill>
                  <a:srgbClr val="660066"/>
                </a:solidFill>
              </a:rPr>
              <a:t>6</a:t>
            </a:r>
            <a:r>
              <a:rPr lang="en-GB" sz="3200" i="1" u="sng" dirty="0" smtClean="0">
                <a:solidFill>
                  <a:srgbClr val="660066"/>
                </a:solidFill>
              </a:rPr>
              <a:t>- </a:t>
            </a:r>
            <a:r>
              <a:rPr lang="en-GB" sz="3200" i="1" u="sng" dirty="0" smtClean="0">
                <a:solidFill>
                  <a:srgbClr val="660066"/>
                </a:solidFill>
              </a:rPr>
              <a:t>La </a:t>
            </a:r>
            <a:r>
              <a:rPr lang="en-GB" sz="3200" i="1" u="sng" dirty="0" err="1" smtClean="0">
                <a:solidFill>
                  <a:srgbClr val="660066"/>
                </a:solidFill>
              </a:rPr>
              <a:t>maladie</a:t>
            </a:r>
            <a:r>
              <a:rPr lang="en-GB" sz="3200" i="1" u="sng" dirty="0" smtClean="0">
                <a:solidFill>
                  <a:srgbClr val="660066"/>
                </a:solidFill>
              </a:rPr>
              <a:t> </a:t>
            </a:r>
            <a:endParaRPr lang="fr-FR" sz="3200" i="1"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solidFill>
                  <a:srgbClr val="000090"/>
                </a:solidFill>
              </a:rPr>
              <a:t>La maladie ne fait pas échec au licenciement disciplinaire</a:t>
            </a:r>
            <a:endParaRPr lang="fr-FR" u="sng" dirty="0">
              <a:solidFill>
                <a:srgbClr val="000090"/>
              </a:solidFill>
            </a:endParaRPr>
          </a:p>
        </p:txBody>
      </p:sp>
      <p:sp>
        <p:nvSpPr>
          <p:cNvPr id="3" name="Espace réservé du contenu 2"/>
          <p:cNvSpPr>
            <a:spLocks noGrp="1"/>
          </p:cNvSpPr>
          <p:nvPr>
            <p:ph sz="quarter" idx="1"/>
          </p:nvPr>
        </p:nvSpPr>
        <p:spPr>
          <a:xfrm>
            <a:off x="332232" y="1527048"/>
            <a:ext cx="8503920" cy="4572000"/>
          </a:xfrm>
        </p:spPr>
        <p:txBody>
          <a:bodyPr/>
          <a:lstStyle/>
          <a:p>
            <a:r>
              <a:rPr lang="fr-FR" dirty="0" smtClean="0"/>
              <a:t>Ainsi, n'est pas licencié en raison de sa maladie, le salarié à l'encontre duquel une procédure disciplinaire a été engagée antérieurement à son arrêt maladie </a:t>
            </a:r>
          </a:p>
          <a:p>
            <a:pPr>
              <a:buNone/>
            </a:pPr>
            <a:endParaRPr lang="fr-FR" dirty="0" smtClean="0"/>
          </a:p>
          <a:p>
            <a:r>
              <a:rPr lang="fr-FR" u="sng" dirty="0" err="1" smtClean="0">
                <a:solidFill>
                  <a:schemeClr val="accent4">
                    <a:lumMod val="60000"/>
                    <a:lumOff val="40000"/>
                  </a:schemeClr>
                </a:solidFill>
              </a:rPr>
              <a:t>Cass</a:t>
            </a:r>
            <a:r>
              <a:rPr lang="fr-FR" u="sng" dirty="0" smtClean="0">
                <a:solidFill>
                  <a:schemeClr val="accent4">
                    <a:lumMod val="60000"/>
                    <a:lumOff val="40000"/>
                  </a:schemeClr>
                </a:solidFill>
              </a:rPr>
              <a:t>. soc., 27 févr. 2013, n° 11-27.130</a:t>
            </a:r>
            <a:endParaRPr lang="fr-FR" dirty="0">
              <a:solidFill>
                <a:schemeClr val="accent4">
                  <a:lumMod val="60000"/>
                  <a:lumOff val="40000"/>
                </a:schemeClr>
              </a:solidFill>
            </a:endParaRPr>
          </a:p>
        </p:txBody>
      </p:sp>
    </p:spTree>
  </p:cSld>
  <p:clrMapOvr>
    <a:masterClrMapping/>
  </p:clrMapOvr>
  <p:transition>
    <p:pull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t>	Maintien de l’obligation de loyauté pendant la suspension du contrat de travail</a:t>
            </a:r>
            <a:endParaRPr lang="fr-FR" u="sng" dirty="0">
              <a:solidFill>
                <a:srgbClr val="000090"/>
              </a:solidFill>
            </a:endParaRPr>
          </a:p>
        </p:txBody>
      </p:sp>
      <p:sp>
        <p:nvSpPr>
          <p:cNvPr id="3" name="Espace réservé du contenu 2"/>
          <p:cNvSpPr>
            <a:spLocks noGrp="1"/>
          </p:cNvSpPr>
          <p:nvPr>
            <p:ph sz="quarter" idx="1"/>
          </p:nvPr>
        </p:nvSpPr>
        <p:spPr/>
        <p:txBody>
          <a:bodyPr>
            <a:normAutofit/>
          </a:bodyPr>
          <a:lstStyle/>
          <a:p>
            <a:pPr>
              <a:buNone/>
            </a:pPr>
            <a:r>
              <a:rPr lang="fr-FR" sz="2162" b="1" dirty="0" smtClean="0"/>
              <a:t>1- Information tardive d'une intervention chirurgicale programmée :  </a:t>
            </a:r>
          </a:p>
          <a:p>
            <a:pPr>
              <a:buNone/>
            </a:pPr>
            <a:endParaRPr lang="fr-FR" sz="2162" b="1" dirty="0" smtClean="0"/>
          </a:p>
          <a:p>
            <a:pPr>
              <a:buNone/>
            </a:pPr>
            <a:r>
              <a:rPr lang="fr-FR" sz="2162" b="1" dirty="0" smtClean="0"/>
              <a:t>	</a:t>
            </a:r>
            <a:r>
              <a:rPr lang="fr-FR" sz="2162" dirty="0" smtClean="0"/>
              <a:t>Méconnaît l'obligation d'exécuter de bonne foi le contrat de travail, le salarié qui s'est volontairement abstenu d'informer son employeur de ce qu'il serait absent à compter du lendemain pour subir une intervention chirurgicale programmée depuis 2 mois devant entraîner un arrêt de travail prévisible de plusieurs semaines alors qu'il savait pertinemment qu'une telle absence était susceptible de perturber le fonctionnement du service. Il s'agit d'un motif réel et sérieux de licenciement.</a:t>
            </a:r>
          </a:p>
          <a:p>
            <a:r>
              <a:rPr lang="fr-FR" sz="2162" b="1" u="sng" dirty="0" smtClean="0">
                <a:hlinkClick r:id="rId2"/>
              </a:rPr>
              <a:t> Cass. soc., 21 nov. 2012, n° 11-18.686</a:t>
            </a:r>
          </a:p>
          <a:p>
            <a:endParaRPr lang="fr-FR" dirty="0"/>
          </a:p>
        </p:txBody>
      </p:sp>
    </p:spTree>
  </p:cSld>
  <p:clrMapOvr>
    <a:masterClrMapping/>
  </p:clrMapOvr>
  <p:transition>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99030" y="895859"/>
            <a:ext cx="8083148" cy="4401205"/>
          </a:xfrm>
          <a:prstGeom prst="rect">
            <a:avLst/>
          </a:prstGeom>
          <a:noFill/>
        </p:spPr>
        <p:txBody>
          <a:bodyPr wrap="square" rtlCol="0">
            <a:spAutoFit/>
          </a:bodyPr>
          <a:lstStyle/>
          <a:p>
            <a:pPr algn="just"/>
            <a:r>
              <a:rPr lang="fr-FR" sz="2000" dirty="0" smtClean="0"/>
              <a:t>2- L 'exercice d'une activité pendant un arrêt de travail provoqué par la maladie ne constitue pas en lui-même un manquement à l'obligation de loyauté. Pour fonder un licenciement, l'acte commis par un salarié durant la suspension de son contrat de travail doit causer un préjudice à l'employeur ou à l'entreprise</a:t>
            </a:r>
          </a:p>
          <a:p>
            <a:pPr algn="just"/>
            <a:endParaRPr lang="fr-FR" sz="2000" dirty="0" smtClean="0"/>
          </a:p>
          <a:p>
            <a:pPr algn="just"/>
            <a:endParaRPr lang="fr-FR" sz="2000" dirty="0" smtClean="0"/>
          </a:p>
          <a:p>
            <a:pPr algn="just"/>
            <a:r>
              <a:rPr lang="fr-FR" sz="2000" dirty="0" smtClean="0"/>
              <a:t>Ainsi, le fait que le salarié (mécanicien dépanneur) soit pilote dans des rallyes, pendant ses arrêts de travail liés à une maladie professionnelle touchant ses 2 mains, ne peut justifier un licenciement que s'il est prouvé que cette activité a causé un préjudice à l'employeur. </a:t>
            </a:r>
          </a:p>
          <a:p>
            <a:pPr algn="just"/>
            <a:endParaRPr lang="fr-FR" sz="2000" u="sng" dirty="0" smtClean="0">
              <a:hlinkClick r:id="rId2"/>
            </a:endParaRPr>
          </a:p>
          <a:p>
            <a:pPr algn="just"/>
            <a:endParaRPr lang="fr-FR" sz="2000" u="sng" dirty="0" smtClean="0">
              <a:hlinkClick r:id="rId2"/>
            </a:endParaRPr>
          </a:p>
          <a:p>
            <a:pPr algn="just"/>
            <a:r>
              <a:rPr lang="fr-FR" sz="2000" u="sng" dirty="0" smtClean="0">
                <a:hlinkClick r:id="rId2"/>
              </a:rPr>
              <a:t>Cass. soc., 16 oct. 2013, n° 12-15.638</a:t>
            </a:r>
          </a:p>
        </p:txBody>
      </p:sp>
    </p:spTree>
  </p:cSld>
  <p:clrMapOvr>
    <a:masterClrMapping/>
  </p:clrMapOvr>
  <p:transition>
    <p:pull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228600"/>
            <a:ext cx="8534400" cy="1298448"/>
          </a:xfrm>
        </p:spPr>
        <p:txBody>
          <a:bodyPr>
            <a:normAutofit fontScale="90000"/>
          </a:bodyPr>
          <a:lstStyle/>
          <a:p>
            <a:r>
              <a:rPr lang="en-GB" dirty="0" smtClean="0"/>
              <a:t> </a:t>
            </a:r>
            <a:r>
              <a:rPr lang="fr-FR" dirty="0" smtClean="0"/>
              <a:t/>
            </a:r>
            <a:br>
              <a:rPr lang="fr-FR" dirty="0" smtClean="0"/>
            </a:b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en-GB" sz="3556" i="1" u="sng" dirty="0" err="1" smtClean="0">
                <a:solidFill>
                  <a:srgbClr val="000090"/>
                </a:solidFill>
              </a:rPr>
              <a:t>Licenciement</a:t>
            </a:r>
            <a:r>
              <a:rPr lang="en-GB" sz="3556" i="1" u="sng" dirty="0" smtClean="0">
                <a:solidFill>
                  <a:srgbClr val="000090"/>
                </a:solidFill>
              </a:rPr>
              <a:t> pour absence </a:t>
            </a:r>
            <a:r>
              <a:rPr lang="en-GB" sz="3556" i="1" u="sng" dirty="0" err="1" smtClean="0">
                <a:solidFill>
                  <a:srgbClr val="000090"/>
                </a:solidFill>
              </a:rPr>
              <a:t>prolongée</a:t>
            </a:r>
            <a:r>
              <a:rPr lang="en-GB" sz="3556" i="1" u="sng" dirty="0" smtClean="0">
                <a:solidFill>
                  <a:srgbClr val="000090"/>
                </a:solidFill>
              </a:rPr>
              <a:t> du fait </a:t>
            </a:r>
            <a:r>
              <a:rPr lang="en-GB" sz="3556" i="1" u="sng" dirty="0" err="1" smtClean="0">
                <a:solidFill>
                  <a:srgbClr val="000090"/>
                </a:solidFill>
              </a:rPr>
              <a:t>d’une</a:t>
            </a:r>
            <a:r>
              <a:rPr lang="en-GB" sz="3556" i="1" u="sng" dirty="0" smtClean="0">
                <a:solidFill>
                  <a:srgbClr val="000090"/>
                </a:solidFill>
              </a:rPr>
              <a:t> </a:t>
            </a:r>
            <a:r>
              <a:rPr lang="en-GB" sz="3556" i="1" u="sng" dirty="0" err="1" smtClean="0">
                <a:solidFill>
                  <a:srgbClr val="000090"/>
                </a:solidFill>
              </a:rPr>
              <a:t>maladie</a:t>
            </a:r>
            <a:r>
              <a:rPr lang="en-GB" sz="3556" i="1" u="sng" dirty="0" smtClean="0">
                <a:solidFill>
                  <a:srgbClr val="000090"/>
                </a:solidFill>
              </a:rPr>
              <a:t> </a:t>
            </a:r>
            <a:r>
              <a:rPr lang="fr-FR" dirty="0" smtClean="0"/>
              <a:t/>
            </a:r>
            <a:br>
              <a:rPr lang="fr-FR" dirty="0" smtClean="0"/>
            </a:br>
            <a:endParaRPr lang="fr-FR" dirty="0"/>
          </a:p>
        </p:txBody>
      </p:sp>
      <p:sp>
        <p:nvSpPr>
          <p:cNvPr id="2" name="Espace réservé du texte 1"/>
          <p:cNvSpPr>
            <a:spLocks noGrp="1"/>
          </p:cNvSpPr>
          <p:nvPr>
            <p:ph sz="quarter" idx="1"/>
          </p:nvPr>
        </p:nvSpPr>
        <p:spPr/>
        <p:txBody>
          <a:bodyPr>
            <a:normAutofit/>
          </a:bodyPr>
          <a:lstStyle/>
          <a:p>
            <a:pPr algn="just"/>
            <a:endParaRPr lang="en-GB" sz="2162" cap="none" dirty="0" smtClean="0">
              <a:solidFill>
                <a:srgbClr val="000000"/>
              </a:solidFill>
            </a:endParaRPr>
          </a:p>
          <a:p>
            <a:pPr lvl="0" algn="just">
              <a:spcBef>
                <a:spcPts val="0"/>
              </a:spcBef>
              <a:buClrTx/>
              <a:buSzTx/>
              <a:buNone/>
            </a:pPr>
            <a:r>
              <a:rPr lang="en-GB" sz="2162" b="0" u="sng" cap="none" spc="0" dirty="0" smtClean="0">
                <a:solidFill>
                  <a:prstClr val="black"/>
                </a:solidFill>
              </a:rPr>
              <a:t>Conditions : </a:t>
            </a:r>
          </a:p>
          <a:p>
            <a:pPr lvl="0" algn="just">
              <a:spcBef>
                <a:spcPts val="0"/>
              </a:spcBef>
              <a:buClrTx/>
              <a:buSzTx/>
            </a:pPr>
            <a:endParaRPr lang="en-GB" sz="2162" b="0" cap="none" spc="0" dirty="0" smtClean="0">
              <a:solidFill>
                <a:prstClr val="black"/>
              </a:solidFill>
            </a:endParaRPr>
          </a:p>
          <a:p>
            <a:pPr marL="285750" lvl="0" indent="-285750" algn="just">
              <a:spcBef>
                <a:spcPts val="0"/>
              </a:spcBef>
              <a:buClr>
                <a:srgbClr val="F67F45"/>
              </a:buClr>
              <a:buSzPct val="120000"/>
              <a:buFont typeface="Arial"/>
              <a:buChar char="•"/>
            </a:pPr>
            <a:r>
              <a:rPr lang="en-GB" sz="2162" b="0" cap="none" spc="0" dirty="0" smtClean="0">
                <a:solidFill>
                  <a:prstClr val="black"/>
                </a:solidFill>
              </a:rPr>
              <a:t> </a:t>
            </a:r>
            <a:r>
              <a:rPr lang="en-GB" sz="2162" b="0" cap="none" spc="0" dirty="0" err="1" smtClean="0">
                <a:solidFill>
                  <a:prstClr val="black"/>
                </a:solidFill>
              </a:rPr>
              <a:t>d'une</a:t>
            </a:r>
            <a:r>
              <a:rPr lang="en-GB" sz="2162" b="0" cap="none" spc="0" dirty="0" smtClean="0">
                <a:solidFill>
                  <a:prstClr val="black"/>
                </a:solidFill>
              </a:rPr>
              <a:t> part, la perturbation du </a:t>
            </a:r>
            <a:r>
              <a:rPr lang="en-GB" sz="2162" b="0" cap="none" spc="0" dirty="0" err="1" smtClean="0">
                <a:solidFill>
                  <a:prstClr val="black"/>
                </a:solidFill>
              </a:rPr>
              <a:t>fonctionnement</a:t>
            </a:r>
            <a:r>
              <a:rPr lang="en-GB" sz="2162" b="0" cap="none" spc="0" dirty="0" smtClean="0">
                <a:solidFill>
                  <a:prstClr val="black"/>
                </a:solidFill>
              </a:rPr>
              <a:t> de </a:t>
            </a:r>
            <a:r>
              <a:rPr lang="en-GB" sz="2162" b="0" cap="none" spc="0" dirty="0" err="1" smtClean="0">
                <a:solidFill>
                  <a:prstClr val="black"/>
                </a:solidFill>
              </a:rPr>
              <a:t>l'entreprise</a:t>
            </a:r>
            <a:r>
              <a:rPr lang="en-GB" sz="2162" b="0" cap="none" spc="0" dirty="0" smtClean="0">
                <a:solidFill>
                  <a:prstClr val="black"/>
                </a:solidFill>
              </a:rPr>
              <a:t>,</a:t>
            </a:r>
          </a:p>
          <a:p>
            <a:pPr lvl="0" algn="just">
              <a:spcBef>
                <a:spcPts val="0"/>
              </a:spcBef>
              <a:buClr>
                <a:srgbClr val="F67F45"/>
              </a:buClr>
              <a:buSzPct val="120000"/>
            </a:pPr>
            <a:endParaRPr lang="en-GB" sz="2162" b="0" cap="none" spc="0" dirty="0" smtClean="0">
              <a:solidFill>
                <a:prstClr val="black"/>
              </a:solidFill>
            </a:endParaRPr>
          </a:p>
          <a:p>
            <a:pPr marL="285750" indent="-285750" algn="just">
              <a:spcBef>
                <a:spcPts val="0"/>
              </a:spcBef>
              <a:buClr>
                <a:srgbClr val="F67F45"/>
              </a:buClr>
              <a:buSzPct val="120000"/>
              <a:buFont typeface="Arial"/>
              <a:buChar char="•"/>
            </a:pPr>
            <a:r>
              <a:rPr lang="en-GB" sz="2162" b="0" cap="none" spc="0" dirty="0" err="1" smtClean="0">
                <a:solidFill>
                  <a:prstClr val="black"/>
                </a:solidFill>
              </a:rPr>
              <a:t>d'autre</a:t>
            </a:r>
            <a:r>
              <a:rPr lang="en-GB" sz="2162" b="0" cap="none" spc="0" dirty="0" smtClean="0">
                <a:solidFill>
                  <a:prstClr val="black"/>
                </a:solidFill>
              </a:rPr>
              <a:t> part, la </a:t>
            </a:r>
            <a:r>
              <a:rPr lang="en-GB" sz="2162" b="0" cap="none" spc="0" dirty="0" err="1" smtClean="0">
                <a:solidFill>
                  <a:prstClr val="black"/>
                </a:solidFill>
              </a:rPr>
              <a:t>nécessité</a:t>
            </a:r>
            <a:r>
              <a:rPr lang="en-GB" sz="2162" b="0" cap="none" spc="0" dirty="0" smtClean="0">
                <a:solidFill>
                  <a:prstClr val="black"/>
                </a:solidFill>
              </a:rPr>
              <a:t> du </a:t>
            </a:r>
            <a:r>
              <a:rPr lang="en-GB" sz="2162" b="0" cap="none" spc="0" dirty="0" err="1" smtClean="0">
                <a:solidFill>
                  <a:prstClr val="black"/>
                </a:solidFill>
              </a:rPr>
              <a:t>remplacement</a:t>
            </a:r>
            <a:r>
              <a:rPr lang="en-GB" sz="2162" b="0" cap="none" spc="0" dirty="0" smtClean="0">
                <a:solidFill>
                  <a:prstClr val="black"/>
                </a:solidFill>
              </a:rPr>
              <a:t> du </a:t>
            </a:r>
            <a:r>
              <a:rPr lang="en-GB" sz="2162" b="0" cap="none" spc="0" dirty="0" err="1" smtClean="0">
                <a:solidFill>
                  <a:prstClr val="black"/>
                </a:solidFill>
              </a:rPr>
              <a:t>salarié</a:t>
            </a:r>
            <a:r>
              <a:rPr lang="en-GB" sz="2162" b="0" cap="none" spc="0" dirty="0" smtClean="0">
                <a:solidFill>
                  <a:prstClr val="black"/>
                </a:solidFill>
              </a:rPr>
              <a:t> </a:t>
            </a:r>
            <a:r>
              <a:rPr lang="en-GB" sz="2162" b="0" cap="none" spc="0" dirty="0" err="1" smtClean="0">
                <a:solidFill>
                  <a:prstClr val="black"/>
                </a:solidFill>
              </a:rPr>
              <a:t>dont</a:t>
            </a:r>
            <a:r>
              <a:rPr lang="en-GB" sz="2162" b="0" cap="none" spc="0" dirty="0" smtClean="0">
                <a:solidFill>
                  <a:prstClr val="black"/>
                </a:solidFill>
              </a:rPr>
              <a:t> le </a:t>
            </a:r>
            <a:r>
              <a:rPr lang="en-GB" sz="2162" b="0" cap="none" spc="0" dirty="0" err="1" smtClean="0">
                <a:solidFill>
                  <a:prstClr val="black"/>
                </a:solidFill>
              </a:rPr>
              <a:t>caractère</a:t>
            </a:r>
            <a:r>
              <a:rPr lang="en-GB" sz="2162" b="0" cap="none" spc="0" dirty="0" smtClean="0">
                <a:solidFill>
                  <a:prstClr val="black"/>
                </a:solidFill>
              </a:rPr>
              <a:t> </a:t>
            </a:r>
            <a:r>
              <a:rPr lang="en-GB" sz="2162" b="0" cap="none" spc="0" dirty="0" err="1" smtClean="0">
                <a:solidFill>
                  <a:prstClr val="black"/>
                </a:solidFill>
              </a:rPr>
              <a:t>définitif</a:t>
            </a:r>
            <a:r>
              <a:rPr lang="en-GB" sz="2162" b="0" cap="none" spc="0" dirty="0" smtClean="0">
                <a:solidFill>
                  <a:prstClr val="black"/>
                </a:solidFill>
              </a:rPr>
              <a:t> </a:t>
            </a:r>
            <a:r>
              <a:rPr lang="en-GB" sz="2162" b="0" cap="none" spc="0" dirty="0" err="1" smtClean="0">
                <a:solidFill>
                  <a:prstClr val="black"/>
                </a:solidFill>
              </a:rPr>
              <a:t>doit</a:t>
            </a:r>
            <a:r>
              <a:rPr lang="en-GB" sz="2162" b="0" cap="none" spc="0" dirty="0" smtClean="0">
                <a:solidFill>
                  <a:prstClr val="black"/>
                </a:solidFill>
              </a:rPr>
              <a:t> </a:t>
            </a:r>
            <a:r>
              <a:rPr lang="en-GB" sz="2162" b="0" cap="none" spc="0" dirty="0" err="1" smtClean="0">
                <a:solidFill>
                  <a:prstClr val="black"/>
                </a:solidFill>
              </a:rPr>
              <a:t>être</a:t>
            </a:r>
            <a:r>
              <a:rPr lang="en-GB" sz="2162" b="0" cap="none" spc="0" dirty="0" smtClean="0">
                <a:solidFill>
                  <a:prstClr val="black"/>
                </a:solidFill>
              </a:rPr>
              <a:t> </a:t>
            </a:r>
            <a:r>
              <a:rPr lang="en-GB" sz="2162" b="0" cap="none" spc="0" dirty="0" err="1" smtClean="0">
                <a:solidFill>
                  <a:prstClr val="black"/>
                </a:solidFill>
              </a:rPr>
              <a:t>vérifié</a:t>
            </a:r>
            <a:r>
              <a:rPr lang="en-GB" sz="2162" b="0" cap="none" spc="0" dirty="0" smtClean="0">
                <a:solidFill>
                  <a:prstClr val="black"/>
                </a:solidFill>
              </a:rPr>
              <a:t> par les </a:t>
            </a:r>
            <a:r>
              <a:rPr lang="en-GB" sz="2162" b="0" cap="none" spc="0" dirty="0" err="1" smtClean="0">
                <a:solidFill>
                  <a:prstClr val="black"/>
                </a:solidFill>
              </a:rPr>
              <a:t>juges</a:t>
            </a:r>
            <a:r>
              <a:rPr lang="en-GB" sz="2162" b="0" cap="none" spc="0" dirty="0" smtClean="0">
                <a:solidFill>
                  <a:prstClr val="black"/>
                </a:solidFill>
              </a:rPr>
              <a:t> du fond.</a:t>
            </a:r>
            <a:r>
              <a:rPr lang="fr-FR" sz="2162" b="0" cap="none" spc="0" dirty="0" smtClean="0">
                <a:solidFill>
                  <a:prstClr val="black"/>
                </a:solidFill>
              </a:rPr>
              <a:t> (Exigence d’une embauche en</a:t>
            </a:r>
            <a:r>
              <a:rPr lang="fr-FR" sz="2162" cap="none" spc="0" dirty="0" smtClean="0">
                <a:solidFill>
                  <a:prstClr val="black"/>
                </a:solidFill>
              </a:rPr>
              <a:t> CDI </a:t>
            </a:r>
            <a:r>
              <a:rPr lang="fr-FR" sz="2162" b="0" cap="none" spc="0" dirty="0" smtClean="0">
                <a:solidFill>
                  <a:prstClr val="black"/>
                </a:solidFill>
              </a:rPr>
              <a:t>ayant lieu à une </a:t>
            </a:r>
            <a:r>
              <a:rPr lang="fr-FR" sz="2162" cap="none" spc="0" dirty="0" smtClean="0">
                <a:solidFill>
                  <a:prstClr val="black"/>
                </a:solidFill>
              </a:rPr>
              <a:t>date proche</a:t>
            </a:r>
            <a:r>
              <a:rPr lang="fr-FR" sz="2162" b="0" cap="none" spc="0" dirty="0" smtClean="0">
                <a:solidFill>
                  <a:prstClr val="black"/>
                </a:solidFill>
              </a:rPr>
              <a:t> du licenciement). </a:t>
            </a:r>
            <a:r>
              <a:rPr lang="fr-FR" sz="2162" dirty="0" smtClean="0"/>
              <a:t> </a:t>
            </a:r>
          </a:p>
          <a:p>
            <a:pPr marL="285750" indent="-285750" algn="just">
              <a:spcBef>
                <a:spcPts val="0"/>
              </a:spcBef>
              <a:buClr>
                <a:srgbClr val="F67F45"/>
              </a:buClr>
              <a:buSzPct val="120000"/>
            </a:pPr>
            <a:endParaRPr lang="fr-FR" sz="2162" dirty="0" smtClean="0"/>
          </a:p>
          <a:p>
            <a:pPr marL="285750" indent="-285750" algn="just">
              <a:spcBef>
                <a:spcPts val="0"/>
              </a:spcBef>
              <a:buClr>
                <a:srgbClr val="F67F45"/>
              </a:buClr>
              <a:buSzPct val="120000"/>
              <a:buFont typeface="Arial"/>
              <a:buChar char="•"/>
            </a:pPr>
            <a:r>
              <a:rPr lang="fr-FR" sz="2162" b="0" u="sng" cap="none" spc="0" dirty="0" smtClean="0">
                <a:solidFill>
                  <a:schemeClr val="tx1"/>
                </a:solidFill>
              </a:rPr>
              <a:t>Limite :</a:t>
            </a:r>
          </a:p>
          <a:p>
            <a:pPr marL="834390" lvl="1" indent="-285750" algn="just">
              <a:spcBef>
                <a:spcPts val="0"/>
              </a:spcBef>
              <a:buClr>
                <a:srgbClr val="F67F45"/>
              </a:buClr>
              <a:buSzPct val="120000"/>
              <a:buFont typeface="Arial"/>
              <a:buChar char="•"/>
            </a:pPr>
            <a:r>
              <a:rPr lang="fr-FR" sz="2162" dirty="0" smtClean="0">
                <a:solidFill>
                  <a:schemeClr val="tx1"/>
                </a:solidFill>
              </a:rPr>
              <a:t>La c</a:t>
            </a:r>
            <a:r>
              <a:rPr lang="fr-FR" sz="2162" b="0" cap="none" spc="0" dirty="0" smtClean="0">
                <a:solidFill>
                  <a:schemeClr val="tx1"/>
                </a:solidFill>
              </a:rPr>
              <a:t>lause de garantie d’emploi </a:t>
            </a:r>
            <a:r>
              <a:rPr lang="fr-FR" sz="2162" b="0" cap="none" spc="0" dirty="0" err="1" smtClean="0">
                <a:solidFill>
                  <a:schemeClr val="tx1"/>
                </a:solidFill>
              </a:rPr>
              <a:t>conventionelle</a:t>
            </a:r>
            <a:r>
              <a:rPr lang="fr-FR" sz="2162" b="0" cap="none" spc="0" dirty="0" smtClean="0">
                <a:solidFill>
                  <a:schemeClr val="tx1"/>
                </a:solidFill>
              </a:rPr>
              <a:t>.</a:t>
            </a:r>
          </a:p>
          <a:p>
            <a:pPr marL="834390" lvl="1" indent="-285750" algn="just">
              <a:spcBef>
                <a:spcPts val="0"/>
              </a:spcBef>
              <a:buClr>
                <a:srgbClr val="F67F45"/>
              </a:buClr>
              <a:buSzPct val="120000"/>
              <a:buFont typeface="Arial"/>
              <a:buChar char="•"/>
            </a:pPr>
            <a:r>
              <a:rPr lang="fr-FR" sz="2162" b="0" cap="none" spc="0" dirty="0" smtClean="0">
                <a:solidFill>
                  <a:schemeClr val="tx1"/>
                </a:solidFill>
              </a:rPr>
              <a:t>Le licenciement prononcé en violation d'une telle garantie est abusif</a:t>
            </a:r>
          </a:p>
          <a:p>
            <a:pPr algn="just">
              <a:buFont typeface="Arial"/>
              <a:buChar char="•"/>
            </a:pPr>
            <a:endParaRPr lang="fr-FR" cap="none" dirty="0" smtClean="0">
              <a:solidFill>
                <a:srgbClr val="000000"/>
              </a:solidFill>
            </a:endParaRPr>
          </a:p>
        </p:txBody>
      </p:sp>
    </p:spTree>
  </p:cSld>
  <p:clrMapOvr>
    <a:masterClrMapping/>
  </p:clrMapOvr>
  <p:transition>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rgbClr val="000000"/>
                </a:solidFill>
                <a:latin typeface="Times New Roman"/>
                <a:cs typeface="Times New Roman"/>
              </a:rPr>
              <a:t>Contenu de la lettre de licenciement </a:t>
            </a:r>
            <a:endParaRPr lang="fr-FR" sz="2800" dirty="0">
              <a:solidFill>
                <a:srgbClr val="000000"/>
              </a:solidFill>
              <a:latin typeface="Times New Roman"/>
              <a:cs typeface="Times New Roman"/>
            </a:endParaRPr>
          </a:p>
        </p:txBody>
      </p:sp>
      <p:sp>
        <p:nvSpPr>
          <p:cNvPr id="3" name="Espace réservé du contenu 2"/>
          <p:cNvSpPr>
            <a:spLocks noGrp="1"/>
          </p:cNvSpPr>
          <p:nvPr>
            <p:ph sz="quarter" idx="1"/>
          </p:nvPr>
        </p:nvSpPr>
        <p:spPr/>
        <p:txBody>
          <a:bodyPr/>
          <a:lstStyle/>
          <a:p>
            <a:r>
              <a:rPr lang="fr-FR" dirty="0" smtClean="0"/>
              <a:t>La lettre de licenciement doit énoncer expressément la perturbation dans le fonctionnement de l'entreprise résultant de l'absence prolongée ou des absences répétées du salarié et la nécessité de pourvoir au remplacement du salarié absent. Le caractère définitif du remplacement sera vérifié par les juges.</a:t>
            </a:r>
          </a:p>
          <a:p>
            <a:pPr>
              <a:buNone/>
            </a:pPr>
            <a:endParaRPr lang="fr-FR" dirty="0" smtClean="0"/>
          </a:p>
          <a:p>
            <a:r>
              <a:rPr lang="fr-FR" u="sng" dirty="0" smtClean="0">
                <a:hlinkClick r:id="rId2"/>
              </a:rPr>
              <a:t> Cass. soc., 5 mars 2014, n° 12-28.303</a:t>
            </a:r>
            <a:r>
              <a:rPr lang="fr-FR" u="sng" dirty="0" smtClean="0">
                <a:hlinkClick r:id="rId3"/>
              </a:rPr>
              <a:t> </a:t>
            </a:r>
          </a:p>
          <a:p>
            <a:r>
              <a:rPr lang="fr-FR" u="sng" dirty="0" smtClean="0">
                <a:hlinkClick r:id="rId3"/>
              </a:rPr>
              <a:t>Cass. soc., 9 avr. 2015, n° 13-25.326)</a:t>
            </a:r>
          </a:p>
          <a:p>
            <a:endParaRPr lang="fr-FR" dirty="0"/>
          </a:p>
        </p:txBody>
      </p:sp>
    </p:spTree>
  </p:cSld>
  <p:clrMapOvr>
    <a:masterClrMapping/>
  </p:clrMapOvr>
  <p:transition>
    <p:pull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chemeClr val="tx1"/>
                </a:solidFill>
                <a:latin typeface="Times New Roman"/>
                <a:cs typeface="Times New Roman"/>
              </a:rPr>
              <a:t>Cadre d’appréciation de la désorganisation de l’entreprise</a:t>
            </a:r>
            <a:endParaRPr lang="fr-FR" sz="2800" dirty="0">
              <a:solidFill>
                <a:schemeClr val="tx1"/>
              </a:solidFill>
              <a:latin typeface="Times New Roman"/>
              <a:cs typeface="Times New Roman"/>
            </a:endParaRPr>
          </a:p>
        </p:txBody>
      </p:sp>
      <p:sp>
        <p:nvSpPr>
          <p:cNvPr id="3" name="Espace réservé du contenu 2"/>
          <p:cNvSpPr>
            <a:spLocks noGrp="1"/>
          </p:cNvSpPr>
          <p:nvPr>
            <p:ph sz="quarter" idx="1"/>
          </p:nvPr>
        </p:nvSpPr>
        <p:spPr/>
        <p:txBody>
          <a:bodyPr/>
          <a:lstStyle/>
          <a:p>
            <a:pPr algn="just"/>
            <a:endParaRPr lang="fr-FR" sz="2000" dirty="0" smtClean="0"/>
          </a:p>
          <a:p>
            <a:pPr algn="just"/>
            <a:r>
              <a:rPr lang="fr-FR" sz="2000" dirty="0" smtClean="0"/>
              <a:t>Est dépourvu de cause réelle et sérieuse le licenciement motivé par la désorganisation, non de l'ensemble de l'entreprise, mais du seul centre dans lequel travaille le salarié </a:t>
            </a:r>
            <a:r>
              <a:rPr lang="fr-FR" sz="2000" b="1" dirty="0" smtClean="0"/>
              <a:t>absent de manière prolongée pour maladie.</a:t>
            </a:r>
          </a:p>
          <a:p>
            <a:pPr algn="just"/>
            <a:endParaRPr lang="fr-FR" sz="2000" b="1" dirty="0" smtClean="0"/>
          </a:p>
          <a:p>
            <a:pPr algn="just"/>
            <a:r>
              <a:rPr lang="fr-FR" b="1" dirty="0" smtClean="0">
                <a:solidFill>
                  <a:schemeClr val="accent4">
                    <a:lumMod val="60000"/>
                    <a:lumOff val="40000"/>
                  </a:schemeClr>
                </a:solidFill>
              </a:rPr>
              <a:t> </a:t>
            </a:r>
            <a:r>
              <a:rPr lang="fr-FR" sz="2800" i="1" u="sng" dirty="0" err="1" smtClean="0">
                <a:solidFill>
                  <a:schemeClr val="accent4">
                    <a:lumMod val="60000"/>
                    <a:lumOff val="40000"/>
                  </a:schemeClr>
                </a:solidFill>
              </a:rPr>
              <a:t>Cass</a:t>
            </a:r>
            <a:r>
              <a:rPr lang="fr-FR" sz="2800" i="1" u="sng" dirty="0" smtClean="0">
                <a:solidFill>
                  <a:schemeClr val="accent4">
                    <a:lumMod val="60000"/>
                    <a:lumOff val="40000"/>
                  </a:schemeClr>
                </a:solidFill>
              </a:rPr>
              <a:t>. soc. 2 janvier 2016 n° 13-27.979 </a:t>
            </a:r>
          </a:p>
          <a:p>
            <a:pPr algn="just">
              <a:buNone/>
            </a:pPr>
            <a:r>
              <a:rPr lang="fr-FR" b="1" dirty="0" smtClean="0"/>
              <a:t>	</a:t>
            </a:r>
            <a:endParaRPr lang="fr-FR" b="1" i="1" dirty="0" smtClean="0">
              <a:hlinkClick r:id="rId2"/>
            </a:endParaRPr>
          </a:p>
          <a:p>
            <a:endParaRPr lang="fr-FR" dirty="0"/>
          </a:p>
        </p:txBody>
      </p:sp>
    </p:spTree>
  </p:cSld>
  <p:clrMapOvr>
    <a:masterClrMapping/>
  </p:clrMapOvr>
  <p:transition>
    <p:pull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1051199"/>
          </a:xfrm>
        </p:spPr>
        <p:txBody>
          <a:bodyPr>
            <a:normAutofit fontScale="90000"/>
          </a:bodyPr>
          <a:lstStyle/>
          <a:p>
            <a:r>
              <a:rPr lang="fr-FR" dirty="0" smtClean="0">
                <a:solidFill>
                  <a:srgbClr val="000000"/>
                </a:solidFill>
                <a:latin typeface="Times New Roman"/>
                <a:cs typeface="Times New Roman"/>
              </a:rPr>
              <a:t>Cas particulier du salarié protégé</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algn="just"/>
            <a:r>
              <a:rPr lang="fr-FR" sz="2200" b="1" dirty="0" smtClean="0"/>
              <a:t>Pas de reclassement en cas de licenciement pour absences répétées pour maladie d'un salarié protégé</a:t>
            </a:r>
          </a:p>
          <a:p>
            <a:pPr algn="just"/>
            <a:endParaRPr lang="fr-FR" sz="2200" dirty="0" smtClean="0"/>
          </a:p>
          <a:p>
            <a:pPr algn="just"/>
            <a:r>
              <a:rPr lang="fr-FR" sz="2200" dirty="0" smtClean="0"/>
              <a:t>Lorsqu'un salarié protégé est licencié en raison de ses absences répétées ou prolongées pour maladie, l'employeur n'a pas besoin de rechercher son reclassement. </a:t>
            </a:r>
          </a:p>
          <a:p>
            <a:pPr algn="just"/>
            <a:endParaRPr lang="fr-FR" sz="2200" dirty="0" smtClean="0"/>
          </a:p>
          <a:p>
            <a:pPr algn="just"/>
            <a:r>
              <a:rPr lang="fr-FR" sz="2200" dirty="0" smtClean="0"/>
              <a:t>Le Conseil d'État revient ainsi sur sa position antérieure, en rejoignant celle de la Cour de cassation en matière de licenciement de salariés non protégés</a:t>
            </a:r>
            <a:r>
              <a:rPr lang="fr-FR" sz="2200" b="1" dirty="0" smtClean="0"/>
              <a:t>.</a:t>
            </a:r>
            <a:endParaRPr lang="fr-FR" sz="2200" dirty="0" smtClean="0"/>
          </a:p>
          <a:p>
            <a:pPr algn="just"/>
            <a:endParaRPr lang="fr-FR" sz="2200" i="1" u="sng" dirty="0" smtClean="0"/>
          </a:p>
          <a:p>
            <a:pPr algn="just"/>
            <a:r>
              <a:rPr lang="fr-FR" sz="2200" i="1" u="sng" dirty="0" smtClean="0">
                <a:solidFill>
                  <a:srgbClr val="8EC182"/>
                </a:solidFill>
              </a:rPr>
              <a:t>CE, 9 mars 2016, n° 378129</a:t>
            </a:r>
            <a:endParaRPr lang="fr-FR" sz="2200" dirty="0">
              <a:solidFill>
                <a:srgbClr val="8EC182"/>
              </a:solidFill>
            </a:endParaRPr>
          </a:p>
        </p:txBody>
      </p:sp>
    </p:spTree>
  </p:cSld>
  <p:clrMapOvr>
    <a:masterClrMapping/>
  </p:clrMapOvr>
  <p:transition>
    <p:pull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chemeClr val="tx1"/>
                </a:solidFill>
                <a:latin typeface="Times"/>
                <a:cs typeface="Times"/>
              </a:rPr>
              <a:t>Exception : manquement à l’obligation de sécurité</a:t>
            </a:r>
            <a:endParaRPr lang="fr-FR" sz="2800" dirty="0">
              <a:solidFill>
                <a:schemeClr val="tx1"/>
              </a:solidFill>
              <a:latin typeface="Times"/>
              <a:cs typeface="Times"/>
            </a:endParaRPr>
          </a:p>
        </p:txBody>
      </p:sp>
      <p:sp>
        <p:nvSpPr>
          <p:cNvPr id="3" name="Espace réservé du contenu 2"/>
          <p:cNvSpPr>
            <a:spLocks noGrp="1"/>
          </p:cNvSpPr>
          <p:nvPr>
            <p:ph sz="quarter" idx="1"/>
          </p:nvPr>
        </p:nvSpPr>
        <p:spPr/>
        <p:txBody>
          <a:bodyPr>
            <a:normAutofit fontScale="92500" lnSpcReduction="20000"/>
          </a:bodyPr>
          <a:lstStyle/>
          <a:p>
            <a:pPr algn="just"/>
            <a:r>
              <a:rPr lang="fr-FR" dirty="0" smtClean="0"/>
              <a:t>L'employeur ne peut se prévaloir de la perturbation que l'absence prolongée d'un salarié en maladie cause au fonctionnement de l'entreprise dès lors que cette absence résulte d'un manquement à son obligation de sécurité.</a:t>
            </a:r>
            <a:endParaRPr lang="fr-FR" u="sng" dirty="0" smtClean="0">
              <a:hlinkClick r:id="rId2"/>
            </a:endParaRPr>
          </a:p>
          <a:p>
            <a:pPr algn="just"/>
            <a:endParaRPr lang="fr-FR" u="sng" dirty="0" smtClean="0">
              <a:hlinkClick r:id="rId2"/>
            </a:endParaRPr>
          </a:p>
          <a:p>
            <a:pPr algn="just"/>
            <a:r>
              <a:rPr lang="fr-FR" dirty="0" smtClean="0"/>
              <a:t>Ainsi est abusif le licenciement prononcé alors que l’absence prolongée du salarié pour cause de maladie résulte d'une </a:t>
            </a:r>
            <a:r>
              <a:rPr lang="fr-FR" b="1" dirty="0" smtClean="0"/>
              <a:t>exposition à un stress permanent</a:t>
            </a:r>
            <a:r>
              <a:rPr lang="fr-FR" dirty="0" smtClean="0"/>
              <a:t> et prolongé à raison de l'existence d'une </a:t>
            </a:r>
            <a:r>
              <a:rPr lang="fr-FR" b="1" dirty="0" smtClean="0"/>
              <a:t>situation de surcharge de travail </a:t>
            </a:r>
            <a:r>
              <a:rPr lang="fr-FR" dirty="0" smtClean="0"/>
              <a:t>conduisant </a:t>
            </a:r>
            <a:r>
              <a:rPr lang="fr-FR" b="1" dirty="0" smtClean="0"/>
              <a:t>à un épuisement professionnel</a:t>
            </a:r>
            <a:r>
              <a:rPr lang="fr-FR" dirty="0" smtClean="0"/>
              <a:t> de nature à entraîner une </a:t>
            </a:r>
            <a:r>
              <a:rPr lang="fr-FR" b="1" dirty="0" smtClean="0"/>
              <a:t>dégradation de son état de santé susceptible de caractériser un lien entre la maladie.</a:t>
            </a:r>
            <a:endParaRPr lang="fr-FR" dirty="0" smtClean="0"/>
          </a:p>
          <a:p>
            <a:pPr algn="just"/>
            <a:r>
              <a:rPr lang="fr-FR" u="sng" dirty="0" smtClean="0">
                <a:hlinkClick r:id="rId2"/>
              </a:rPr>
              <a:t>Cass. soc., 13 mars 2013, n° 11-22.082</a:t>
            </a:r>
          </a:p>
          <a:p>
            <a:endParaRPr lang="fr-FR" dirty="0"/>
          </a:p>
        </p:txBody>
      </p:sp>
    </p:spTree>
  </p:cSld>
  <p:clrMapOvr>
    <a:masterClrMapping/>
  </p:clrMapOvr>
  <p:transition>
    <p:pull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rgbClr val="000000"/>
                </a:solidFill>
                <a:latin typeface="Times New Roman"/>
                <a:cs typeface="Times New Roman"/>
              </a:rPr>
              <a:t>Conséquences si conditions pas réunies : licenciement abusif ou nul ?</a:t>
            </a:r>
            <a:endParaRPr lang="fr-FR" sz="2800" dirty="0">
              <a:solidFill>
                <a:srgbClr val="000000"/>
              </a:solidFill>
              <a:latin typeface="Times New Roman"/>
              <a:cs typeface="Times New Roman"/>
            </a:endParaRPr>
          </a:p>
        </p:txBody>
      </p:sp>
      <p:sp>
        <p:nvSpPr>
          <p:cNvPr id="3" name="Espace réservé du contenu 2"/>
          <p:cNvSpPr>
            <a:spLocks noGrp="1"/>
          </p:cNvSpPr>
          <p:nvPr>
            <p:ph sz="quarter" idx="1"/>
          </p:nvPr>
        </p:nvSpPr>
        <p:spPr/>
        <p:txBody>
          <a:bodyPr>
            <a:normAutofit fontScale="77500" lnSpcReduction="20000"/>
          </a:bodyPr>
          <a:lstStyle/>
          <a:p>
            <a:pPr algn="just"/>
            <a:r>
              <a:rPr lang="fr-FR" b="1" dirty="0" smtClean="0"/>
              <a:t>Le salarié licencié en raison de ses absences pour maladie et non remplacé est-il discriminé ? </a:t>
            </a:r>
          </a:p>
          <a:p>
            <a:pPr algn="just">
              <a:buNone/>
            </a:pPr>
            <a:endParaRPr lang="fr-FR" b="1" dirty="0" smtClean="0"/>
          </a:p>
          <a:p>
            <a:pPr algn="just"/>
            <a:r>
              <a:rPr lang="fr-FR" dirty="0" smtClean="0"/>
              <a:t>Le salarié faisait valoir que, dans la mesure où les conditions requises pour prononcer un licenciement motivé par la perturbation de l'entreprise n'étaient pas réunies, la </a:t>
            </a:r>
            <a:r>
              <a:rPr lang="fr-FR" b="1" dirty="0" smtClean="0"/>
              <a:t>rupture de son contrat de travail reposait uniquement sur son état de santé. Il était donc contraire aux dispositions de l'article L 1132-1 du Code du travail et discriminatoire.</a:t>
            </a:r>
          </a:p>
          <a:p>
            <a:pPr algn="just"/>
            <a:endParaRPr lang="fr-FR" b="1" dirty="0" smtClean="0"/>
          </a:p>
          <a:p>
            <a:pPr algn="just"/>
            <a:r>
              <a:rPr lang="fr-FR" dirty="0" smtClean="0"/>
              <a:t> Mais la Cour a relevé que le licenciement n’était pas abusif aucun </a:t>
            </a:r>
            <a:r>
              <a:rPr lang="fr-FR" b="1" dirty="0" smtClean="0"/>
              <a:t>élément ne laissant présumer l'existence d'une discrimination. C'est donc le caractère d'automaticité de la nullité du licenciement qui est écarté.</a:t>
            </a:r>
          </a:p>
          <a:p>
            <a:pPr algn="just"/>
            <a:endParaRPr lang="fr-FR" sz="2800" b="1" i="1" u="sng" dirty="0" smtClean="0"/>
          </a:p>
          <a:p>
            <a:pPr algn="just"/>
            <a:r>
              <a:rPr lang="fr-FR" sz="2800" i="1" u="sng" dirty="0" err="1" smtClean="0">
                <a:solidFill>
                  <a:srgbClr val="8EC182"/>
                </a:solidFill>
              </a:rPr>
              <a:t>Cass</a:t>
            </a:r>
            <a:r>
              <a:rPr lang="fr-FR" sz="2800" i="1" u="sng" dirty="0" smtClean="0">
                <a:solidFill>
                  <a:srgbClr val="8EC182"/>
                </a:solidFill>
              </a:rPr>
              <a:t>. soc. 27-1-2016 n° 14-10.084</a:t>
            </a:r>
          </a:p>
          <a:p>
            <a:pPr algn="just"/>
            <a:endParaRPr lang="fr-FR" b="1" dirty="0" smtClean="0"/>
          </a:p>
          <a:p>
            <a:endParaRPr lang="fr-FR" b="1" dirty="0" smtClean="0"/>
          </a:p>
          <a:p>
            <a:endParaRPr lang="fr-FR" b="1"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u="sng" dirty="0" smtClean="0"/>
              <a:t>1.4.1 - </a:t>
            </a:r>
            <a:r>
              <a:rPr lang="fr-FR" i="1" u="sng" dirty="0" err="1" smtClean="0"/>
              <a:t>Cass</a:t>
            </a:r>
            <a:r>
              <a:rPr lang="fr-FR" i="1" u="sng" dirty="0" smtClean="0"/>
              <a:t>. soc., 16 sept. 2015, n° 14-10.325 </a:t>
            </a:r>
            <a:endParaRPr lang="fr-FR" i="1" u="sng" dirty="0"/>
          </a:p>
        </p:txBody>
      </p:sp>
      <p:sp>
        <p:nvSpPr>
          <p:cNvPr id="3" name="Espace réservé du contenu 2"/>
          <p:cNvSpPr>
            <a:spLocks noGrp="1"/>
          </p:cNvSpPr>
          <p:nvPr>
            <p:ph sz="quarter" idx="1"/>
          </p:nvPr>
        </p:nvSpPr>
        <p:spPr/>
        <p:txBody>
          <a:bodyPr>
            <a:normAutofit/>
          </a:bodyPr>
          <a:lstStyle/>
          <a:p>
            <a:endParaRPr lang="fr-FR" dirty="0" smtClean="0"/>
          </a:p>
          <a:p>
            <a:pPr algn="just"/>
            <a:r>
              <a:rPr lang="fr-FR" sz="2162" b="1" dirty="0" smtClean="0"/>
              <a:t>Conséquences d'un licenciement "sans entretien" prononcé en lieu et place d'une sanction refusée par le salarié</a:t>
            </a:r>
            <a:r>
              <a:rPr lang="fr-FR" sz="2162" dirty="0" smtClean="0"/>
              <a:t>.</a:t>
            </a:r>
          </a:p>
          <a:p>
            <a:pPr algn="just"/>
            <a:endParaRPr lang="fr-FR" sz="2162" dirty="0" smtClean="0"/>
          </a:p>
          <a:p>
            <a:pPr algn="just"/>
            <a:r>
              <a:rPr lang="fr-FR" sz="2162" dirty="0" smtClean="0"/>
              <a:t>Lorsque l'employeur décide de licencier un salarié ayant refusé une sanction disciplinaire modifiant son contrat, il doit reprendre à zéro la procédure et notamment convoquer le salarié à un nouvel entretien s’il souhaite le licencier. </a:t>
            </a:r>
          </a:p>
          <a:p>
            <a:pPr algn="just"/>
            <a:endParaRPr lang="fr-FR" sz="2162" dirty="0" smtClean="0"/>
          </a:p>
          <a:p>
            <a:pPr algn="just"/>
            <a:r>
              <a:rPr lang="fr-FR" sz="2162" dirty="0" smtClean="0"/>
              <a:t>Mais l'omission de cet entretien ne rend pas pour autant le licenciement sans cause réelle et sérieuse, elle ne constitue qu’un vice procédural.</a:t>
            </a:r>
          </a:p>
          <a:p>
            <a:endParaRPr lang="fr-FR" dirty="0"/>
          </a:p>
        </p:txBody>
      </p:sp>
    </p:spTree>
  </p:cSld>
  <p:clrMapOvr>
    <a:masterClrMapping/>
  </p:clrMapOvr>
  <p:transition>
    <p:pull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28170" y="2362706"/>
            <a:ext cx="4509235" cy="584776"/>
          </a:xfrm>
          <a:prstGeom prst="rect">
            <a:avLst/>
          </a:prstGeom>
          <a:noFill/>
        </p:spPr>
        <p:txBody>
          <a:bodyPr wrap="square" rtlCol="0">
            <a:spAutoFit/>
          </a:bodyPr>
          <a:lstStyle/>
          <a:p>
            <a:pPr algn="ctr"/>
            <a:r>
              <a:rPr lang="fr-FR" sz="3200" i="1" u="sng" dirty="0">
                <a:solidFill>
                  <a:srgbClr val="660066"/>
                </a:solidFill>
              </a:rPr>
              <a:t>7</a:t>
            </a:r>
            <a:r>
              <a:rPr lang="fr-FR" sz="3200" i="1" u="sng" dirty="0" smtClean="0">
                <a:solidFill>
                  <a:srgbClr val="660066"/>
                </a:solidFill>
              </a:rPr>
              <a:t>- </a:t>
            </a:r>
            <a:r>
              <a:rPr lang="fr-FR" sz="3200" i="1" u="sng" dirty="0" smtClean="0">
                <a:solidFill>
                  <a:srgbClr val="660066"/>
                </a:solidFill>
              </a:rPr>
              <a:t>Inaptitude physique </a:t>
            </a:r>
            <a:endParaRPr lang="fr-FR" sz="3200" i="1" u="sng"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228599"/>
            <a:ext cx="8534400" cy="1298449"/>
          </a:xfrm>
        </p:spPr>
        <p:txBody>
          <a:bodyPr>
            <a:normAutofit fontScale="90000"/>
          </a:bodyPr>
          <a:lstStyle/>
          <a:p>
            <a:r>
              <a:rPr lang="en-GB" sz="3556" dirty="0" smtClean="0"/>
              <a:t> </a:t>
            </a:r>
            <a:r>
              <a:rPr lang="fr-FR" sz="3556" dirty="0" smtClean="0"/>
              <a:t/>
            </a:r>
            <a:br>
              <a:rPr lang="fr-FR" sz="3556" dirty="0" smtClean="0"/>
            </a:br>
            <a:r>
              <a:rPr lang="en-GB" sz="3556" dirty="0" err="1" smtClean="0">
                <a:solidFill>
                  <a:srgbClr val="000000"/>
                </a:solidFill>
              </a:rPr>
              <a:t>Procédure</a:t>
            </a:r>
            <a:r>
              <a:rPr lang="en-GB" sz="3556" dirty="0" smtClean="0">
                <a:solidFill>
                  <a:srgbClr val="000000"/>
                </a:solidFill>
              </a:rPr>
              <a:t> </a:t>
            </a:r>
            <a:r>
              <a:rPr lang="fr-FR" dirty="0" smtClean="0">
                <a:solidFill>
                  <a:srgbClr val="000000"/>
                </a:solidFill>
              </a:rPr>
              <a:t/>
            </a:r>
            <a:br>
              <a:rPr lang="fr-FR" dirty="0" smtClean="0">
                <a:solidFill>
                  <a:srgbClr val="000000"/>
                </a:solidFill>
              </a:rPr>
            </a:br>
            <a:endParaRPr lang="fr-FR" dirty="0">
              <a:solidFill>
                <a:srgbClr val="000000"/>
              </a:solidFill>
            </a:endParaRPr>
          </a:p>
        </p:txBody>
      </p:sp>
      <p:sp>
        <p:nvSpPr>
          <p:cNvPr id="2" name="Espace réservé du texte 1"/>
          <p:cNvSpPr>
            <a:spLocks noGrp="1"/>
          </p:cNvSpPr>
          <p:nvPr>
            <p:ph sz="quarter" idx="1"/>
          </p:nvPr>
        </p:nvSpPr>
        <p:spPr/>
        <p:txBody>
          <a:bodyPr>
            <a:normAutofit/>
          </a:bodyPr>
          <a:lstStyle/>
          <a:p>
            <a:pPr algn="just"/>
            <a:endParaRPr lang="en-GB" cap="none" dirty="0" smtClean="0">
              <a:solidFill>
                <a:srgbClr val="000000"/>
              </a:solidFill>
            </a:endParaRPr>
          </a:p>
          <a:p>
            <a:pPr algn="just"/>
            <a:endParaRPr lang="en-GB" cap="none" dirty="0" smtClean="0">
              <a:solidFill>
                <a:srgbClr val="000000"/>
              </a:solidFill>
            </a:endParaRPr>
          </a:p>
          <a:p>
            <a:pPr algn="just"/>
            <a:endParaRPr lang="fr-FR" cap="none" dirty="0">
              <a:solidFill>
                <a:srgbClr val="000000"/>
              </a:solidFill>
            </a:endParaRPr>
          </a:p>
        </p:txBody>
      </p:sp>
      <p:sp>
        <p:nvSpPr>
          <p:cNvPr id="10" name="ZoneTexte 9"/>
          <p:cNvSpPr txBox="1"/>
          <p:nvPr/>
        </p:nvSpPr>
        <p:spPr>
          <a:xfrm>
            <a:off x="2530291" y="3977222"/>
            <a:ext cx="4725836" cy="369332"/>
          </a:xfrm>
          <a:prstGeom prst="rect">
            <a:avLst/>
          </a:prstGeom>
          <a:noFill/>
        </p:spPr>
        <p:txBody>
          <a:bodyPr wrap="square" rtlCol="0">
            <a:spAutoFit/>
          </a:bodyPr>
          <a:lstStyle/>
          <a:p>
            <a:endParaRPr lang="fr-FR" dirty="0"/>
          </a:p>
        </p:txBody>
      </p:sp>
      <p:graphicFrame>
        <p:nvGraphicFramePr>
          <p:cNvPr id="5" name="Tableau 4"/>
          <p:cNvGraphicFramePr>
            <a:graphicFrameLocks noGrp="1"/>
          </p:cNvGraphicFramePr>
          <p:nvPr/>
        </p:nvGraphicFramePr>
        <p:xfrm>
          <a:off x="301752" y="1683428"/>
          <a:ext cx="8447432" cy="3894804"/>
        </p:xfrm>
        <a:graphic>
          <a:graphicData uri="http://schemas.openxmlformats.org/drawingml/2006/table">
            <a:tbl>
              <a:tblPr firstRow="1" bandRow="1">
                <a:tableStyleId>{5C22544A-7EE6-4342-B048-85BDC9FD1C3A}</a:tableStyleId>
              </a:tblPr>
              <a:tblGrid>
                <a:gridCol w="4223716"/>
                <a:gridCol w="4223716"/>
              </a:tblGrid>
              <a:tr h="308689">
                <a:tc>
                  <a:txBody>
                    <a:bodyPr/>
                    <a:lstStyle/>
                    <a:p>
                      <a:r>
                        <a:rPr lang="fr-FR" dirty="0" smtClean="0"/>
                        <a:t>Inaptitude</a:t>
                      </a:r>
                      <a:r>
                        <a:rPr lang="fr-FR" baseline="0" dirty="0" smtClean="0"/>
                        <a:t> d’origine professionnelle</a:t>
                      </a:r>
                      <a:endParaRPr lang="fr-FR" dirty="0"/>
                    </a:p>
                  </a:txBody>
                  <a:tcPr>
                    <a:solidFill>
                      <a:schemeClr val="accent4">
                        <a:lumMod val="40000"/>
                        <a:lumOff val="60000"/>
                      </a:schemeClr>
                    </a:solidFill>
                  </a:tcPr>
                </a:tc>
                <a:tc>
                  <a:txBody>
                    <a:bodyPr/>
                    <a:lstStyle/>
                    <a:p>
                      <a:r>
                        <a:rPr lang="fr-FR" dirty="0" smtClean="0"/>
                        <a:t>Inaptitude</a:t>
                      </a:r>
                      <a:r>
                        <a:rPr lang="fr-FR" baseline="0" dirty="0" smtClean="0"/>
                        <a:t> d’origine non professionnelle</a:t>
                      </a:r>
                      <a:endParaRPr lang="fr-FR" dirty="0"/>
                    </a:p>
                  </a:txBody>
                  <a:tcPr>
                    <a:solidFill>
                      <a:schemeClr val="accent4">
                        <a:lumMod val="40000"/>
                        <a:lumOff val="60000"/>
                      </a:schemeClr>
                    </a:solidFill>
                  </a:tcPr>
                </a:tc>
              </a:tr>
              <a:tr h="853268">
                <a:tc gridSpan="2">
                  <a:txBody>
                    <a:bodyPr/>
                    <a:lstStyle/>
                    <a:p>
                      <a:pPr lvl="3"/>
                      <a:r>
                        <a:rPr lang="fr-FR" b="1" u="sng" dirty="0" smtClean="0"/>
                        <a:t>Constatation de l’inaptitude par</a:t>
                      </a:r>
                      <a:r>
                        <a:rPr lang="fr-FR" b="1" u="sng" baseline="0" dirty="0" smtClean="0"/>
                        <a:t> la médecin du travail : </a:t>
                      </a:r>
                    </a:p>
                    <a:p>
                      <a:pPr>
                        <a:buFontTx/>
                        <a:buChar char="-"/>
                      </a:pPr>
                      <a:r>
                        <a:rPr lang="fr-FR" baseline="0" dirty="0" smtClean="0"/>
                        <a:t>Au cours de 2 examens espacés de 2 semaines</a:t>
                      </a:r>
                    </a:p>
                    <a:p>
                      <a:pPr>
                        <a:buFontTx/>
                        <a:buChar char="-"/>
                      </a:pPr>
                      <a:r>
                        <a:rPr lang="fr-FR" baseline="0" dirty="0" smtClean="0"/>
                        <a:t> Au cour d’un seul  examen si danger immédiat pour la santé du salarié</a:t>
                      </a:r>
                      <a:endParaRPr lang="fr-FR" dirty="0"/>
                    </a:p>
                  </a:txBody>
                  <a:tcPr>
                    <a:solidFill>
                      <a:schemeClr val="accent4">
                        <a:lumMod val="40000"/>
                        <a:lumOff val="60000"/>
                      </a:schemeClr>
                    </a:solidFill>
                  </a:tcPr>
                </a:tc>
                <a:tc hMerge="1">
                  <a:txBody>
                    <a:bodyPr/>
                    <a:lstStyle/>
                    <a:p>
                      <a:endParaRPr lang="fr-FR" dirty="0"/>
                    </a:p>
                  </a:txBody>
                  <a:tcPr/>
                </a:tc>
              </a:tr>
              <a:tr h="1109249">
                <a:tc>
                  <a:txBody>
                    <a:bodyPr/>
                    <a:lstStyle/>
                    <a:p>
                      <a:r>
                        <a:rPr lang="fr-FR" b="1" u="sng" dirty="0" smtClean="0"/>
                        <a:t>Consultation des DP</a:t>
                      </a:r>
                      <a:r>
                        <a:rPr lang="fr-FR" b="1" u="sng" baseline="0" dirty="0" smtClean="0"/>
                        <a:t> </a:t>
                      </a:r>
                      <a:r>
                        <a:rPr lang="fr-FR" baseline="0" dirty="0" smtClean="0"/>
                        <a:t>:  employeur doit fournir les document nécessaire au reclassement du salarié, dont l’avis du médecin du travail </a:t>
                      </a:r>
                    </a:p>
                  </a:txBody>
                  <a:tcPr>
                    <a:solidFill>
                      <a:schemeClr val="accent4">
                        <a:lumMod val="40000"/>
                        <a:lumOff val="60000"/>
                      </a:schemeClr>
                    </a:solidFill>
                  </a:tcPr>
                </a:tc>
                <a:tc>
                  <a:txBody>
                    <a:bodyPr/>
                    <a:lstStyle/>
                    <a:p>
                      <a:r>
                        <a:rPr lang="fr-FR" dirty="0" smtClean="0"/>
                        <a:t>Absence de consultation des DP</a:t>
                      </a:r>
                      <a:endParaRPr lang="fr-FR" dirty="0"/>
                    </a:p>
                  </a:txBody>
                  <a:tcPr>
                    <a:solidFill>
                      <a:schemeClr val="accent4">
                        <a:lumMod val="40000"/>
                        <a:lumOff val="60000"/>
                      </a:schemeClr>
                    </a:solidFill>
                  </a:tcPr>
                </a:tc>
              </a:tr>
              <a:tr h="853268">
                <a:tc gridSpan="2">
                  <a:txBody>
                    <a:bodyPr/>
                    <a:lstStyle/>
                    <a:p>
                      <a:pPr lvl="5"/>
                      <a:r>
                        <a:rPr lang="fr-FR" b="1" u="sng" dirty="0" smtClean="0"/>
                        <a:t>Proposition</a:t>
                      </a:r>
                      <a:r>
                        <a:rPr lang="fr-FR" b="1" u="sng" baseline="0" dirty="0" smtClean="0"/>
                        <a:t>s de postes de reclassement : </a:t>
                      </a:r>
                    </a:p>
                    <a:p>
                      <a:pPr>
                        <a:buFontTx/>
                        <a:buChar char="-"/>
                      </a:pPr>
                      <a:r>
                        <a:rPr lang="fr-FR" baseline="0" dirty="0" smtClean="0"/>
                        <a:t>Dans l’entreprise et dans le groupe si une permutabilité du personnel est possible</a:t>
                      </a:r>
                    </a:p>
                    <a:p>
                      <a:pPr>
                        <a:buFontTx/>
                        <a:buChar char="-"/>
                      </a:pPr>
                      <a:r>
                        <a:rPr lang="fr-FR" baseline="0" dirty="0" smtClean="0"/>
                        <a:t>Sur un poste similaire avec une rémunération équivalente</a:t>
                      </a:r>
                      <a:endParaRPr lang="fr-FR" dirty="0"/>
                    </a:p>
                  </a:txBody>
                  <a:tcPr>
                    <a:solidFill>
                      <a:schemeClr val="accent4">
                        <a:lumMod val="40000"/>
                        <a:lumOff val="60000"/>
                      </a:schemeClr>
                    </a:solidFill>
                  </a:tcPr>
                </a:tc>
                <a:tc hMerge="1">
                  <a:txBody>
                    <a:bodyPr/>
                    <a:lstStyle/>
                    <a:p>
                      <a:endParaRPr lang="fr-FR" dirty="0"/>
                    </a:p>
                  </a:txBody>
                  <a:tcPr/>
                </a:tc>
              </a:tr>
              <a:tr h="511524">
                <a:tc gridSpan="2">
                  <a:txBody>
                    <a:bodyPr/>
                    <a:lstStyle/>
                    <a:p>
                      <a:pPr lvl="3"/>
                      <a:r>
                        <a:rPr lang="fr-FR" dirty="0" smtClean="0">
                          <a:solidFill>
                            <a:srgbClr val="FF0000"/>
                          </a:solidFill>
                        </a:rPr>
                        <a:t>Impossibilité de reclassement</a:t>
                      </a:r>
                      <a:r>
                        <a:rPr lang="fr-FR" baseline="0" dirty="0" smtClean="0">
                          <a:solidFill>
                            <a:srgbClr val="FF0000"/>
                          </a:solidFill>
                        </a:rPr>
                        <a:t> </a:t>
                      </a:r>
                      <a:r>
                        <a:rPr lang="fr-FR" baseline="0" dirty="0" err="1" smtClean="0">
                          <a:solidFill>
                            <a:srgbClr val="FF0000"/>
                          </a:solidFill>
                          <a:sym typeface="Wingdings"/>
                        </a:rPr>
                        <a:t></a:t>
                      </a:r>
                      <a:r>
                        <a:rPr lang="fr-FR" baseline="0" dirty="0" smtClean="0">
                          <a:solidFill>
                            <a:srgbClr val="FF0000"/>
                          </a:solidFill>
                          <a:sym typeface="Wingdings"/>
                        </a:rPr>
                        <a:t> licenciement pour inaptitude </a:t>
                      </a:r>
                      <a:endParaRPr lang="fr-FR" dirty="0">
                        <a:solidFill>
                          <a:srgbClr val="FF0000"/>
                        </a:solidFill>
                      </a:endParaRPr>
                    </a:p>
                  </a:txBody>
                  <a:tcPr>
                    <a:solidFill>
                      <a:schemeClr val="accent4">
                        <a:lumMod val="40000"/>
                        <a:lumOff val="60000"/>
                      </a:schemeClr>
                    </a:solidFill>
                  </a:tcPr>
                </a:tc>
                <a:tc hMerge="1">
                  <a:txBody>
                    <a:bodyPr/>
                    <a:lstStyle/>
                    <a:p>
                      <a:endParaRPr lang="fr-FR" dirty="0"/>
                    </a:p>
                  </a:txBody>
                  <a:tcPr/>
                </a:tc>
              </a:tr>
            </a:tbl>
          </a:graphicData>
        </a:graphic>
      </p:graphicFrame>
    </p:spTree>
  </p:cSld>
  <p:clrMapOvr>
    <a:masterClrMapping/>
  </p:clrMapOvr>
  <p:transition>
    <p:pull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298448"/>
          </a:xfrm>
        </p:spPr>
        <p:txBody>
          <a:bodyPr>
            <a:normAutofit fontScale="90000"/>
          </a:bodyPr>
          <a:lstStyle/>
          <a:p>
            <a:r>
              <a:rPr lang="fr-FR" dirty="0" smtClean="0"/>
              <a:t> </a:t>
            </a:r>
            <a:br>
              <a:rPr lang="fr-FR" dirty="0" smtClean="0"/>
            </a:br>
            <a:r>
              <a:rPr lang="fr-FR" dirty="0" smtClean="0"/>
              <a:t/>
            </a:r>
            <a:br>
              <a:rPr lang="fr-FR" dirty="0" smtClean="0"/>
            </a:br>
            <a:r>
              <a:rPr lang="fr-FR" sz="3111" dirty="0" smtClean="0">
                <a:solidFill>
                  <a:schemeClr val="tx1"/>
                </a:solidFill>
              </a:rPr>
              <a:t>En cas d'avis d'aptitude annulé par l’inspecteur du travail	</a:t>
            </a:r>
            <a:r>
              <a:rPr lang="fr-FR" b="1" dirty="0" smtClean="0"/>
              <a:t>	</a:t>
            </a:r>
            <a:br>
              <a:rPr lang="fr-FR" b="1" dirty="0" smtClean="0"/>
            </a:br>
            <a:endParaRPr lang="fr-FR" dirty="0"/>
          </a:p>
        </p:txBody>
      </p:sp>
      <p:sp>
        <p:nvSpPr>
          <p:cNvPr id="3" name="Espace réservé du contenu 2"/>
          <p:cNvSpPr>
            <a:spLocks noGrp="1"/>
          </p:cNvSpPr>
          <p:nvPr>
            <p:ph sz="quarter" idx="1"/>
          </p:nvPr>
        </p:nvSpPr>
        <p:spPr/>
        <p:txBody>
          <a:bodyPr>
            <a:normAutofit fontScale="92500" lnSpcReduction="10000"/>
          </a:bodyPr>
          <a:lstStyle/>
          <a:p>
            <a:pPr algn="just"/>
            <a:r>
              <a:rPr lang="fr-FR" dirty="0" smtClean="0"/>
              <a:t>La décision d'inaptitude prise par l'inspection du travail, sur recours formé par le salarié contre l'avis d'aptitude donné par le médecin du travail, à l'issue du premier examen médical de reprise, ne dispense pas l'employeur d'organiser la seconde visite médicale exigée par l'article R 4624-31du code du travail. </a:t>
            </a:r>
          </a:p>
          <a:p>
            <a:pPr algn="just"/>
            <a:r>
              <a:rPr lang="fr-FR" dirty="0" smtClean="0"/>
              <a:t>Le salarié qui refuse de se soumettre à cette visite et met ainsi l'employeur dans l'impossibilité d'appliquer les règles relatives au licenciement pour inaptitude et volontairement fait obstacle à la recherche d'un poste de reclassement, commet une faute grave.</a:t>
            </a:r>
          </a:p>
          <a:p>
            <a:pPr algn="just"/>
            <a:r>
              <a:rPr lang="fr-FR" u="sng" dirty="0" smtClean="0">
                <a:hlinkClick r:id="rId2"/>
              </a:rPr>
              <a:t>Cass. soc., 16 mars 2016, n° 14-21.304</a:t>
            </a:r>
          </a:p>
          <a:p>
            <a:endParaRPr lang="fr-FR" dirty="0"/>
          </a:p>
        </p:txBody>
      </p:sp>
    </p:spTree>
  </p:cSld>
  <p:clrMapOvr>
    <a:masterClrMapping/>
  </p:clrMapOvr>
  <p:transition>
    <p:pull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rgbClr val="000000"/>
                </a:solidFill>
                <a:latin typeface="Times New Roman"/>
                <a:cs typeface="Times New Roman"/>
              </a:rPr>
              <a:t>Obligation de reclassement : même en cas d’inaptitude à tout emploi</a:t>
            </a:r>
            <a:endParaRPr lang="fr-FR" sz="2800" dirty="0">
              <a:solidFill>
                <a:srgbClr val="000000"/>
              </a:solidFill>
              <a:latin typeface="Times New Roman"/>
              <a:cs typeface="Times New Roman"/>
            </a:endParaRPr>
          </a:p>
        </p:txBody>
      </p:sp>
      <p:sp>
        <p:nvSpPr>
          <p:cNvPr id="3" name="Espace réservé du contenu 2"/>
          <p:cNvSpPr>
            <a:spLocks noGrp="1"/>
          </p:cNvSpPr>
          <p:nvPr>
            <p:ph sz="quarter" idx="1"/>
          </p:nvPr>
        </p:nvSpPr>
        <p:spPr/>
        <p:txBody>
          <a:bodyPr>
            <a:normAutofit fontScale="85000" lnSpcReduction="20000"/>
          </a:bodyPr>
          <a:lstStyle/>
          <a:p>
            <a:pPr algn="just"/>
            <a:r>
              <a:rPr lang="fr-FR" dirty="0" smtClean="0"/>
              <a:t>Cette obligation de rechercher un reclassement alors que le médecin du travail a émis un avis d'inaptitude à tout emploi dans l'entreprise n'est pas inconstitutionnelle </a:t>
            </a:r>
          </a:p>
          <a:p>
            <a:pPr algn="just">
              <a:buNone/>
            </a:pPr>
            <a:r>
              <a:rPr lang="fr-FR" u="sng" dirty="0" smtClean="0">
                <a:hlinkClick r:id="rId2"/>
              </a:rPr>
              <a:t>	Cass. soc. QPC, 13 janv. 2016, n° 15-20.822</a:t>
            </a:r>
            <a:endParaRPr lang="fr-FR" u="sng" dirty="0" smtClean="0"/>
          </a:p>
          <a:p>
            <a:pPr algn="just"/>
            <a:endParaRPr lang="fr-FR" u="sng" dirty="0" smtClean="0"/>
          </a:p>
          <a:p>
            <a:pPr algn="just"/>
            <a:r>
              <a:rPr lang="fr-FR" dirty="0" smtClean="0"/>
              <a:t>En présence d'un avis d'inaptitude à tout poste, il appartient à l'employeur de solliciter à nouveau le médecin du travail sur les aptitudes résiduelles du salarié et les possibilités de reclassement au besoin par la mise en </a:t>
            </a:r>
            <a:r>
              <a:rPr lang="fr-FR" dirty="0" err="1" smtClean="0"/>
              <a:t>oeuvre</a:t>
            </a:r>
            <a:r>
              <a:rPr lang="fr-FR" dirty="0" smtClean="0"/>
              <a:t> de mesures telles que mutations, transformations de postes de travail ou aménagement du temps de travail. Il ne pourra licencier le salarié pour inaptitude et impossibilité de reclassement que s'il justifie avoir fait ces démarches et si elles n'ont pas abouti.</a:t>
            </a:r>
          </a:p>
          <a:p>
            <a:pPr algn="just">
              <a:buNone/>
            </a:pPr>
            <a:r>
              <a:rPr lang="fr-FR" u="sng" dirty="0" smtClean="0">
                <a:hlinkClick r:id="rId2"/>
              </a:rPr>
              <a:t>	Cass. soc. QPC, 13 janv. 2016, n° 15-20.822	</a:t>
            </a:r>
          </a:p>
          <a:p>
            <a:endParaRPr lang="fr-FR" dirty="0"/>
          </a:p>
        </p:txBody>
      </p:sp>
    </p:spTree>
  </p:cSld>
  <p:clrMapOvr>
    <a:masterClrMapping/>
  </p:clrMapOvr>
  <p:transition>
    <p:pull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rgbClr val="000000"/>
                </a:solidFill>
                <a:latin typeface="Times New Roman"/>
                <a:cs typeface="Times New Roman"/>
              </a:rPr>
              <a:t>Obligation de reclassement : exception</a:t>
            </a:r>
            <a:endParaRPr lang="fr-FR" sz="2800" i="1" u="sng" dirty="0">
              <a:latin typeface="Times New Roman"/>
              <a:cs typeface="Times New Roman"/>
            </a:endParaRPr>
          </a:p>
        </p:txBody>
      </p:sp>
      <p:sp>
        <p:nvSpPr>
          <p:cNvPr id="3" name="Espace réservé du contenu 2"/>
          <p:cNvSpPr>
            <a:spLocks noGrp="1"/>
          </p:cNvSpPr>
          <p:nvPr>
            <p:ph sz="quarter" idx="1"/>
          </p:nvPr>
        </p:nvSpPr>
        <p:spPr/>
        <p:txBody>
          <a:bodyPr/>
          <a:lstStyle/>
          <a:p>
            <a:pPr>
              <a:buNone/>
            </a:pPr>
            <a:endParaRPr lang="fr-FR" b="1" dirty="0" smtClean="0"/>
          </a:p>
          <a:p>
            <a:pPr algn="just"/>
            <a:r>
              <a:rPr lang="fr-FR" sz="2000" b="1" dirty="0" smtClean="0"/>
              <a:t>En cas d'inaptitude </a:t>
            </a:r>
            <a:r>
              <a:rPr lang="fr-FR" sz="2000" b="1" u="sng" dirty="0" smtClean="0"/>
              <a:t>d'origine professionnelle</a:t>
            </a:r>
            <a:r>
              <a:rPr lang="fr-FR" sz="2000" b="1" dirty="0" smtClean="0"/>
              <a:t>, si l'avis d'inaptitude mentionne que "</a:t>
            </a:r>
            <a:r>
              <a:rPr lang="fr-FR" sz="2000" b="1" i="1" dirty="0" smtClean="0"/>
              <a:t>le maintien du salarié dans l'entreprise serait gravement préjudiciable à sa santé</a:t>
            </a:r>
            <a:r>
              <a:rPr lang="fr-FR" sz="2000" b="1" dirty="0" smtClean="0"/>
              <a:t>", </a:t>
            </a:r>
            <a:r>
              <a:rPr lang="fr-FR" sz="2000" dirty="0" smtClean="0"/>
              <a:t>l'employeur peut être dispensé de son obligation de reclassement. </a:t>
            </a:r>
          </a:p>
          <a:p>
            <a:pPr algn="just"/>
            <a:endParaRPr lang="fr-FR" sz="2000" b="1" dirty="0" smtClean="0"/>
          </a:p>
          <a:p>
            <a:pPr algn="just"/>
            <a:r>
              <a:rPr lang="fr-FR" sz="2000" b="1" u="sng" dirty="0" smtClean="0">
                <a:solidFill>
                  <a:schemeClr val="accent4">
                    <a:lumMod val="60000"/>
                    <a:lumOff val="40000"/>
                  </a:schemeClr>
                </a:solidFill>
              </a:rPr>
              <a:t>LOI REBSAMEN du 17/08/2015 - </a:t>
            </a:r>
            <a:r>
              <a:rPr lang="fr-FR" sz="2000" b="1" dirty="0" smtClean="0">
                <a:solidFill>
                  <a:schemeClr val="accent4">
                    <a:lumMod val="60000"/>
                    <a:lumOff val="40000"/>
                  </a:schemeClr>
                </a:solidFill>
              </a:rPr>
              <a:t>C. </a:t>
            </a:r>
            <a:r>
              <a:rPr lang="fr-FR" sz="2000" b="1" dirty="0" err="1" smtClean="0">
                <a:solidFill>
                  <a:schemeClr val="accent4">
                    <a:lumMod val="60000"/>
                    <a:lumOff val="40000"/>
                  </a:schemeClr>
                </a:solidFill>
              </a:rPr>
              <a:t>trav</a:t>
            </a:r>
            <a:r>
              <a:rPr lang="fr-FR" sz="2000" b="1" dirty="0" smtClean="0">
                <a:solidFill>
                  <a:schemeClr val="accent4">
                    <a:lumMod val="60000"/>
                    <a:lumOff val="40000"/>
                  </a:schemeClr>
                </a:solidFill>
              </a:rPr>
              <a:t>., art. L. 1226-12 </a:t>
            </a:r>
            <a:endParaRPr lang="fr-FR" sz="2000" b="1" dirty="0">
              <a:solidFill>
                <a:schemeClr val="accent4">
                  <a:lumMod val="60000"/>
                  <a:lumOff val="40000"/>
                </a:schemeClr>
              </a:solidFill>
            </a:endParaRPr>
          </a:p>
        </p:txBody>
      </p:sp>
    </p:spTree>
  </p:cSld>
  <p:clrMapOvr>
    <a:masterClrMapping/>
  </p:clrMapOvr>
  <p:transition>
    <p:pull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solidFill>
                  <a:srgbClr val="000000"/>
                </a:solidFill>
                <a:latin typeface="Times New Roman"/>
                <a:cs typeface="Times New Roman"/>
              </a:rPr>
              <a:t>Conséquences</a:t>
            </a:r>
            <a:r>
              <a:rPr lang="fr-FR" sz="3200" dirty="0" smtClean="0">
                <a:solidFill>
                  <a:srgbClr val="000000"/>
                </a:solidFill>
              </a:rPr>
              <a:t> </a:t>
            </a:r>
            <a:endParaRPr lang="fr-FR" sz="3200" dirty="0">
              <a:solidFill>
                <a:srgbClr val="000000"/>
              </a:solidFill>
            </a:endParaRPr>
          </a:p>
        </p:txBody>
      </p:sp>
      <p:sp>
        <p:nvSpPr>
          <p:cNvPr id="3" name="Espace réservé du contenu 2"/>
          <p:cNvSpPr>
            <a:spLocks noGrp="1"/>
          </p:cNvSpPr>
          <p:nvPr>
            <p:ph sz="quarter" idx="1"/>
          </p:nvPr>
        </p:nvSpPr>
        <p:spPr/>
        <p:txBody>
          <a:bodyPr>
            <a:normAutofit fontScale="92500" lnSpcReduction="10000"/>
          </a:bodyPr>
          <a:lstStyle/>
          <a:p>
            <a:pPr marL="0" indent="0" algn="just">
              <a:buNone/>
            </a:pPr>
            <a:r>
              <a:rPr lang="fr-FR" sz="2353" b="1" dirty="0"/>
              <a:t> </a:t>
            </a:r>
            <a:r>
              <a:rPr lang="fr-FR" sz="2353" b="1" dirty="0" smtClean="0"/>
              <a:t>Licenciement </a:t>
            </a:r>
            <a:r>
              <a:rPr lang="fr-FR" sz="2353" b="1" dirty="0"/>
              <a:t>pour inaptitude et impossibilité </a:t>
            </a:r>
            <a:r>
              <a:rPr lang="fr-FR" sz="2353" b="1" dirty="0" smtClean="0"/>
              <a:t>de reclassement :</a:t>
            </a:r>
          </a:p>
          <a:p>
            <a:pPr marL="0" indent="0" algn="just">
              <a:buNone/>
            </a:pPr>
            <a:r>
              <a:rPr lang="fr-FR" sz="2353" b="1" dirty="0"/>
              <a:t>M</a:t>
            </a:r>
            <a:r>
              <a:rPr lang="fr-FR" sz="2353" b="1" dirty="0" smtClean="0"/>
              <a:t>aladie </a:t>
            </a:r>
            <a:r>
              <a:rPr lang="fr-FR" sz="2353" b="1" dirty="0"/>
              <a:t>non </a:t>
            </a:r>
            <a:r>
              <a:rPr lang="fr-FR" sz="2353" b="1" dirty="0" smtClean="0"/>
              <a:t>professionnelle</a:t>
            </a:r>
            <a:endParaRPr lang="fr-FR" sz="2353" dirty="0"/>
          </a:p>
          <a:p>
            <a:pPr lvl="0" algn="just"/>
            <a:r>
              <a:rPr lang="fr-FR" sz="2353" dirty="0" smtClean="0"/>
              <a:t>Indemnité </a:t>
            </a:r>
            <a:r>
              <a:rPr lang="fr-FR" sz="2353" dirty="0"/>
              <a:t>de licenciement (si ancienneté &gt; 1 an)</a:t>
            </a:r>
            <a:endParaRPr lang="fr-FR" sz="2353" dirty="0" smtClean="0"/>
          </a:p>
          <a:p>
            <a:pPr algn="just"/>
            <a:r>
              <a:rPr lang="fr-FR" sz="2353" dirty="0" smtClean="0"/>
              <a:t>Indemnité </a:t>
            </a:r>
            <a:r>
              <a:rPr lang="fr-FR" sz="2353" dirty="0"/>
              <a:t>compensatrice de congés payés (en fonction du nombre de congés payés non pris)</a:t>
            </a:r>
          </a:p>
          <a:p>
            <a:pPr algn="just"/>
            <a:endParaRPr lang="fr-FR" sz="2353" b="1" dirty="0" smtClean="0"/>
          </a:p>
          <a:p>
            <a:pPr marL="0" indent="0" algn="just">
              <a:buNone/>
            </a:pPr>
            <a:r>
              <a:rPr lang="fr-FR" sz="2353" b="1" dirty="0"/>
              <a:t>A</a:t>
            </a:r>
            <a:r>
              <a:rPr lang="fr-FR" sz="2353" b="1" dirty="0" smtClean="0"/>
              <a:t>ccident </a:t>
            </a:r>
            <a:r>
              <a:rPr lang="fr-FR" sz="2353" b="1" dirty="0"/>
              <a:t>du travail ou maladie </a:t>
            </a:r>
            <a:r>
              <a:rPr lang="fr-FR" sz="2353" b="1" dirty="0" smtClean="0"/>
              <a:t>professionnelle</a:t>
            </a:r>
            <a:endParaRPr lang="fr-FR" sz="2353" dirty="0" smtClean="0"/>
          </a:p>
          <a:p>
            <a:pPr lvl="0" algn="just"/>
            <a:r>
              <a:rPr lang="fr-FR" sz="2353" dirty="0" smtClean="0"/>
              <a:t>Indemnité </a:t>
            </a:r>
            <a:r>
              <a:rPr lang="fr-FR" sz="2353" dirty="0"/>
              <a:t>de licenciement </a:t>
            </a:r>
            <a:r>
              <a:rPr lang="fr-FR" sz="2353" dirty="0" smtClean="0"/>
              <a:t>doublée ou indemnité conventionnelle plus favorable (</a:t>
            </a:r>
            <a:r>
              <a:rPr lang="fr-FR" sz="2353" dirty="0"/>
              <a:t>si ancienneté &gt; 1 an)</a:t>
            </a:r>
          </a:p>
          <a:p>
            <a:pPr lvl="0" algn="just"/>
            <a:r>
              <a:rPr lang="fr-FR" sz="2353" dirty="0"/>
              <a:t>Indemnité compensatrice</a:t>
            </a:r>
            <a:r>
              <a:rPr lang="fr-FR" sz="2353" dirty="0" smtClean="0"/>
              <a:t> de </a:t>
            </a:r>
            <a:r>
              <a:rPr lang="fr-FR" sz="2353" dirty="0"/>
              <a:t>préavis</a:t>
            </a:r>
            <a:r>
              <a:rPr lang="fr-FR" sz="2353" dirty="0" smtClean="0"/>
              <a:t> </a:t>
            </a:r>
          </a:p>
          <a:p>
            <a:pPr algn="just"/>
            <a:r>
              <a:rPr lang="fr-FR" sz="2353" dirty="0" smtClean="0"/>
              <a:t>Indemnité </a:t>
            </a:r>
            <a:r>
              <a:rPr lang="fr-FR" sz="2353" dirty="0"/>
              <a:t>compensatrice de congés payés (en fonction du nombre de congés payés non pris)</a:t>
            </a:r>
          </a:p>
          <a:p>
            <a:pPr marL="0" indent="0">
              <a:buNone/>
            </a:pPr>
            <a:endParaRPr lang="fr-FR" dirty="0"/>
          </a:p>
        </p:txBody>
      </p:sp>
    </p:spTree>
  </p:cSld>
  <p:clrMapOvr>
    <a:masterClrMapping/>
  </p:clrMapOvr>
  <p:transition>
    <p:pull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42653" y="2608821"/>
            <a:ext cx="5917140" cy="646331"/>
          </a:xfrm>
          <a:prstGeom prst="rect">
            <a:avLst/>
          </a:prstGeom>
          <a:noFill/>
        </p:spPr>
        <p:txBody>
          <a:bodyPr wrap="square" rtlCol="0">
            <a:spAutoFit/>
          </a:bodyPr>
          <a:lstStyle/>
          <a:p>
            <a:pPr algn="ctr"/>
            <a:r>
              <a:rPr lang="fr-FR" sz="3600" b="1" i="1" u="sng" dirty="0" smtClean="0"/>
              <a:t>Autres </a:t>
            </a:r>
            <a:r>
              <a:rPr lang="fr-FR" sz="3600" b="1" i="1" u="sng" dirty="0" smtClean="0"/>
              <a:t>motifs de licenciement</a:t>
            </a:r>
            <a:endParaRPr lang="fr-FR" sz="3600" b="1" i="1" u="sng" dirty="0"/>
          </a:p>
        </p:txBody>
      </p:sp>
    </p:spTree>
  </p:cSld>
  <p:clrMapOvr>
    <a:masterClrMapping/>
  </p:clrMapOvr>
  <p:transition>
    <p:pull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Incarcération</a:t>
            </a:r>
            <a:endParaRPr lang="fr-FR" dirty="0"/>
          </a:p>
        </p:txBody>
      </p:sp>
      <p:sp>
        <p:nvSpPr>
          <p:cNvPr id="3" name="Espace réservé du contenu 2"/>
          <p:cNvSpPr>
            <a:spLocks noGrp="1"/>
          </p:cNvSpPr>
          <p:nvPr>
            <p:ph sz="quarter" idx="1"/>
          </p:nvPr>
        </p:nvSpPr>
        <p:spPr/>
        <p:txBody>
          <a:bodyPr/>
          <a:lstStyle/>
          <a:p>
            <a:r>
              <a:rPr lang="fr-FR" dirty="0" smtClean="0"/>
              <a:t>Le licenciement pour faute grave d'un salarié en détention provisoire est justifié dès lors qu'il n'a effectué aucune démarche pour aviser son employeur de sa situation dans le délai d'un mois qui s'est écoulé entre son placement en garde à vue et son licenciement, qu'il n'apporte pas la preuve qu'il lui était impossible de contacter son employeur et que cette carence avait désorganisé le fonctionnement de l'entreprise.</a:t>
            </a:r>
          </a:p>
          <a:p>
            <a:endParaRPr lang="fr-FR" dirty="0" smtClean="0"/>
          </a:p>
          <a:p>
            <a:pPr>
              <a:buNone/>
            </a:pPr>
            <a:r>
              <a:rPr lang="fr-FR" u="sng" dirty="0" smtClean="0">
                <a:hlinkClick r:id="rId2"/>
              </a:rPr>
              <a:t>	Cass. soc., 20 mai 2015, n° 14-10.270</a:t>
            </a:r>
          </a:p>
          <a:p>
            <a:endParaRPr lang="fr-FR" dirty="0"/>
          </a:p>
        </p:txBody>
      </p:sp>
    </p:spTree>
  </p:cSld>
  <p:clrMapOvr>
    <a:masterClrMapping/>
  </p:clrMapOvr>
  <p:transition>
    <p:pull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Retrait du permis de conduire</a:t>
            </a:r>
            <a:endParaRPr lang="fr-FR" dirty="0"/>
          </a:p>
        </p:txBody>
      </p:sp>
      <p:sp>
        <p:nvSpPr>
          <p:cNvPr id="3" name="Espace réservé du contenu 2"/>
          <p:cNvSpPr>
            <a:spLocks noGrp="1"/>
          </p:cNvSpPr>
          <p:nvPr>
            <p:ph sz="quarter" idx="1"/>
          </p:nvPr>
        </p:nvSpPr>
        <p:spPr>
          <a:xfrm>
            <a:off x="301752" y="1527047"/>
            <a:ext cx="8503920" cy="5029461"/>
          </a:xfrm>
        </p:spPr>
        <p:txBody>
          <a:bodyPr>
            <a:normAutofit fontScale="70000" lnSpcReduction="20000"/>
          </a:bodyPr>
          <a:lstStyle/>
          <a:p>
            <a:pPr algn="just"/>
            <a:endParaRPr lang="fr-FR" dirty="0" smtClean="0"/>
          </a:p>
          <a:p>
            <a:pPr algn="just"/>
            <a:r>
              <a:rPr lang="fr-FR" dirty="0" smtClean="0"/>
              <a:t>La suspension du permis de conduire pour conduite en état d'ivresse en dehors des heures de travail constitue une cause réelle et sérieuse de licenciement dès lors qu'il est constaté que le permis de conduire était nécessaire à l'exercice effectif de l'activité professionnelle du salarié.</a:t>
            </a:r>
          </a:p>
          <a:p>
            <a:pPr algn="just"/>
            <a:r>
              <a:rPr lang="fr-FR" u="sng" dirty="0" smtClean="0">
                <a:hlinkClick r:id="rId2"/>
              </a:rPr>
              <a:t> Cass. soc., 15 janv. 2014, n° 12-22.117</a:t>
            </a:r>
          </a:p>
          <a:p>
            <a:pPr algn="just"/>
            <a:endParaRPr lang="fr-FR" dirty="0" smtClean="0"/>
          </a:p>
          <a:p>
            <a:pPr algn="just"/>
            <a:r>
              <a:rPr lang="fr-FR" dirty="0" smtClean="0"/>
              <a:t>Clause du contrat prévoyant la rupture de ce dernier en cas de retrait du permis de conduire Après avoir rappelé que la lettre de licenciement fixe les termes et les limites du litige, la Cour de cassation confirme sa jurisprudence selon laquelle « aucune clause du contrat ne peut valablement décider qu'une circonstance quelconque constituera en elle-même une cause de licenciement ».</a:t>
            </a:r>
          </a:p>
          <a:p>
            <a:pPr algn="just"/>
            <a:endParaRPr lang="fr-FR" b="1" dirty="0" smtClean="0"/>
          </a:p>
          <a:p>
            <a:pPr algn="just"/>
            <a:r>
              <a:rPr lang="fr-FR" b="1" dirty="0" smtClean="0"/>
              <a:t>Ainsi, une cour d'appel ne peut valider un licenciement exclusivement motivé par une clause du contrat prévoyant la rupture de ce dernier en cas de retrait du permis de conduire du salarié.</a:t>
            </a:r>
          </a:p>
          <a:p>
            <a:pPr algn="just">
              <a:buNone/>
            </a:pPr>
            <a:r>
              <a:rPr lang="fr-FR" b="1" dirty="0" smtClean="0"/>
              <a:t>		</a:t>
            </a:r>
          </a:p>
          <a:p>
            <a:pPr algn="just"/>
            <a:r>
              <a:rPr lang="fr-FR" u="sng" dirty="0" smtClean="0">
                <a:hlinkClick r:id="rId3"/>
              </a:rPr>
              <a:t>Cass. soc., 12 févr. 2014, n° 12-11.554</a:t>
            </a:r>
            <a:endParaRPr lang="fr-FR" dirty="0"/>
          </a:p>
        </p:txBody>
      </p:sp>
    </p:spTree>
  </p:cSld>
  <p:clrMapOvr>
    <a:masterClrMapping/>
  </p:clrMapOvr>
  <p:transition>
    <p:pull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endParaRPr lang="fr-FR" dirty="0"/>
          </a:p>
        </p:txBody>
      </p:sp>
      <p:sp>
        <p:nvSpPr>
          <p:cNvPr id="3" name="Titre 2"/>
          <p:cNvSpPr>
            <a:spLocks noGrp="1"/>
          </p:cNvSpPr>
          <p:nvPr>
            <p:ph type="title"/>
          </p:nvPr>
        </p:nvSpPr>
        <p:spPr>
          <a:xfrm>
            <a:off x="541502" y="533400"/>
            <a:ext cx="8220985" cy="1524000"/>
          </a:xfrm>
        </p:spPr>
        <p:txBody>
          <a:bodyPr>
            <a:noAutofit/>
          </a:bodyPr>
          <a:lstStyle/>
          <a:p>
            <a:r>
              <a:rPr lang="fr-FR" sz="3900" dirty="0" smtClean="0">
                <a:latin typeface="Times New Roman"/>
                <a:cs typeface="Times New Roman"/>
              </a:rPr>
              <a:t>	</a:t>
            </a:r>
            <a:r>
              <a:rPr lang="fr-FR" sz="3900" u="sng" dirty="0" smtClean="0">
                <a:solidFill>
                  <a:schemeClr val="tx1"/>
                </a:solidFill>
                <a:latin typeface="Times New Roman"/>
                <a:cs typeface="Times New Roman"/>
              </a:rPr>
              <a:t>CHAPITRE III – RESTRICTIONS AU LICENCIMENT </a:t>
            </a:r>
            <a:endParaRPr lang="fr-FR" sz="3900" u="sng" dirty="0">
              <a:solidFill>
                <a:schemeClr val="tx1"/>
              </a:solidFill>
              <a:latin typeface="Times New Roman"/>
              <a:cs typeface="Times New Roman"/>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966748"/>
          </a:xfrm>
        </p:spPr>
        <p:txBody>
          <a:bodyPr>
            <a:normAutofit fontScale="90000"/>
          </a:bodyPr>
          <a:lstStyle/>
          <a:p>
            <a:r>
              <a:rPr lang="fr-FR" u="sng" dirty="0" smtClean="0"/>
              <a:t/>
            </a:r>
            <a:br>
              <a:rPr lang="fr-FR" u="sng" dirty="0" smtClean="0"/>
            </a:br>
            <a:r>
              <a:rPr lang="fr-FR" u="sng" dirty="0" smtClean="0"/>
              <a:t/>
            </a:r>
            <a:br>
              <a:rPr lang="fr-FR" u="sng" dirty="0" smtClean="0"/>
            </a:br>
            <a:r>
              <a:rPr lang="fr-FR" u="sng" dirty="0" smtClean="0"/>
              <a:t/>
            </a:r>
            <a:br>
              <a:rPr lang="fr-FR" u="sng" dirty="0" smtClean="0"/>
            </a:br>
            <a:r>
              <a:rPr lang="fr-FR" u="sng" dirty="0" smtClean="0"/>
              <a:t/>
            </a:r>
            <a:br>
              <a:rPr lang="fr-FR" u="sng" dirty="0" smtClean="0"/>
            </a:br>
            <a:r>
              <a:rPr lang="fr-FR" i="1" u="sng" dirty="0" smtClean="0"/>
              <a:t>1.4.2- </a:t>
            </a:r>
            <a:r>
              <a:rPr lang="fr-FR" i="1" u="sng" dirty="0" err="1" smtClean="0"/>
              <a:t>Cass</a:t>
            </a:r>
            <a:r>
              <a:rPr lang="fr-FR" i="1" u="sng" dirty="0" smtClean="0"/>
              <a:t>. soc., 18 mars 2015, n° 13-27.658</a:t>
            </a:r>
            <a:r>
              <a:rPr lang="fr-FR" dirty="0" smtClean="0"/>
              <a:t/>
            </a:r>
            <a:br>
              <a:rPr lang="fr-FR" dirty="0" smtClean="0"/>
            </a:br>
            <a:r>
              <a:rPr lang="fr-FR" dirty="0" smtClean="0"/>
              <a:t> </a:t>
            </a:r>
            <a:br>
              <a:rPr lang="fr-FR" dirty="0" smtClean="0"/>
            </a:b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algn="just"/>
            <a:endParaRPr lang="fr-FR" sz="2162" b="1" dirty="0" smtClean="0"/>
          </a:p>
          <a:p>
            <a:pPr algn="just"/>
            <a:r>
              <a:rPr lang="fr-FR" sz="2162" b="1" dirty="0" smtClean="0"/>
              <a:t>Procédure de licenciement : la saisine d'une commission d'arbitrage conventionnelle s'impose-t-elle à l'employeur ?</a:t>
            </a:r>
            <a:endParaRPr lang="fr-FR" sz="2162" dirty="0" smtClean="0"/>
          </a:p>
          <a:p>
            <a:pPr algn="just"/>
            <a:endParaRPr lang="fr-FR" sz="2162" b="1" dirty="0" smtClean="0"/>
          </a:p>
          <a:p>
            <a:pPr algn="just"/>
            <a:endParaRPr lang="fr-FR" sz="2162" b="1" dirty="0" smtClean="0"/>
          </a:p>
          <a:p>
            <a:pPr algn="just"/>
            <a:r>
              <a:rPr lang="fr-FR" sz="2162" dirty="0" smtClean="0"/>
              <a:t>La saisine d'une commission de conciliation, prévue par convention collective,  ayant pour mission de mener des arbitrages en cas de litige, mais pas de donner un avis sur une mesure disciplinaire, ne s'impose pas à l'employeur qui décide de licencier un salarié pour faute et ne suspend pas sa décision.</a:t>
            </a:r>
          </a:p>
          <a:p>
            <a:endParaRPr lang="fr-FR" dirty="0"/>
          </a:p>
        </p:txBody>
      </p:sp>
    </p:spTree>
  </p:cSld>
  <p:clrMapOvr>
    <a:masterClrMapping/>
  </p:clrMapOvr>
  <p:transition>
    <p:pull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36471" y="2392240"/>
            <a:ext cx="5552857" cy="1200329"/>
          </a:xfrm>
          <a:prstGeom prst="rect">
            <a:avLst/>
          </a:prstGeom>
          <a:noFill/>
        </p:spPr>
        <p:txBody>
          <a:bodyPr wrap="square" rtlCol="0">
            <a:spAutoFit/>
          </a:bodyPr>
          <a:lstStyle/>
          <a:p>
            <a:r>
              <a:rPr lang="fr-FR" sz="3600" i="1" u="sng" dirty="0" smtClean="0">
                <a:solidFill>
                  <a:srgbClr val="660066"/>
                </a:solidFill>
              </a:rPr>
              <a:t>1- La liberté d’expression du salarié </a:t>
            </a:r>
            <a:endParaRPr lang="fr-FR" sz="3600" i="1" u="sng"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Licenciement prononcé en violation de cette liberté </a:t>
            </a:r>
            <a:endParaRPr lang="fr-FR" dirty="0"/>
          </a:p>
        </p:txBody>
      </p:sp>
      <p:sp>
        <p:nvSpPr>
          <p:cNvPr id="3" name="Espace réservé du contenu 2"/>
          <p:cNvSpPr>
            <a:spLocks noGrp="1"/>
          </p:cNvSpPr>
          <p:nvPr>
            <p:ph sz="quarter" idx="1"/>
          </p:nvPr>
        </p:nvSpPr>
        <p:spPr/>
        <p:txBody>
          <a:bodyPr>
            <a:normAutofit fontScale="85000" lnSpcReduction="20000"/>
          </a:bodyPr>
          <a:lstStyle/>
          <a:p>
            <a:pPr algn="just"/>
            <a:r>
              <a:rPr lang="fr-FR" dirty="0" smtClean="0"/>
              <a:t>Il a été jugé que ne constitue pas un exercice abusif de la liberté d'expression : le fait pour le délégué général du Centre interservices de santé et de médecine du travail en entreprise (CISME) d'avoir vivement critiqué l'une des associations adhérentes via deux courriers adressés notamment au Medef, à l'UIMM ainsi qu'au Directeur général du travail, ces propos relevant de la liberté d'expression reconnue à tout salarié </a:t>
            </a:r>
          </a:p>
          <a:p>
            <a:pPr algn="just"/>
            <a:endParaRPr lang="fr-FR" dirty="0" smtClean="0"/>
          </a:p>
          <a:p>
            <a:pPr algn="just"/>
            <a:r>
              <a:rPr lang="fr-FR" b="1" dirty="0" smtClean="0"/>
              <a:t>la Cour de cassation a ici censuré les juges du fond pour avoir, sous couvert d'un manquement à l'obligation de loyauté, considéré le licenciement du salarié justifié, sans avoir caractérisé « l'existence, par l'emploi de termes injurieux, diffamatoires ou excessifs, d'un abus dans l'exercice de la liberté d'expression dont jouit tout salarié ».</a:t>
            </a:r>
          </a:p>
          <a:p>
            <a:pPr algn="just"/>
            <a:r>
              <a:rPr lang="fr-FR" i="1" u="sng" dirty="0" smtClean="0">
                <a:hlinkClick r:id="rId2"/>
              </a:rPr>
              <a:t> Cass. soc., 23 sept. 2015, n° 14-14.021, n° 1523</a:t>
            </a:r>
          </a:p>
          <a:p>
            <a:endParaRPr lang="fr-FR" dirty="0"/>
          </a:p>
        </p:txBody>
      </p:sp>
    </p:spTree>
  </p:cSld>
  <p:clrMapOvr>
    <a:masterClrMapping/>
  </p:clrMapOvr>
  <p:transition>
    <p:pull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mtClean="0"/>
              <a:t>Licenciement justifié du fait d’un abus de droit</a:t>
            </a:r>
            <a:endParaRPr lang="fr-FR" dirty="0"/>
          </a:p>
        </p:txBody>
      </p:sp>
      <p:sp>
        <p:nvSpPr>
          <p:cNvPr id="3" name="Espace réservé du contenu 2"/>
          <p:cNvSpPr>
            <a:spLocks noGrp="1"/>
          </p:cNvSpPr>
          <p:nvPr>
            <p:ph sz="quarter" idx="1"/>
          </p:nvPr>
        </p:nvSpPr>
        <p:spPr/>
        <p:txBody>
          <a:bodyPr>
            <a:normAutofit fontScale="85000" lnSpcReduction="20000"/>
          </a:bodyPr>
          <a:lstStyle/>
          <a:p>
            <a:pPr algn="just"/>
            <a:r>
              <a:rPr lang="fr-FR" b="1" dirty="0" smtClean="0"/>
              <a:t>Ne relèvent pas de l'exercice normal de la liberté d'expression :</a:t>
            </a:r>
            <a:r>
              <a:rPr lang="fr-FR" dirty="0" smtClean="0"/>
              <a:t>les propos tenus par le salarié dans un article paru dans la Nouvelle République, revêtant un caractère injurieux et diffamatoire, l'expression « le fromage doit être bon pour certains », parfaitement claire quant à son sens, constituant une atteinte à l'honneur en ce qu'elle laisse à penser aux lecteurs que les personnes en charge de l'association s'arrogent des avantages personnels. </a:t>
            </a:r>
          </a:p>
          <a:p>
            <a:pPr algn="just"/>
            <a:endParaRPr lang="fr-FR" dirty="0" smtClean="0"/>
          </a:p>
          <a:p>
            <a:pPr algn="just"/>
            <a:r>
              <a:rPr lang="fr-FR" dirty="0" smtClean="0"/>
              <a:t> Alors que, il s'agit d'allégations non fondées, et l'emploi du terme « sectaire » dans l'expression « </a:t>
            </a:r>
            <a:r>
              <a:rPr lang="fr-FR" b="1" dirty="0" smtClean="0"/>
              <a:t>je dénonce un comportement invraisemblable, sectaire </a:t>
            </a:r>
            <a:r>
              <a:rPr lang="fr-FR" dirty="0" smtClean="0"/>
              <a:t>» traduisant une volonté de dénigrement et revêtant à ce titre un caractère injurieux et à tout le moins excessif </a:t>
            </a:r>
          </a:p>
          <a:p>
            <a:pPr algn="just"/>
            <a:r>
              <a:rPr lang="fr-FR" dirty="0" smtClean="0"/>
              <a:t>;</a:t>
            </a:r>
            <a:r>
              <a:rPr lang="fr-FR" dirty="0" smtClean="0">
                <a:hlinkClick r:id="rId2"/>
              </a:rPr>
              <a:t> Cass. soc., 5 mars 2015, n° 13-27.270</a:t>
            </a:r>
          </a:p>
          <a:p>
            <a:endParaRPr lang="fr-FR" dirty="0"/>
          </a:p>
        </p:txBody>
      </p:sp>
    </p:spTree>
  </p:cSld>
  <p:clrMapOvr>
    <a:masterClrMapping/>
  </p:clrMapOvr>
  <p:transition>
    <p:pull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44198" y="2057523"/>
            <a:ext cx="6724470" cy="1200329"/>
          </a:xfrm>
          <a:prstGeom prst="rect">
            <a:avLst/>
          </a:prstGeom>
          <a:noFill/>
        </p:spPr>
        <p:txBody>
          <a:bodyPr wrap="square" rtlCol="0">
            <a:spAutoFit/>
          </a:bodyPr>
          <a:lstStyle/>
          <a:p>
            <a:r>
              <a:rPr lang="fr-FR" sz="3600" u="sng" dirty="0" smtClean="0">
                <a:solidFill>
                  <a:srgbClr val="660066"/>
                </a:solidFill>
              </a:rPr>
              <a:t>2 - Violation de la liberté fondamentale d'ester en justice</a:t>
            </a:r>
            <a:endParaRPr lang="fr-FR" sz="3600" u="sng"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4294967295"/>
          </p:nvPr>
        </p:nvSpPr>
        <p:spPr>
          <a:xfrm>
            <a:off x="639763" y="827088"/>
            <a:ext cx="8504237" cy="4572000"/>
          </a:xfrm>
        </p:spPr>
        <p:txBody>
          <a:bodyPr/>
          <a:lstStyle/>
          <a:p>
            <a:r>
              <a:rPr lang="fr-FR" dirty="0" smtClean="0"/>
              <a:t>Le fait pour un employeur de reprocher au salarié dans la lettre de licenciement notamment d'avoir saisi la juridiction prud'homale d'une demande en résiliation de son contrat de travail constitue une atteinte à la liberté fondamentale d'ester en justice et entraîne à lui seul la nullité du licenciement, en l'absence de tout abus ou mauvaise foi de la part du salarié.</a:t>
            </a:r>
          </a:p>
          <a:p>
            <a:endParaRPr lang="fr-FR" u="sng" dirty="0" smtClean="0"/>
          </a:p>
          <a:p>
            <a:r>
              <a:rPr lang="fr-FR" u="sng" dirty="0" smtClean="0">
                <a:solidFill>
                  <a:schemeClr val="accent4">
                    <a:lumMod val="60000"/>
                    <a:lumOff val="40000"/>
                  </a:schemeClr>
                </a:solidFill>
              </a:rPr>
              <a:t> Cass. soc., 3 févr. 2016, n° 14-18.600, </a:t>
            </a:r>
            <a:endParaRPr lang="fr-FR" dirty="0">
              <a:solidFill>
                <a:schemeClr val="accent4">
                  <a:lumMod val="60000"/>
                  <a:lumOff val="40000"/>
                </a:schemeClr>
              </a:solidFill>
            </a:endParaRPr>
          </a:p>
        </p:txBody>
      </p:sp>
    </p:spTree>
  </p:cSld>
  <p:clrMapOvr>
    <a:masterClrMapping/>
  </p:clrMapOvr>
  <p:transition>
    <p:pull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72188" y="2293794"/>
            <a:ext cx="5828531" cy="2308324"/>
          </a:xfrm>
          <a:prstGeom prst="rect">
            <a:avLst/>
          </a:prstGeom>
          <a:noFill/>
        </p:spPr>
        <p:txBody>
          <a:bodyPr wrap="square" rtlCol="0">
            <a:spAutoFit/>
          </a:bodyPr>
          <a:lstStyle/>
          <a:p>
            <a:r>
              <a:rPr lang="fr-FR" sz="3600" u="sng" dirty="0" smtClean="0">
                <a:solidFill>
                  <a:srgbClr val="660066"/>
                </a:solidFill>
              </a:rPr>
              <a:t>3- Violation de la vie privée du salarié</a:t>
            </a:r>
          </a:p>
          <a:p>
            <a:endParaRPr lang="fr-FR" b="1" dirty="0" smtClean="0"/>
          </a:p>
          <a:p>
            <a:endParaRPr lang="fr-FR" b="1" dirty="0" smtClean="0"/>
          </a:p>
          <a:p>
            <a:endParaRPr lang="fr-FR" b="1" dirty="0" smtClean="0"/>
          </a:p>
          <a:p>
            <a:r>
              <a:rPr lang="fr-FR" b="1" dirty="0" smtClean="0"/>
              <a:t>i</a:t>
            </a:r>
            <a:endParaRPr lang="fr-FR" dirty="0"/>
          </a:p>
        </p:txBody>
      </p:sp>
    </p:spTree>
  </p:cSld>
  <p:clrMapOvr>
    <a:masterClrMapping/>
  </p:clrMapOvr>
  <p:transition>
    <p:pull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sz="3111" dirty="0" smtClean="0">
                <a:solidFill>
                  <a:schemeClr val="tx1"/>
                </a:solidFill>
                <a:latin typeface="Times New Roman"/>
                <a:cs typeface="Times New Roman"/>
              </a:rPr>
              <a:t>Faits a priori de la vie privée mais se rattachant à la vie professionnelle</a:t>
            </a:r>
            <a:endParaRPr lang="fr-FR" sz="3111" dirty="0">
              <a:solidFill>
                <a:schemeClr val="tx1"/>
              </a:solidFill>
              <a:latin typeface="Times New Roman"/>
              <a:cs typeface="Times New Roman"/>
            </a:endParaRPr>
          </a:p>
        </p:txBody>
      </p:sp>
      <p:sp>
        <p:nvSpPr>
          <p:cNvPr id="3" name="Espace réservé du contenu 2"/>
          <p:cNvSpPr>
            <a:spLocks noGrp="1"/>
          </p:cNvSpPr>
          <p:nvPr>
            <p:ph sz="quarter" idx="1"/>
          </p:nvPr>
        </p:nvSpPr>
        <p:spPr/>
        <p:txBody>
          <a:bodyPr/>
          <a:lstStyle/>
          <a:p>
            <a:r>
              <a:rPr lang="fr-FR" dirty="0" smtClean="0"/>
              <a:t>Sont constitutifs d'une faute grave les échanges entre le salarié et une employée placée sous son autorité hiérarchique, lesquels « dénotaient de la part de celui-là une confusion entretenue entre les sphères privée et professionnelle, quand bien même ils avaient lieu sur une messagerie privée en dehors des horaires de travail, et un rapport de domination culpabilisant et humiliant envers une salariée présentant un état psychologique fragile »</a:t>
            </a:r>
          </a:p>
          <a:p>
            <a:r>
              <a:rPr lang="fr-FR" u="sng" dirty="0" smtClean="0">
                <a:hlinkClick r:id="rId2"/>
              </a:rPr>
              <a:t> Cass. soc., 1</a:t>
            </a:r>
            <a:r>
              <a:rPr lang="fr-FR" u="sng" baseline="30000" dirty="0" smtClean="0">
                <a:hlinkClick r:id="rId2"/>
              </a:rPr>
              <a:t>er</a:t>
            </a:r>
            <a:r>
              <a:rPr lang="fr-FR" u="sng" dirty="0" smtClean="0">
                <a:hlinkClick r:id="rId2"/>
              </a:rPr>
              <a:t> déc. 2015, n° 14-17.701</a:t>
            </a:r>
          </a:p>
          <a:p>
            <a:endParaRPr lang="fr-FR" dirty="0"/>
          </a:p>
        </p:txBody>
      </p:sp>
    </p:spTree>
  </p:cSld>
  <p:clrMapOvr>
    <a:masterClrMapping/>
  </p:clrMapOvr>
  <p:transition>
    <p:pull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p:bgPr>
        <a:solidFill>
          <a:srgbClr val="C3E5F0">
            <a:alpha val="40000"/>
          </a:srgbClr>
        </a:solidFill>
        <a:effectLst/>
      </p:bgPr>
    </p:bg>
    <p:spTree>
      <p:nvGrpSpPr>
        <p:cNvPr id="1" name=""/>
        <p:cNvGrpSpPr/>
        <p:nvPr/>
      </p:nvGrpSpPr>
      <p:grpSpPr>
        <a:xfrm>
          <a:off x="0" y="0"/>
          <a:ext cx="0" cy="0"/>
          <a:chOff x="0" y="0"/>
          <a:chExt cx="0" cy="0"/>
        </a:xfrm>
      </p:grpSpPr>
      <p:sp>
        <p:nvSpPr>
          <p:cNvPr id="2" name="ZoneTexte 1"/>
          <p:cNvSpPr txBox="1"/>
          <p:nvPr/>
        </p:nvSpPr>
        <p:spPr>
          <a:xfrm>
            <a:off x="1004240" y="2470997"/>
            <a:ext cx="7325046" cy="1015663"/>
          </a:xfrm>
          <a:prstGeom prst="rect">
            <a:avLst/>
          </a:prstGeom>
          <a:noFill/>
        </p:spPr>
        <p:txBody>
          <a:bodyPr wrap="square" rtlCol="0">
            <a:spAutoFit/>
          </a:bodyPr>
          <a:lstStyle/>
          <a:p>
            <a:r>
              <a:rPr lang="fr-FR" sz="6000" i="1" u="sng" dirty="0" smtClean="0"/>
              <a:t>Titre II : Cas pratiques </a:t>
            </a:r>
            <a:endParaRPr lang="fr-FR" sz="6000" i="1" u="sng" dirty="0"/>
          </a:p>
        </p:txBody>
      </p:sp>
    </p:spTree>
  </p:cSld>
  <p:clrMapOvr>
    <a:masterClrMapping/>
  </p:clrMapOvr>
  <p:transition>
    <p:wedg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bg>
      <p:bgPr>
        <a:solidFill>
          <a:srgbClr val="D9C5CA"/>
        </a:solidFill>
        <a:effectLst/>
      </p:bgPr>
    </p:bg>
    <p:spTree>
      <p:nvGrpSpPr>
        <p:cNvPr id="1" name=""/>
        <p:cNvGrpSpPr/>
        <p:nvPr/>
      </p:nvGrpSpPr>
      <p:grpSpPr>
        <a:xfrm>
          <a:off x="0" y="0"/>
          <a:ext cx="0" cy="0"/>
          <a:chOff x="0" y="0"/>
          <a:chExt cx="0" cy="0"/>
        </a:xfrm>
      </p:grpSpPr>
      <p:sp>
        <p:nvSpPr>
          <p:cNvPr id="2" name="Espace réservé du texte 1"/>
          <p:cNvSpPr>
            <a:spLocks noGrp="1"/>
          </p:cNvSpPr>
          <p:nvPr>
            <p:ph type="body" idx="4294967295"/>
          </p:nvPr>
        </p:nvSpPr>
        <p:spPr>
          <a:xfrm>
            <a:off x="226446" y="708812"/>
            <a:ext cx="8917554" cy="4725411"/>
          </a:xfrm>
        </p:spPr>
        <p:txBody>
          <a:bodyPr>
            <a:noAutofit/>
          </a:bodyPr>
          <a:lstStyle/>
          <a:p>
            <a:pPr algn="ctr">
              <a:buNone/>
            </a:pPr>
            <a:endParaRPr lang="fr-FR" sz="4800" i="1" u="sng" dirty="0" smtClean="0">
              <a:solidFill>
                <a:schemeClr val="tx1"/>
              </a:solidFill>
            </a:endParaRPr>
          </a:p>
          <a:p>
            <a:pPr algn="ctr">
              <a:buNone/>
            </a:pPr>
            <a:r>
              <a:rPr lang="fr-FR" sz="6000" i="1" u="sng" dirty="0" smtClean="0">
                <a:solidFill>
                  <a:schemeClr val="tx1"/>
                </a:solidFill>
              </a:rPr>
              <a:t>Partie II:</a:t>
            </a:r>
          </a:p>
          <a:p>
            <a:pPr algn="ctr">
              <a:buNone/>
            </a:pPr>
            <a:r>
              <a:rPr lang="fr-FR" sz="6000" i="1" u="sng" dirty="0" smtClean="0">
                <a:solidFill>
                  <a:schemeClr val="tx1"/>
                </a:solidFill>
              </a:rPr>
              <a:t> Le motif </a:t>
            </a:r>
            <a:r>
              <a:rPr lang="fr-FR" sz="6000" i="1" u="sng" dirty="0" smtClean="0"/>
              <a:t>é</a:t>
            </a:r>
            <a:r>
              <a:rPr lang="fr-FR" sz="6000" i="1" u="sng" dirty="0" smtClean="0">
                <a:solidFill>
                  <a:schemeClr val="tx1"/>
                </a:solidFill>
              </a:rPr>
              <a:t>conomique individuel</a:t>
            </a:r>
            <a:endParaRPr lang="fr-FR" sz="6000" i="1" u="sng" dirty="0">
              <a:solidFill>
                <a:schemeClr val="tx1"/>
              </a:solidFill>
            </a:endParaRPr>
          </a:p>
        </p:txBody>
      </p:sp>
    </p:spTree>
  </p:cSld>
  <p:clrMapOvr>
    <a:masterClrMapping/>
  </p:clrMapOvr>
  <p:transition>
    <p:wedg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31510"/>
          </a:xfrm>
        </p:spPr>
        <p:txBody>
          <a:bodyPr>
            <a:normAutofit/>
          </a:bodyPr>
          <a:lstStyle/>
          <a:p>
            <a:r>
              <a:rPr lang="fr-FR" sz="2800" b="1" i="1" u="sng" dirty="0" smtClean="0">
                <a:solidFill>
                  <a:srgbClr val="000000"/>
                </a:solidFill>
              </a:rPr>
              <a:t>1- Procédure applicable en matière de licenciement individuel pour motif économique </a:t>
            </a:r>
            <a:endParaRPr lang="fr-FR" sz="2800" b="1" i="1" u="sng" dirty="0">
              <a:solidFill>
                <a:srgbClr val="000000"/>
              </a:solidFill>
            </a:endParaRP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731270480"/>
              </p:ext>
            </p:extLst>
          </p:nvPr>
        </p:nvGraphicFramePr>
        <p:xfrm>
          <a:off x="301625" y="1722805"/>
          <a:ext cx="8504238" cy="4055368"/>
        </p:xfrm>
        <a:graphic>
          <a:graphicData uri="http://schemas.openxmlformats.org/drawingml/2006/table">
            <a:tbl>
              <a:tblPr firstRow="1" bandRow="1">
                <a:tableStyleId>{5C22544A-7EE6-4342-B048-85BDC9FD1C3A}</a:tableStyleId>
              </a:tblPr>
              <a:tblGrid>
                <a:gridCol w="1746237"/>
                <a:gridCol w="1348832"/>
                <a:gridCol w="5409169"/>
              </a:tblGrid>
              <a:tr h="627844">
                <a:tc>
                  <a:txBody>
                    <a:bodyPr/>
                    <a:lstStyle/>
                    <a:p>
                      <a:r>
                        <a:rPr kumimoji="0" lang="fr-FR" sz="1800" b="1" kern="1200" dirty="0" smtClean="0">
                          <a:solidFill>
                            <a:schemeClr val="lt1"/>
                          </a:solidFill>
                          <a:latin typeface="+mn-lt"/>
                          <a:ea typeface="+mn-ea"/>
                          <a:cs typeface="+mn-cs"/>
                        </a:rPr>
                        <a:t>Formalités à accomplir</a:t>
                      </a:r>
                      <a:endParaRPr lang="fr-FR" dirty="0"/>
                    </a:p>
                  </a:txBody>
                  <a:tcPr/>
                </a:tc>
                <a:tc>
                  <a:txBody>
                    <a:bodyPr/>
                    <a:lstStyle/>
                    <a:p>
                      <a:r>
                        <a:rPr kumimoji="0" lang="fr-FR" sz="1800" b="1" kern="1200" dirty="0" smtClean="0">
                          <a:solidFill>
                            <a:schemeClr val="lt1"/>
                          </a:solidFill>
                          <a:latin typeface="+mn-lt"/>
                          <a:ea typeface="+mn-ea"/>
                          <a:cs typeface="+mn-cs"/>
                        </a:rPr>
                        <a:t>Jours</a:t>
                      </a:r>
                      <a:endParaRPr lang="fr-FR" dirty="0"/>
                    </a:p>
                  </a:txBody>
                  <a:tcPr/>
                </a:tc>
                <a:tc>
                  <a:txBody>
                    <a:bodyPr/>
                    <a:lstStyle/>
                    <a:p>
                      <a:r>
                        <a:rPr kumimoji="0" lang="fr-FR" sz="1800" b="1" kern="1200" dirty="0" smtClean="0">
                          <a:solidFill>
                            <a:schemeClr val="lt1"/>
                          </a:solidFill>
                          <a:latin typeface="+mn-lt"/>
                          <a:ea typeface="+mn-ea"/>
                          <a:cs typeface="+mn-cs"/>
                        </a:rPr>
                        <a:t>Observations</a:t>
                      </a:r>
                      <a:endParaRPr lang="fr-FR" dirty="0"/>
                    </a:p>
                  </a:txBody>
                  <a:tcPr/>
                </a:tc>
              </a:tr>
              <a:tr h="3049528">
                <a:tc>
                  <a:txBody>
                    <a:bodyPr/>
                    <a:lstStyle/>
                    <a:p>
                      <a:r>
                        <a:rPr kumimoji="0" lang="fr-FR" sz="1800" b="1" kern="1200" dirty="0" smtClean="0">
                          <a:solidFill>
                            <a:schemeClr val="dk1"/>
                          </a:solidFill>
                          <a:latin typeface="+mn-lt"/>
                          <a:ea typeface="+mn-ea"/>
                          <a:cs typeface="+mn-cs"/>
                        </a:rPr>
                        <a:t>Entretien préalable </a:t>
                      </a:r>
                      <a:endParaRPr lang="fr-FR" b="1" dirty="0"/>
                    </a:p>
                  </a:txBody>
                  <a:tcPr/>
                </a:tc>
                <a:tc>
                  <a:txBody>
                    <a:bodyPr/>
                    <a:lstStyle/>
                    <a:p>
                      <a:r>
                        <a:rPr lang="fr-FR" dirty="0" smtClean="0"/>
                        <a:t>        J </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kumimoji="0" lang="fr-FR" sz="1800" kern="1200" dirty="0" smtClean="0">
                          <a:solidFill>
                            <a:schemeClr val="dk1"/>
                          </a:solidFill>
                          <a:latin typeface="+mn-lt"/>
                          <a:ea typeface="+mn-ea"/>
                          <a:cs typeface="+mn-cs"/>
                        </a:rPr>
                        <a:t>Exposé des motifs.</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kumimoji="0" lang="fr-FR" sz="1800" kern="1200" dirty="0" smtClean="0">
                          <a:solidFill>
                            <a:schemeClr val="dk1"/>
                          </a:solidFill>
                          <a:latin typeface="+mn-lt"/>
                          <a:ea typeface="+mn-ea"/>
                          <a:cs typeface="+mn-cs"/>
                        </a:rPr>
                        <a:t>Dans les entreprises occupant moins de 1 000 salariés , remise du document relatif au contrat de sécurisation professionnelle. Le salarié dispose d'un délai de 21 jours pour accepter ou refuser ce contrat</a:t>
                      </a:r>
                    </a:p>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latin typeface="+mn-lt"/>
                          <a:ea typeface="+mn-ea"/>
                          <a:cs typeface="+mn-cs"/>
                        </a:rPr>
                        <a:t>	</a:t>
                      </a:r>
                    </a:p>
                    <a:p>
                      <a:endParaRPr lang="fr-FR" dirty="0"/>
                    </a:p>
                  </a:txBody>
                  <a:tcPr/>
                </a:tc>
              </a:tr>
              <a:tr h="363751">
                <a:tc>
                  <a:txBody>
                    <a:bodyPr/>
                    <a:lstStyle/>
                    <a:p>
                      <a:endParaRPr lang="fr-FR" dirty="0"/>
                    </a:p>
                  </a:txBody>
                  <a:tcPr/>
                </a:tc>
                <a:tc>
                  <a:txBody>
                    <a:bodyPr/>
                    <a:lstStyle/>
                    <a:p>
                      <a:endParaRPr lang="fr-FR"/>
                    </a:p>
                  </a:txBody>
                  <a:tcPr/>
                </a:tc>
                <a:tc>
                  <a:txBody>
                    <a:bodyPr/>
                    <a:lstStyle/>
                    <a:p>
                      <a:endParaRPr lang="fr-FR" dirty="0"/>
                    </a:p>
                  </a:txBody>
                  <a:tcPr/>
                </a:tc>
              </a:tr>
            </a:tbl>
          </a:graphicData>
        </a:graphic>
      </p:graphicFrame>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1021666"/>
          </a:xfrm>
        </p:spPr>
        <p:txBody>
          <a:bodyPr>
            <a:normAutofit fontScale="90000"/>
          </a:bodyPr>
          <a:lstStyle/>
          <a:p>
            <a:r>
              <a:rPr lang="fr-FR" dirty="0" smtClean="0"/>
              <a:t> </a:t>
            </a:r>
            <a:br>
              <a:rPr lang="fr-FR" dirty="0" smtClean="0"/>
            </a:br>
            <a:r>
              <a:rPr lang="fr-FR" i="1" u="sng" dirty="0" smtClean="0"/>
              <a:t>1.4.3- </a:t>
            </a:r>
            <a:r>
              <a:rPr lang="fr-FR" i="1" u="sng" dirty="0" err="1" smtClean="0"/>
              <a:t>Cass</a:t>
            </a:r>
            <a:r>
              <a:rPr lang="fr-FR" i="1" u="sng" dirty="0" smtClean="0"/>
              <a:t>. soc., 6 </a:t>
            </a:r>
            <a:r>
              <a:rPr lang="fr-FR" i="1" u="sng" dirty="0" err="1" smtClean="0"/>
              <a:t>avr</a:t>
            </a:r>
            <a:r>
              <a:rPr lang="fr-FR" i="1" u="sng" dirty="0" smtClean="0"/>
              <a:t>. 2016, n° 14-23.198</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lstStyle/>
          <a:p>
            <a:pPr algn="just"/>
            <a:r>
              <a:rPr lang="fr-FR" b="1" dirty="0" smtClean="0"/>
              <a:t>La lettre de convocation à l'entretien préalable n'a pas à préciser les griefs reprochés au salarié.</a:t>
            </a:r>
          </a:p>
          <a:p>
            <a:pPr algn="just"/>
            <a:endParaRPr lang="fr-FR" dirty="0" smtClean="0"/>
          </a:p>
          <a:p>
            <a:pPr algn="just"/>
            <a:r>
              <a:rPr lang="fr-FR" dirty="0"/>
              <a:t>La Cour de cassation remet ainsi les pendules à l'heure. Un jugement du conseil de prud'hommes rendu l'an dernier, sanctionnant sévèrement l'absence de précision.</a:t>
            </a:r>
          </a:p>
          <a:p>
            <a:endParaRPr lang="fr-FR" dirty="0"/>
          </a:p>
        </p:txBody>
      </p:sp>
    </p:spTree>
  </p:cSld>
  <p:clrMapOvr>
    <a:masterClrMapping/>
  </p:clrMapOvr>
  <p:transition>
    <p:pull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sz="quarter" idx="1"/>
            <p:extLst>
              <p:ext uri="{D42A27DB-BD31-4B8C-83A1-F6EECF244321}">
                <p14:modId xmlns:p14="http://schemas.microsoft.com/office/powerpoint/2010/main" val="2254107086"/>
              </p:ext>
            </p:extLst>
          </p:nvPr>
        </p:nvGraphicFramePr>
        <p:xfrm>
          <a:off x="331914" y="1683427"/>
          <a:ext cx="8504238" cy="3845560"/>
        </p:xfrm>
        <a:graphic>
          <a:graphicData uri="http://schemas.openxmlformats.org/drawingml/2006/table">
            <a:tbl>
              <a:tblPr firstRow="1" bandRow="1">
                <a:tableStyleId>{5C22544A-7EE6-4342-B048-85BDC9FD1C3A}</a:tableStyleId>
              </a:tblPr>
              <a:tblGrid>
                <a:gridCol w="1782229"/>
                <a:gridCol w="1361315"/>
                <a:gridCol w="5360694"/>
              </a:tblGrid>
              <a:tr h="370840">
                <a:tc>
                  <a:txBody>
                    <a:bodyPr/>
                    <a:lstStyle/>
                    <a:p>
                      <a:r>
                        <a:rPr kumimoji="0" lang="fr-FR" sz="1800" b="1" kern="1200" dirty="0" smtClean="0">
                          <a:solidFill>
                            <a:schemeClr val="lt1"/>
                          </a:solidFill>
                          <a:latin typeface="+mn-lt"/>
                          <a:ea typeface="+mn-ea"/>
                          <a:cs typeface="+mn-cs"/>
                        </a:rPr>
                        <a:t>Formalités à accomplir</a:t>
                      </a:r>
                      <a:endParaRPr lang="fr-FR" dirty="0"/>
                    </a:p>
                  </a:txBody>
                  <a:tcPr/>
                </a:tc>
                <a:tc>
                  <a:txBody>
                    <a:bodyPr/>
                    <a:lstStyle/>
                    <a:p>
                      <a:r>
                        <a:rPr kumimoji="0" lang="fr-FR" sz="1800" b="1" kern="1200" dirty="0" smtClean="0">
                          <a:solidFill>
                            <a:schemeClr val="lt1"/>
                          </a:solidFill>
                          <a:latin typeface="+mn-lt"/>
                          <a:ea typeface="+mn-ea"/>
                          <a:cs typeface="+mn-cs"/>
                        </a:rPr>
                        <a:t>Jours</a:t>
                      </a:r>
                      <a:endParaRPr lang="fr-FR" dirty="0"/>
                    </a:p>
                  </a:txBody>
                  <a:tcPr/>
                </a:tc>
                <a:tc>
                  <a:txBody>
                    <a:bodyPr/>
                    <a:lstStyle/>
                    <a:p>
                      <a:r>
                        <a:rPr kumimoji="0" lang="fr-FR" sz="1800" b="1" kern="1200" dirty="0" smtClean="0">
                          <a:solidFill>
                            <a:schemeClr val="lt1"/>
                          </a:solidFill>
                          <a:latin typeface="+mn-lt"/>
                          <a:ea typeface="+mn-ea"/>
                          <a:cs typeface="+mn-cs"/>
                        </a:rPr>
                        <a:t>Observations</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b="1" kern="1200" dirty="0" smtClean="0">
                          <a:solidFill>
                            <a:schemeClr val="dk1"/>
                          </a:solidFill>
                          <a:latin typeface="+mn-lt"/>
                          <a:ea typeface="+mn-ea"/>
                          <a:cs typeface="+mn-cs"/>
                        </a:rPr>
                        <a:t>Notification du licenciement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kumimoji="0" lang="fr-FR" sz="1800" kern="1200" dirty="0" smtClean="0">
                          <a:solidFill>
                            <a:schemeClr val="dk1"/>
                          </a:solidFill>
                          <a:latin typeface="+mn-lt"/>
                          <a:ea typeface="+mn-ea"/>
                          <a:cs typeface="+mn-cs"/>
                        </a:rPr>
                        <a:t> Non</a:t>
                      </a:r>
                      <a:r>
                        <a:rPr kumimoji="0" lang="fr-FR" sz="1800" kern="1200" baseline="0" dirty="0" smtClean="0">
                          <a:solidFill>
                            <a:schemeClr val="dk1"/>
                          </a:solidFill>
                          <a:latin typeface="+mn-lt"/>
                          <a:ea typeface="+mn-ea"/>
                          <a:cs typeface="+mn-cs"/>
                        </a:rPr>
                        <a:t> </a:t>
                      </a:r>
                      <a:r>
                        <a:rPr kumimoji="0" lang="fr-FR" sz="1800" kern="1200" dirty="0" smtClean="0">
                          <a:solidFill>
                            <a:schemeClr val="dk1"/>
                          </a:solidFill>
                          <a:latin typeface="+mn-lt"/>
                          <a:ea typeface="+mn-ea"/>
                          <a:cs typeface="+mn-cs"/>
                        </a:rPr>
                        <a:t>cadre</a:t>
                      </a:r>
                    </a:p>
                    <a:p>
                      <a:pPr marL="0" marR="0" indent="0" algn="l" defTabSz="914400" rtl="0" eaLnBrk="1" fontAlgn="auto" latinLnBrk="0" hangingPunct="1">
                        <a:lnSpc>
                          <a:spcPct val="100000"/>
                        </a:lnSpc>
                        <a:spcBef>
                          <a:spcPts val="0"/>
                        </a:spcBef>
                        <a:spcAft>
                          <a:spcPts val="0"/>
                        </a:spcAft>
                        <a:buClrTx/>
                        <a:buSzTx/>
                        <a:buFontTx/>
                        <a:buChar char="-"/>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kumimoji="0" lang="fr-FR" sz="1800" kern="1200" dirty="0" smtClean="0">
                          <a:solidFill>
                            <a:schemeClr val="dk1"/>
                          </a:solidFill>
                          <a:latin typeface="+mn-lt"/>
                          <a:ea typeface="+mn-ea"/>
                          <a:cs typeface="+mn-cs"/>
                        </a:rPr>
                        <a:t> Cadre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latin typeface="+mn-lt"/>
                          <a:ea typeface="+mn-ea"/>
                          <a:cs typeface="+mn-cs"/>
                        </a:rPr>
                        <a:t>J + 7 (minimum)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latin typeface="+mn-lt"/>
                          <a:ea typeface="+mn-ea"/>
                          <a:cs typeface="+mn-cs"/>
                        </a:rPr>
                        <a:t>J + 15 (minimum) 	</a:t>
                      </a:r>
                    </a:p>
                  </a:txBody>
                  <a:tcPr/>
                </a:tc>
                <a:tc>
                  <a:txBody>
                    <a:bodyPr/>
                    <a:lstStyle/>
                    <a:p>
                      <a:endParaRPr kumimoji="0" lang="fr-FR" sz="1800" kern="1200" dirty="0" smtClean="0">
                        <a:solidFill>
                          <a:schemeClr val="dk1"/>
                        </a:solidFill>
                        <a:latin typeface="+mn-lt"/>
                        <a:ea typeface="+mn-ea"/>
                        <a:cs typeface="+mn-cs"/>
                      </a:endParaRPr>
                    </a:p>
                    <a:p>
                      <a:endParaRPr kumimoji="0" lang="fr-FR" sz="1800" kern="1200" dirty="0" smtClean="0">
                        <a:solidFill>
                          <a:schemeClr val="dk1"/>
                        </a:solidFill>
                        <a:latin typeface="+mn-lt"/>
                        <a:ea typeface="+mn-ea"/>
                        <a:cs typeface="+mn-cs"/>
                      </a:endParaRPr>
                    </a:p>
                    <a:p>
                      <a:endParaRPr kumimoji="0" lang="fr-FR" sz="1800" kern="1200" dirty="0" smtClean="0">
                        <a:solidFill>
                          <a:schemeClr val="dk1"/>
                        </a:solidFill>
                        <a:latin typeface="+mn-lt"/>
                        <a:ea typeface="+mn-ea"/>
                        <a:cs typeface="+mn-cs"/>
                      </a:endParaRPr>
                    </a:p>
                  </a:txBody>
                  <a:tcPr/>
                </a:tc>
              </a:tr>
              <a:tr h="370840">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ransition>
    <p:pull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546594597"/>
              </p:ext>
            </p:extLst>
          </p:nvPr>
        </p:nvGraphicFramePr>
        <p:xfrm>
          <a:off x="301625" y="1732649"/>
          <a:ext cx="8504238" cy="3602046"/>
        </p:xfrm>
        <a:graphic>
          <a:graphicData uri="http://schemas.openxmlformats.org/drawingml/2006/table">
            <a:tbl>
              <a:tblPr firstRow="1" bandRow="1">
                <a:tableStyleId>{5C22544A-7EE6-4342-B048-85BDC9FD1C3A}</a:tableStyleId>
              </a:tblPr>
              <a:tblGrid>
                <a:gridCol w="2366503"/>
                <a:gridCol w="1673734"/>
                <a:gridCol w="4464001"/>
              </a:tblGrid>
              <a:tr h="454293">
                <a:tc>
                  <a:txBody>
                    <a:bodyPr/>
                    <a:lstStyle/>
                    <a:p>
                      <a:r>
                        <a:rPr kumimoji="0" lang="fr-FR" sz="1800" b="1" kern="1200" dirty="0" smtClean="0">
                          <a:solidFill>
                            <a:schemeClr val="lt1"/>
                          </a:solidFill>
                          <a:latin typeface="+mn-lt"/>
                          <a:ea typeface="+mn-ea"/>
                          <a:cs typeface="+mn-cs"/>
                        </a:rPr>
                        <a:t>Formalités à accomplir</a:t>
                      </a:r>
                      <a:endParaRPr lang="fr-FR" dirty="0"/>
                    </a:p>
                  </a:txBody>
                  <a:tcPr/>
                </a:tc>
                <a:tc>
                  <a:txBody>
                    <a:bodyPr/>
                    <a:lstStyle/>
                    <a:p>
                      <a:r>
                        <a:rPr kumimoji="0" lang="fr-FR" sz="1800" b="1" kern="1200" dirty="0" smtClean="0">
                          <a:solidFill>
                            <a:schemeClr val="lt1"/>
                          </a:solidFill>
                          <a:latin typeface="+mn-lt"/>
                          <a:ea typeface="+mn-ea"/>
                          <a:cs typeface="+mn-cs"/>
                        </a:rPr>
                        <a:t>Jours</a:t>
                      </a:r>
                      <a:endParaRPr lang="fr-FR" dirty="0"/>
                    </a:p>
                  </a:txBody>
                  <a:tcPr/>
                </a:tc>
                <a:tc>
                  <a:txBody>
                    <a:bodyPr/>
                    <a:lstStyle/>
                    <a:p>
                      <a:r>
                        <a:rPr kumimoji="0" lang="fr-FR" sz="1800" b="1" kern="1200" dirty="0" smtClean="0">
                          <a:solidFill>
                            <a:schemeClr val="lt1"/>
                          </a:solidFill>
                          <a:latin typeface="+mn-lt"/>
                          <a:ea typeface="+mn-ea"/>
                          <a:cs typeface="+mn-cs"/>
                        </a:rPr>
                        <a:t>Observations</a:t>
                      </a:r>
                      <a:endParaRPr lang="fr-FR" dirty="0"/>
                    </a:p>
                  </a:txBody>
                  <a:tcPr/>
                </a:tc>
              </a:tr>
              <a:tr h="25911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b="1" u="none" kern="1200" dirty="0" smtClean="0">
                          <a:solidFill>
                            <a:schemeClr val="dk1"/>
                          </a:solidFill>
                          <a:effectLst>
                            <a:outerShdw blurRad="38100" dist="38100" dir="2700000" algn="tl">
                              <a:srgbClr val="000000">
                                <a:alpha val="43137"/>
                              </a:srgbClr>
                            </a:outerShdw>
                          </a:effectLst>
                          <a:latin typeface="+mn-lt"/>
                          <a:ea typeface="+mn-ea"/>
                          <a:cs typeface="+mn-cs"/>
                        </a:rPr>
                        <a:t>Information de la </a:t>
                      </a:r>
                      <a:r>
                        <a:rPr kumimoji="0" lang="fr-FR" sz="1800" b="1" u="none" kern="1200" dirty="0" err="1" smtClean="0">
                          <a:solidFill>
                            <a:schemeClr val="dk1"/>
                          </a:solidFill>
                          <a:effectLst>
                            <a:outerShdw blurRad="38100" dist="38100" dir="2700000" algn="tl">
                              <a:srgbClr val="000000">
                                <a:alpha val="43137"/>
                              </a:srgbClr>
                            </a:outerShdw>
                          </a:effectLst>
                          <a:latin typeface="+mn-lt"/>
                          <a:ea typeface="+mn-ea"/>
                          <a:cs typeface="+mn-cs"/>
                        </a:rPr>
                        <a:t>Direccte</a:t>
                      </a:r>
                      <a:r>
                        <a:rPr kumimoji="0" lang="fr-FR" sz="1800" b="1" u="none" kern="1200" dirty="0" smtClean="0">
                          <a:solidFill>
                            <a:schemeClr val="dk1"/>
                          </a:solidFill>
                          <a:effectLst>
                            <a:outerShdw blurRad="38100" dist="38100" dir="2700000" algn="tl">
                              <a:srgbClr val="000000">
                                <a:alpha val="43137"/>
                              </a:srgbClr>
                            </a:outerShdw>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kumimoji="0" lang="fr-FR" sz="1800" kern="1200" dirty="0" err="1" smtClean="0">
                          <a:solidFill>
                            <a:schemeClr val="dk1"/>
                          </a:solidFill>
                          <a:latin typeface="+mn-lt"/>
                          <a:ea typeface="+mn-ea"/>
                          <a:cs typeface="+mn-cs"/>
                        </a:rPr>
                        <a:t>non-cadre</a:t>
                      </a: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fr-FR" sz="1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dirty="0" smtClean="0">
                          <a:solidFill>
                            <a:schemeClr val="dk1"/>
                          </a:solidFill>
                          <a:latin typeface="+mn-lt"/>
                          <a:ea typeface="+mn-ea"/>
                          <a:cs typeface="+mn-cs"/>
                        </a:rPr>
                        <a:t>- Cadre		</a:t>
                      </a:r>
                    </a:p>
                  </a:txBody>
                  <a:tcPr/>
                </a:tc>
                <a:tc>
                  <a:txBody>
                    <a:bodyPr/>
                    <a:lstStyle/>
                    <a:p>
                      <a:endParaRPr kumimoji="0" lang="fr-FR" sz="1800" kern="1200" dirty="0" smtClean="0">
                        <a:solidFill>
                          <a:schemeClr val="dk1"/>
                        </a:solidFill>
                        <a:latin typeface="+mn-lt"/>
                        <a:ea typeface="+mn-ea"/>
                        <a:cs typeface="+mn-cs"/>
                      </a:endParaRPr>
                    </a:p>
                    <a:p>
                      <a:endParaRPr kumimoji="0" lang="fr-FR" sz="1800" kern="1200" dirty="0" smtClean="0">
                        <a:solidFill>
                          <a:schemeClr val="dk1"/>
                        </a:solidFill>
                        <a:latin typeface="+mn-lt"/>
                        <a:ea typeface="+mn-ea"/>
                        <a:cs typeface="+mn-cs"/>
                      </a:endParaRPr>
                    </a:p>
                    <a:p>
                      <a:r>
                        <a:rPr kumimoji="0" lang="fr-FR" sz="1800" kern="1200" dirty="0" smtClean="0">
                          <a:solidFill>
                            <a:schemeClr val="dk1"/>
                          </a:solidFill>
                          <a:latin typeface="+mn-lt"/>
                          <a:ea typeface="+mn-ea"/>
                          <a:cs typeface="+mn-cs"/>
                        </a:rPr>
                        <a:t>J + 15 (maximum)</a:t>
                      </a:r>
                    </a:p>
                    <a:p>
                      <a:r>
                        <a:rPr kumimoji="0" lang="fr-FR" sz="1800" kern="1200" dirty="0" smtClean="0">
                          <a:solidFill>
                            <a:schemeClr val="dk1"/>
                          </a:solidFill>
                          <a:latin typeface="+mn-lt"/>
                          <a:ea typeface="+mn-ea"/>
                          <a:cs typeface="+mn-cs"/>
                        </a:rPr>
                        <a:t> </a:t>
                      </a:r>
                    </a:p>
                    <a:p>
                      <a:r>
                        <a:rPr kumimoji="0" lang="fr-FR" sz="1800" kern="1200" dirty="0" smtClean="0">
                          <a:solidFill>
                            <a:schemeClr val="dk1"/>
                          </a:solidFill>
                          <a:latin typeface="+mn-lt"/>
                          <a:ea typeface="+mn-ea"/>
                          <a:cs typeface="+mn-cs"/>
                        </a:rPr>
                        <a:t>J</a:t>
                      </a:r>
                      <a:r>
                        <a:rPr kumimoji="0" lang="fr-FR" sz="1800" kern="1200" baseline="0" dirty="0" smtClean="0">
                          <a:solidFill>
                            <a:schemeClr val="dk1"/>
                          </a:solidFill>
                          <a:latin typeface="+mn-lt"/>
                          <a:ea typeface="+mn-ea"/>
                          <a:cs typeface="+mn-cs"/>
                        </a:rPr>
                        <a:t> + 23 (maximum)</a:t>
                      </a:r>
                      <a:endParaRPr kumimoji="0" lang="fr-FR" sz="1800" kern="1200" dirty="0" smtClean="0">
                        <a:solidFill>
                          <a:schemeClr val="dk1"/>
                        </a:solidFill>
                        <a:latin typeface="+mn-lt"/>
                        <a:ea typeface="+mn-ea"/>
                        <a:cs typeface="+mn-cs"/>
                      </a:endParaRPr>
                    </a:p>
                  </a:txBody>
                  <a:tcPr/>
                </a:tc>
                <a:tc>
                  <a:txBody>
                    <a:bodyPr/>
                    <a:lstStyle/>
                    <a:p>
                      <a:endParaRPr kumimoji="0" lang="fr-FR" sz="1800" kern="1200" dirty="0" smtClean="0">
                        <a:solidFill>
                          <a:schemeClr val="dk1"/>
                        </a:solidFill>
                        <a:latin typeface="+mn-lt"/>
                        <a:ea typeface="+mn-ea"/>
                        <a:cs typeface="+mn-cs"/>
                      </a:endParaRPr>
                    </a:p>
                    <a:p>
                      <a:endParaRPr kumimoji="0" lang="fr-FR" sz="1800" kern="1200" dirty="0" smtClean="0">
                        <a:solidFill>
                          <a:schemeClr val="dk1"/>
                        </a:solidFill>
                        <a:latin typeface="+mn-lt"/>
                        <a:ea typeface="+mn-ea"/>
                        <a:cs typeface="+mn-cs"/>
                      </a:endParaRPr>
                    </a:p>
                    <a:p>
                      <a:r>
                        <a:rPr kumimoji="0" lang="fr-FR" sz="1800" kern="1200" dirty="0" smtClean="0">
                          <a:solidFill>
                            <a:schemeClr val="dk1"/>
                          </a:solidFill>
                          <a:latin typeface="+mn-lt"/>
                          <a:ea typeface="+mn-ea"/>
                          <a:cs typeface="+mn-cs"/>
                        </a:rPr>
                        <a:t>En cas d'adhésion du salarié à un contrat de sécurisation professionnelle (CSP) l'employeur n'est pas tenu d'informer l'administration de cette rupture. </a:t>
                      </a:r>
                      <a:endParaRPr lang="fr-FR" dirty="0"/>
                    </a:p>
                  </a:txBody>
                  <a:tcPr/>
                </a:tc>
              </a:tr>
              <a:tr h="370840">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ransition>
    <p:pull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490330" y="2244571"/>
            <a:ext cx="8270212" cy="3721261"/>
          </a:xfrm>
        </p:spPr>
        <p:txBody>
          <a:bodyPr>
            <a:noAutofit/>
          </a:bodyPr>
          <a:lstStyle/>
          <a:p>
            <a:pPr algn="just"/>
            <a:endParaRPr lang="fr-FR" sz="1400" dirty="0" smtClean="0"/>
          </a:p>
          <a:p>
            <a:pPr algn="just"/>
            <a:r>
              <a:rPr lang="fr-FR" sz="2000" b="0" u="sng" cap="none" dirty="0" smtClean="0">
                <a:solidFill>
                  <a:schemeClr val="tx1"/>
                </a:solidFill>
              </a:rPr>
              <a:t>Article L 1233- 3 du code du travail :</a:t>
            </a:r>
          </a:p>
          <a:p>
            <a:pPr algn="just"/>
            <a:r>
              <a:rPr lang="fr-FR" sz="2000" b="0" cap="none" dirty="0" smtClean="0">
                <a:solidFill>
                  <a:schemeClr val="tx1"/>
                </a:solidFill>
              </a:rPr>
              <a:t>« Constitue un licenciement pour motif économique le licenciement effectué par un employeur pour </a:t>
            </a:r>
            <a:r>
              <a:rPr lang="fr-FR" sz="2000" cap="none" dirty="0" smtClean="0">
                <a:solidFill>
                  <a:schemeClr val="tx1"/>
                </a:solidFill>
              </a:rPr>
              <a:t>un ou plusieurs motifs non inhérents à la personne</a:t>
            </a:r>
            <a:r>
              <a:rPr lang="fr-FR" sz="2000" b="0" cap="none" dirty="0" smtClean="0">
                <a:solidFill>
                  <a:schemeClr val="tx1"/>
                </a:solidFill>
              </a:rPr>
              <a:t> du salarié </a:t>
            </a:r>
            <a:r>
              <a:rPr lang="fr-FR" sz="2000" cap="none" dirty="0" smtClean="0">
                <a:solidFill>
                  <a:schemeClr val="tx1"/>
                </a:solidFill>
              </a:rPr>
              <a:t>résultant d'une suppression ou transformation d'emploi ou d'une modification, refusée par le salarié</a:t>
            </a:r>
            <a:r>
              <a:rPr lang="fr-FR" sz="2000" b="0" cap="none" dirty="0" smtClean="0">
                <a:solidFill>
                  <a:schemeClr val="tx1"/>
                </a:solidFill>
              </a:rPr>
              <a:t>, d'un élément essentiel du contrat de travail, consécutives notamment à des </a:t>
            </a:r>
            <a:r>
              <a:rPr lang="fr-FR" sz="2000" cap="none" dirty="0" smtClean="0">
                <a:solidFill>
                  <a:schemeClr val="tx1"/>
                </a:solidFill>
              </a:rPr>
              <a:t>difficultés économiques ou à des mutations technologiques</a:t>
            </a:r>
            <a:r>
              <a:rPr lang="fr-FR" sz="2000" b="0" cap="none" dirty="0" smtClean="0">
                <a:solidFill>
                  <a:schemeClr val="tx1"/>
                </a:solidFill>
              </a:rPr>
              <a:t> ».</a:t>
            </a:r>
          </a:p>
          <a:p>
            <a:pPr algn="just"/>
            <a:endParaRPr lang="fr-FR" sz="1400" dirty="0" smtClean="0">
              <a:solidFill>
                <a:srgbClr val="000000"/>
              </a:solidFill>
            </a:endParaRPr>
          </a:p>
          <a:p>
            <a:pPr algn="just"/>
            <a:endParaRPr lang="fr-FR" sz="1400" dirty="0" smtClean="0">
              <a:solidFill>
                <a:srgbClr val="000000"/>
              </a:solidFill>
            </a:endParaRPr>
          </a:p>
        </p:txBody>
      </p:sp>
      <p:sp>
        <p:nvSpPr>
          <p:cNvPr id="3" name="Titre 2"/>
          <p:cNvSpPr>
            <a:spLocks noGrp="1"/>
          </p:cNvSpPr>
          <p:nvPr>
            <p:ph type="title"/>
          </p:nvPr>
        </p:nvSpPr>
        <p:spPr>
          <a:xfrm>
            <a:off x="722313" y="533400"/>
            <a:ext cx="7772400" cy="1012203"/>
          </a:xfrm>
        </p:spPr>
        <p:txBody>
          <a:bodyPr>
            <a:normAutofit/>
          </a:bodyPr>
          <a:lstStyle/>
          <a:p>
            <a:r>
              <a:rPr lang="fr-FR" sz="3200" i="1" u="sng" dirty="0" smtClean="0">
                <a:solidFill>
                  <a:srgbClr val="000000"/>
                </a:solidFill>
              </a:rPr>
              <a:t>2 – Définition </a:t>
            </a:r>
            <a:endParaRPr lang="fr-FR" sz="3200" i="1" u="sng" dirty="0">
              <a:solidFill>
                <a:srgbClr val="000000"/>
              </a:solidFill>
            </a:endParaRPr>
          </a:p>
        </p:txBody>
      </p:sp>
    </p:spTree>
  </p:cSld>
  <p:clrMapOvr>
    <a:masterClrMapping/>
  </p:clrMapOvr>
  <p:transition>
    <p:pull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413511" y="2743200"/>
            <a:ext cx="8506503" cy="3449058"/>
          </a:xfrm>
        </p:spPr>
        <p:txBody>
          <a:bodyPr>
            <a:normAutofit/>
          </a:bodyPr>
          <a:lstStyle/>
          <a:p>
            <a:pPr algn="l"/>
            <a:r>
              <a:rPr lang="fr-FR" sz="2000" cap="none" dirty="0" smtClean="0">
                <a:solidFill>
                  <a:srgbClr val="000000"/>
                </a:solidFill>
              </a:rPr>
              <a:t>Le licenciement pour motif économique ne peut être prononcé qu’en cas :</a:t>
            </a:r>
          </a:p>
          <a:p>
            <a:pPr algn="l"/>
            <a:endParaRPr lang="fr-FR" sz="2000" cap="none" dirty="0" smtClean="0">
              <a:solidFill>
                <a:srgbClr val="000000"/>
              </a:solidFill>
            </a:endParaRPr>
          </a:p>
          <a:p>
            <a:pPr marL="1005840" lvl="1" indent="-457200">
              <a:buFont typeface="Arial"/>
              <a:buChar char="•"/>
            </a:pPr>
            <a:r>
              <a:rPr lang="fr-FR" sz="2000" cap="none" dirty="0" smtClean="0">
                <a:solidFill>
                  <a:srgbClr val="000000"/>
                </a:solidFill>
              </a:rPr>
              <a:t>de difficultés économiques</a:t>
            </a:r>
          </a:p>
          <a:p>
            <a:pPr marL="1005840" lvl="1" indent="-457200">
              <a:buFont typeface="Arial"/>
              <a:buChar char="•"/>
            </a:pPr>
            <a:r>
              <a:rPr lang="fr-FR" sz="2000" cap="none" dirty="0" smtClean="0">
                <a:solidFill>
                  <a:srgbClr val="000000"/>
                </a:solidFill>
              </a:rPr>
              <a:t>de mutations technologiques, </a:t>
            </a:r>
          </a:p>
          <a:p>
            <a:pPr marL="1005840" lvl="1" indent="-457200">
              <a:buFont typeface="Arial"/>
              <a:buChar char="•"/>
            </a:pPr>
            <a:r>
              <a:rPr lang="fr-FR" sz="2000" cap="none" dirty="0" smtClean="0">
                <a:solidFill>
                  <a:srgbClr val="000000"/>
                </a:solidFill>
              </a:rPr>
              <a:t>de réorganisation de l’entreprise (ajoutée par la jurisprudence)</a:t>
            </a:r>
          </a:p>
          <a:p>
            <a:pPr marL="1005840" lvl="1" indent="-457200">
              <a:buFont typeface="Arial"/>
              <a:buChar char="•"/>
            </a:pPr>
            <a:r>
              <a:rPr lang="fr-FR" sz="2000" cap="none" dirty="0">
                <a:solidFill>
                  <a:srgbClr val="000000"/>
                </a:solidFill>
              </a:rPr>
              <a:t>d</a:t>
            </a:r>
            <a:r>
              <a:rPr lang="fr-FR" sz="2000" cap="none" dirty="0" smtClean="0">
                <a:solidFill>
                  <a:srgbClr val="000000"/>
                </a:solidFill>
              </a:rPr>
              <a:t>e cessation d’activité de l’entreprise (ajoutée par la jurisprudence)</a:t>
            </a:r>
          </a:p>
          <a:p>
            <a:pPr marL="285750" indent="-285750" algn="l">
              <a:buFont typeface="Arial"/>
              <a:buChar char="•"/>
            </a:pPr>
            <a:endParaRPr lang="fr-FR" dirty="0">
              <a:solidFill>
                <a:srgbClr val="000000"/>
              </a:solidFill>
            </a:endParaRPr>
          </a:p>
        </p:txBody>
      </p:sp>
      <p:sp>
        <p:nvSpPr>
          <p:cNvPr id="3" name="Titre 2"/>
          <p:cNvSpPr>
            <a:spLocks noGrp="1"/>
          </p:cNvSpPr>
          <p:nvPr>
            <p:ph type="title"/>
          </p:nvPr>
        </p:nvSpPr>
        <p:spPr/>
        <p:txBody>
          <a:bodyPr>
            <a:normAutofit/>
          </a:bodyPr>
          <a:lstStyle/>
          <a:p>
            <a:r>
              <a:rPr lang="fr-FR" sz="3200" i="1" u="sng" dirty="0" smtClean="0">
                <a:solidFill>
                  <a:schemeClr val="tx1"/>
                </a:solidFill>
              </a:rPr>
              <a:t>3- Conditions tenant au contexte économique </a:t>
            </a:r>
            <a:endParaRPr lang="fr-FR" sz="3200" i="1" u="sng" dirty="0">
              <a:solidFill>
                <a:schemeClr val="tx1"/>
              </a:solidFill>
            </a:endParaRPr>
          </a:p>
        </p:txBody>
      </p:sp>
    </p:spTree>
  </p:cSld>
  <p:clrMapOvr>
    <a:masterClrMapping/>
  </p:clrMapOvr>
  <p:transition>
    <p:pull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u="sng" dirty="0" smtClean="0">
                <a:solidFill>
                  <a:srgbClr val="660066"/>
                </a:solidFill>
              </a:rPr>
              <a:t>3.1 – Les difficultés économiques </a:t>
            </a:r>
            <a:endParaRPr lang="fr-FR" i="1" u="sng" dirty="0">
              <a:solidFill>
                <a:srgbClr val="660066"/>
              </a:solidFill>
            </a:endParaRPr>
          </a:p>
        </p:txBody>
      </p:sp>
      <p:sp>
        <p:nvSpPr>
          <p:cNvPr id="3" name="Espace réservé du contenu 2"/>
          <p:cNvSpPr>
            <a:spLocks noGrp="1"/>
          </p:cNvSpPr>
          <p:nvPr>
            <p:ph sz="quarter" idx="1"/>
          </p:nvPr>
        </p:nvSpPr>
        <p:spPr/>
        <p:txBody>
          <a:bodyPr>
            <a:normAutofit lnSpcReduction="10000"/>
          </a:bodyPr>
          <a:lstStyle/>
          <a:p>
            <a:pPr lvl="1" algn="just">
              <a:buNone/>
            </a:pPr>
            <a:r>
              <a:rPr lang="fr-FR" sz="2162" u="sng" dirty="0" smtClean="0">
                <a:solidFill>
                  <a:schemeClr val="tx1"/>
                </a:solidFill>
                <a:latin typeface="+mj-lt"/>
              </a:rPr>
              <a:t>Conditions : </a:t>
            </a:r>
          </a:p>
          <a:p>
            <a:pPr lvl="2" algn="just">
              <a:buClr>
                <a:srgbClr val="F67F45"/>
              </a:buClr>
              <a:buSzPct val="120000"/>
              <a:buFont typeface="Arial"/>
              <a:buChar char="•"/>
            </a:pPr>
            <a:r>
              <a:rPr lang="fr-FR" sz="2162" dirty="0" smtClean="0">
                <a:latin typeface="+mj-lt"/>
              </a:rPr>
              <a:t>des difficultés </a:t>
            </a:r>
            <a:r>
              <a:rPr lang="fr-FR" sz="2162" b="1" dirty="0" smtClean="0">
                <a:latin typeface="+mj-lt"/>
              </a:rPr>
              <a:t>réelles et sérieuses</a:t>
            </a:r>
            <a:r>
              <a:rPr lang="fr-FR" sz="2162" dirty="0" smtClean="0">
                <a:latin typeface="+mj-lt"/>
              </a:rPr>
              <a:t>.</a:t>
            </a:r>
          </a:p>
          <a:p>
            <a:pPr lvl="2" algn="just">
              <a:buClr>
                <a:srgbClr val="F67F45"/>
              </a:buClr>
              <a:buSzPct val="120000"/>
              <a:buFont typeface="Arial"/>
              <a:buChar char="•"/>
            </a:pPr>
            <a:r>
              <a:rPr lang="fr-FR" sz="2162" dirty="0" smtClean="0">
                <a:latin typeface="+mj-lt"/>
              </a:rPr>
              <a:t>ne justifient pas à eux seuls le licenciement :</a:t>
            </a:r>
          </a:p>
          <a:p>
            <a:pPr lvl="2" algn="just">
              <a:buClr>
                <a:srgbClr val="F67F45"/>
              </a:buClr>
              <a:buSzPct val="120000"/>
              <a:buNone/>
            </a:pPr>
            <a:endParaRPr lang="fr-FR" sz="2162" dirty="0" smtClean="0">
              <a:latin typeface="+mj-lt"/>
            </a:endParaRPr>
          </a:p>
          <a:p>
            <a:pPr lvl="4" algn="just">
              <a:buClr>
                <a:srgbClr val="0000FF"/>
              </a:buClr>
              <a:buSzPct val="120000"/>
              <a:buFont typeface="Lucida Grande"/>
              <a:buChar char="-"/>
            </a:pPr>
            <a:r>
              <a:rPr lang="fr-FR" sz="2162" dirty="0" smtClean="0">
                <a:latin typeface="+mj-lt"/>
              </a:rPr>
              <a:t>la perte d'un marché (</a:t>
            </a:r>
            <a:r>
              <a:rPr lang="fr-FR" sz="2162" dirty="0" err="1" smtClean="0">
                <a:latin typeface="+mj-lt"/>
              </a:rPr>
              <a:t>Cass</a:t>
            </a:r>
            <a:r>
              <a:rPr lang="fr-FR" sz="2162" dirty="0" smtClean="0">
                <a:latin typeface="+mj-lt"/>
              </a:rPr>
              <a:t>. soc. 29-1-2014 n° 12-15.925 :  RJS 5/14 n° 445)</a:t>
            </a:r>
          </a:p>
          <a:p>
            <a:pPr lvl="4" algn="just">
              <a:buClr>
                <a:srgbClr val="0000FF"/>
              </a:buClr>
              <a:buSzPct val="120000"/>
              <a:buFont typeface="Lucida Grande"/>
              <a:buChar char="-"/>
            </a:pPr>
            <a:r>
              <a:rPr lang="fr-FR" sz="2162" dirty="0" smtClean="0">
                <a:latin typeface="+mj-lt"/>
              </a:rPr>
              <a:t>le souci de rentabilité de l'entreprise (</a:t>
            </a:r>
            <a:r>
              <a:rPr lang="fr-FR" sz="2162" dirty="0" err="1" smtClean="0">
                <a:latin typeface="+mj-lt"/>
              </a:rPr>
              <a:t>Cass</a:t>
            </a:r>
            <a:r>
              <a:rPr lang="fr-FR" sz="2162" dirty="0" smtClean="0">
                <a:latin typeface="+mj-lt"/>
              </a:rPr>
              <a:t>. soc. 5-3-2014 n° 12-25.035 :  RJS 5/14 n° 384) </a:t>
            </a:r>
          </a:p>
          <a:p>
            <a:pPr lvl="4" algn="just">
              <a:buClr>
                <a:srgbClr val="0000FF"/>
              </a:buClr>
              <a:buSzPct val="120000"/>
              <a:buFont typeface="Lucida Grande"/>
              <a:buChar char="-"/>
            </a:pPr>
            <a:endParaRPr lang="fr-FR" sz="2162" dirty="0" smtClean="0">
              <a:latin typeface="+mj-lt"/>
            </a:endParaRPr>
          </a:p>
          <a:p>
            <a:pPr algn="just">
              <a:buNone/>
            </a:pPr>
            <a:r>
              <a:rPr lang="fr-FR" sz="2162" dirty="0" smtClean="0">
                <a:latin typeface="+mj-lt"/>
              </a:rPr>
              <a:t>	</a:t>
            </a:r>
            <a:r>
              <a:rPr lang="fr-FR" sz="2162" u="sng" dirty="0" smtClean="0">
                <a:latin typeface="+mj-lt"/>
              </a:rPr>
              <a:t>Cadre d’appréciation des difficultés : </a:t>
            </a:r>
            <a:endParaRPr lang="fr-FR" sz="2162" dirty="0" smtClean="0">
              <a:latin typeface="+mj-lt"/>
            </a:endParaRPr>
          </a:p>
          <a:p>
            <a:pPr lvl="2" algn="just">
              <a:buClr>
                <a:srgbClr val="F67F45"/>
              </a:buClr>
              <a:buSzPct val="120000"/>
              <a:buFont typeface="Arial"/>
              <a:buChar char="•"/>
            </a:pPr>
            <a:r>
              <a:rPr lang="fr-FR" sz="2162" dirty="0" smtClean="0">
                <a:latin typeface="+mj-lt"/>
              </a:rPr>
              <a:t>au niveau </a:t>
            </a:r>
            <a:r>
              <a:rPr lang="fr-FR" sz="2162" b="1" dirty="0" smtClean="0">
                <a:latin typeface="+mj-lt"/>
              </a:rPr>
              <a:t>de l'entreprise dans son ensemble</a:t>
            </a:r>
          </a:p>
          <a:p>
            <a:pPr lvl="2" algn="just">
              <a:buClr>
                <a:srgbClr val="F67F45"/>
              </a:buClr>
              <a:buSzPct val="120000"/>
              <a:buFont typeface="Arial"/>
              <a:buChar char="•"/>
            </a:pPr>
            <a:r>
              <a:rPr lang="fr-FR" sz="2162" dirty="0" smtClean="0">
                <a:latin typeface="+mj-lt"/>
              </a:rPr>
              <a:t>au niveau </a:t>
            </a:r>
            <a:r>
              <a:rPr lang="fr-FR" sz="2162" b="1" dirty="0" smtClean="0">
                <a:latin typeface="+mj-lt"/>
              </a:rPr>
              <a:t>du secteur d'activité du groupe</a:t>
            </a:r>
          </a:p>
          <a:p>
            <a:endParaRPr lang="fr-FR" dirty="0" smtClean="0"/>
          </a:p>
          <a:p>
            <a:pPr lvl="1">
              <a:buNone/>
            </a:pPr>
            <a:endParaRPr lang="fr-FR" dirty="0" smtClean="0"/>
          </a:p>
        </p:txBody>
      </p:sp>
    </p:spTree>
  </p:cSld>
  <p:clrMapOvr>
    <a:masterClrMapping/>
  </p:clrMapOvr>
  <p:transition>
    <p:pull di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chemeClr val="tx1"/>
                </a:solidFill>
                <a:latin typeface="Times New Roman"/>
                <a:cs typeface="Times New Roman"/>
              </a:rPr>
              <a:t>Date d’appréciation des difficultés économiques </a:t>
            </a:r>
            <a:endParaRPr lang="fr-FR" sz="2800" dirty="0">
              <a:solidFill>
                <a:schemeClr val="tx1"/>
              </a:solidFill>
              <a:latin typeface="Times New Roman"/>
              <a:cs typeface="Times New Roman"/>
            </a:endParaRPr>
          </a:p>
        </p:txBody>
      </p:sp>
      <p:sp>
        <p:nvSpPr>
          <p:cNvPr id="3" name="Espace réservé du contenu 2"/>
          <p:cNvSpPr>
            <a:spLocks noGrp="1"/>
          </p:cNvSpPr>
          <p:nvPr>
            <p:ph sz="quarter" idx="1"/>
          </p:nvPr>
        </p:nvSpPr>
        <p:spPr/>
        <p:txBody>
          <a:bodyPr>
            <a:normAutofit fontScale="85000" lnSpcReduction="20000"/>
          </a:bodyPr>
          <a:lstStyle/>
          <a:p>
            <a:pPr algn="just"/>
            <a:r>
              <a:rPr lang="fr-FR" sz="2800" dirty="0" smtClean="0"/>
              <a:t>Lorsque l'évolution déficitaire est conforme aux prévisions de développement établies à l'époque où le salarié a été embauché et qu'il est observé une amélioration constante des résultats de la société confirmée par une évolution positive du chiffre d'affaires, le licenciement n'a pas de cause économique. </a:t>
            </a:r>
            <a:endParaRPr lang="fr-FR" sz="2800" u="sng" dirty="0" smtClean="0">
              <a:hlinkClick r:id="rId2"/>
            </a:endParaRPr>
          </a:p>
          <a:p>
            <a:pPr algn="just"/>
            <a:endParaRPr lang="fr-FR" sz="2800" u="sng" dirty="0" smtClean="0">
              <a:hlinkClick r:id="rId3"/>
            </a:endParaRPr>
          </a:p>
          <a:p>
            <a:pPr algn="just"/>
            <a:r>
              <a:rPr lang="fr-FR" sz="2800" u="sng" dirty="0" smtClean="0">
                <a:hlinkClick r:id="rId3"/>
              </a:rPr>
              <a:t> Cass. soc., 26 mars 2003, n° 01-42.333</a:t>
            </a:r>
            <a:endParaRPr lang="fr-FR" sz="2800" u="sng" dirty="0" smtClean="0"/>
          </a:p>
          <a:p>
            <a:pPr algn="just"/>
            <a:endParaRPr lang="fr-FR" sz="2800" u="sng" dirty="0" smtClean="0"/>
          </a:p>
          <a:p>
            <a:pPr algn="just"/>
            <a:r>
              <a:rPr lang="fr-FR" sz="2800" dirty="0" smtClean="0"/>
              <a:t>Mais la validité du licenciement n'est pas remise en cause par le redressement rapide de l'entreprise après l'adoption des mesures envisagées par l'employeur.</a:t>
            </a:r>
          </a:p>
          <a:p>
            <a:pPr algn="just"/>
            <a:endParaRPr lang="fr-FR" sz="2800" u="sng" dirty="0" smtClean="0">
              <a:hlinkClick r:id="rId2"/>
            </a:endParaRPr>
          </a:p>
          <a:p>
            <a:pPr algn="just"/>
            <a:r>
              <a:rPr lang="fr-FR" sz="2800" u="sng" dirty="0" smtClean="0">
                <a:hlinkClick r:id="rId2"/>
              </a:rPr>
              <a:t> Cass. soc., 17 sept. 2014, n° 13-19.763	</a:t>
            </a:r>
            <a:endParaRPr lang="fr-FR" sz="2800" u="sng" dirty="0" smtClean="0"/>
          </a:p>
          <a:p>
            <a:endParaRPr lang="fr-FR" u="sng" dirty="0" smtClean="0">
              <a:hlinkClick r:id="rId4"/>
            </a:endParaRPr>
          </a:p>
          <a:p>
            <a:endParaRPr lang="fr-FR" u="sng" dirty="0" smtClean="0">
              <a:hlinkClick r:id="rId4"/>
            </a:endParaRPr>
          </a:p>
          <a:p>
            <a:endParaRPr lang="fr-FR" dirty="0"/>
          </a:p>
        </p:txBody>
      </p:sp>
    </p:spTree>
  </p:cSld>
  <p:clrMapOvr>
    <a:masterClrMapping/>
  </p:clrMapOvr>
  <p:transition>
    <p:pull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solidFill>
                  <a:schemeClr val="tx1"/>
                </a:solidFill>
                <a:latin typeface="Times New Roman"/>
                <a:cs typeface="Times New Roman"/>
              </a:rPr>
              <a:t>Appréciation des difficultés économiques à partir du compte de résultat </a:t>
            </a:r>
            <a:endParaRPr lang="fr-FR" sz="2800" dirty="0">
              <a:solidFill>
                <a:schemeClr val="tx1"/>
              </a:solidFill>
              <a:latin typeface="Times New Roman"/>
              <a:cs typeface="Times New Roman"/>
            </a:endParaRPr>
          </a:p>
        </p:txBody>
      </p:sp>
      <p:sp>
        <p:nvSpPr>
          <p:cNvPr id="3" name="Espace réservé du contenu 2"/>
          <p:cNvSpPr>
            <a:spLocks noGrp="1"/>
          </p:cNvSpPr>
          <p:nvPr>
            <p:ph sz="quarter" idx="1"/>
          </p:nvPr>
        </p:nvSpPr>
        <p:spPr/>
        <p:txBody>
          <a:bodyPr>
            <a:normAutofit/>
          </a:bodyPr>
          <a:lstStyle/>
          <a:p>
            <a:pPr>
              <a:buNone/>
            </a:pPr>
            <a:r>
              <a:rPr lang="fr-FR" dirty="0" smtClean="0"/>
              <a:t>	Certains </a:t>
            </a:r>
            <a:r>
              <a:rPr lang="fr-FR" b="1" dirty="0" smtClean="0"/>
              <a:t>éléments du compte de résultat</a:t>
            </a:r>
            <a:r>
              <a:rPr lang="fr-FR" dirty="0" smtClean="0"/>
              <a:t> sont extrêmement </a:t>
            </a:r>
            <a:r>
              <a:rPr lang="fr-FR" b="1" dirty="0" smtClean="0"/>
              <a:t>importants</a:t>
            </a:r>
            <a:r>
              <a:rPr lang="fr-FR" dirty="0" smtClean="0"/>
              <a:t>, et notamment le niveau :</a:t>
            </a:r>
          </a:p>
          <a:p>
            <a:pPr>
              <a:buNone/>
            </a:pPr>
            <a:endParaRPr lang="fr-FR" dirty="0" smtClean="0"/>
          </a:p>
          <a:p>
            <a:pPr lvl="2"/>
            <a:r>
              <a:rPr lang="fr-FR" dirty="0" smtClean="0"/>
              <a:t>de </a:t>
            </a:r>
            <a:r>
              <a:rPr lang="fr-FR" b="1" dirty="0" smtClean="0"/>
              <a:t>chiffre d’affaires</a:t>
            </a:r>
            <a:r>
              <a:rPr lang="fr-FR" dirty="0" smtClean="0"/>
              <a:t> (toute variation d’une année sur l’autre doit être étudiée avec attention),</a:t>
            </a:r>
          </a:p>
          <a:p>
            <a:pPr lvl="2"/>
            <a:r>
              <a:rPr lang="fr-FR" dirty="0" smtClean="0"/>
              <a:t>des </a:t>
            </a:r>
            <a:r>
              <a:rPr lang="fr-FR" b="1" dirty="0" smtClean="0"/>
              <a:t>charges d’exploitation</a:t>
            </a:r>
            <a:r>
              <a:rPr lang="fr-FR" dirty="0" smtClean="0"/>
              <a:t> (les dérapages doivent être évités, notamment en termes de consommations de matières pour les entreprises de production, de frais généraux de fonctionnement ou de salaires et charges),</a:t>
            </a:r>
          </a:p>
          <a:p>
            <a:pPr lvl="2"/>
            <a:r>
              <a:rPr lang="fr-FR" dirty="0" smtClean="0"/>
              <a:t>du </a:t>
            </a:r>
            <a:r>
              <a:rPr lang="fr-FR" b="1" dirty="0" smtClean="0"/>
              <a:t>résultat d’exploitation</a:t>
            </a:r>
            <a:r>
              <a:rPr lang="fr-FR" dirty="0" smtClean="0"/>
              <a:t> (il constitue le reflet de la rentabilité économique des activités de l’entreprise),</a:t>
            </a:r>
          </a:p>
          <a:p>
            <a:endParaRPr lang="fr-FR" dirty="0"/>
          </a:p>
        </p:txBody>
      </p:sp>
    </p:spTree>
  </p:cSld>
  <p:clrMapOvr>
    <a:masterClrMapping/>
  </p:clrMapOvr>
  <p:transition>
    <p:pull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Rectangle 2"/>
          <p:cNvSpPr/>
          <p:nvPr/>
        </p:nvSpPr>
        <p:spPr>
          <a:xfrm>
            <a:off x="428103" y="987552"/>
            <a:ext cx="8191449" cy="5447645"/>
          </a:xfrm>
          <a:prstGeom prst="rect">
            <a:avLst/>
          </a:prstGeom>
        </p:spPr>
        <p:txBody>
          <a:bodyPr wrap="square">
            <a:spAutoFit/>
          </a:bodyPr>
          <a:lstStyle/>
          <a:p>
            <a:endParaRPr lang="fr-FR" b="1" dirty="0" smtClean="0"/>
          </a:p>
          <a:p>
            <a:r>
              <a:rPr lang="fr-FR" sz="2200" b="1" dirty="0" smtClean="0"/>
              <a:t>En l'espèce, un entraîneur licencié pour cause économique s'était vu remplacer, sur son poste d'entraîneur et, sur son poste de secrétaire. La cour d'appel considère que les difficultés de trésorerie d'un club de handball ne sont pas considérées comme empêchant la poursuite de l'activité.</a:t>
            </a:r>
          </a:p>
          <a:p>
            <a:endParaRPr lang="fr-FR" sz="2200" b="1" dirty="0" smtClean="0"/>
          </a:p>
          <a:p>
            <a:r>
              <a:rPr lang="fr-FR" sz="2200" dirty="0" smtClean="0"/>
              <a:t> De plus, au moment du redressement judiciaire du club, il a été admis que </a:t>
            </a:r>
            <a:r>
              <a:rPr lang="fr-FR" sz="2200" b="1" dirty="0" smtClean="0"/>
              <a:t>« les subventions à venir allait permettre d'apurer le passif qui résulte principalement d'un défaut de gestion ».</a:t>
            </a:r>
          </a:p>
          <a:p>
            <a:endParaRPr lang="fr-FR" sz="2200" b="1" dirty="0" smtClean="0"/>
          </a:p>
          <a:p>
            <a:r>
              <a:rPr lang="fr-FR" sz="2200" dirty="0" smtClean="0"/>
              <a:t>Dans ces conditions, la cour confirme le jugement de première instance, au regard de ces divers éléments le motif économique invoqué à l'appui </a:t>
            </a:r>
            <a:r>
              <a:rPr lang="fr-FR" sz="2200" b="1" dirty="0" smtClean="0"/>
              <a:t>du licenciement n'était pas suffisamment sérieux pour justifier son licenciement. </a:t>
            </a:r>
            <a:r>
              <a:rPr lang="fr-FR" sz="2200" b="1" u="sng" dirty="0" smtClean="0">
                <a:solidFill>
                  <a:srgbClr val="660066"/>
                </a:solidFill>
              </a:rPr>
              <a:t>CA Bordeaux, 7 févr. 2013, n° 11/04500</a:t>
            </a:r>
            <a:endParaRPr lang="fr-FR" sz="2200" dirty="0">
              <a:solidFill>
                <a:srgbClr val="660066"/>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u="sng" dirty="0" smtClean="0">
                <a:solidFill>
                  <a:srgbClr val="660066"/>
                </a:solidFill>
              </a:rPr>
              <a:t>3.2 - Mutations technologiques</a:t>
            </a:r>
            <a:endParaRPr lang="fr-FR" i="1" u="sng" dirty="0">
              <a:solidFill>
                <a:srgbClr val="660066"/>
              </a:solidFill>
            </a:endParaRPr>
          </a:p>
        </p:txBody>
      </p:sp>
      <p:sp>
        <p:nvSpPr>
          <p:cNvPr id="3" name="Espace réservé du contenu 2"/>
          <p:cNvSpPr>
            <a:spLocks noGrp="1"/>
          </p:cNvSpPr>
          <p:nvPr>
            <p:ph sz="quarter" idx="1"/>
          </p:nvPr>
        </p:nvSpPr>
        <p:spPr>
          <a:xfrm>
            <a:off x="301752" y="1527047"/>
            <a:ext cx="8503920" cy="4773501"/>
          </a:xfrm>
        </p:spPr>
        <p:txBody>
          <a:bodyPr>
            <a:normAutofit/>
          </a:bodyPr>
          <a:lstStyle/>
          <a:p>
            <a:endParaRPr lang="fr-FR" dirty="0" smtClean="0"/>
          </a:p>
          <a:p>
            <a:endParaRPr lang="fr-FR" dirty="0" smtClean="0"/>
          </a:p>
          <a:p>
            <a:endParaRPr lang="fr-FR" dirty="0" smtClean="0"/>
          </a:p>
          <a:p>
            <a:endParaRPr lang="fr-FR" dirty="0"/>
          </a:p>
        </p:txBody>
      </p:sp>
      <p:sp>
        <p:nvSpPr>
          <p:cNvPr id="4" name="Rectangle 3"/>
          <p:cNvSpPr/>
          <p:nvPr/>
        </p:nvSpPr>
        <p:spPr>
          <a:xfrm>
            <a:off x="173760" y="1388090"/>
            <a:ext cx="8842248" cy="4801315"/>
          </a:xfrm>
          <a:prstGeom prst="rect">
            <a:avLst/>
          </a:prstGeom>
        </p:spPr>
        <p:txBody>
          <a:bodyPr wrap="square">
            <a:spAutoFit/>
          </a:bodyPr>
          <a:lstStyle/>
          <a:p>
            <a:r>
              <a:rPr lang="fr-FR" b="1" dirty="0" smtClean="0"/>
              <a:t>Des mutations technologiques peuvent constituer un motif autonome de licenciement économique : </a:t>
            </a:r>
          </a:p>
          <a:p>
            <a:endParaRPr lang="fr-FR" b="1" dirty="0" smtClean="0"/>
          </a:p>
          <a:p>
            <a:r>
              <a:rPr lang="fr-FR" b="1" dirty="0" smtClean="0"/>
              <a:t>Faits : </a:t>
            </a:r>
            <a:r>
              <a:rPr lang="fr-FR" dirty="0" smtClean="0"/>
              <a:t>Un salarié ayant la qualification de sérigraphe est licencié pour motif économique en raison de l'adoption par l'entreprise d'une procédure de fabrication par impression numérique en remplacement du procédé existant d'impression sérigraphique. </a:t>
            </a:r>
          </a:p>
          <a:p>
            <a:endParaRPr lang="fr-FR" dirty="0" smtClean="0"/>
          </a:p>
          <a:p>
            <a:r>
              <a:rPr lang="fr-FR" i="1" u="sng" dirty="0" smtClean="0"/>
              <a:t>Position Cours d’appel : </a:t>
            </a:r>
            <a:r>
              <a:rPr lang="fr-FR" dirty="0" smtClean="0"/>
              <a:t>Les juges du fond considèrent que le licenciement était sans cause réelle et sérieuse, à défaut pour l'employeur de justifier des raisons pour lesquelles </a:t>
            </a:r>
            <a:r>
              <a:rPr lang="fr-FR" b="1" dirty="0" smtClean="0"/>
              <a:t>ce changement de technologie participait à la sauvegarde de l'entreprise</a:t>
            </a:r>
            <a:r>
              <a:rPr lang="fr-FR" dirty="0" smtClean="0"/>
              <a:t>, et que rien ne démontrait que ce nouveau procédé avait permis d'éviter une baisse du chiffre d'affaires ou de gagner des parts de marché.</a:t>
            </a:r>
          </a:p>
          <a:p>
            <a:endParaRPr lang="fr-FR" dirty="0" smtClean="0"/>
          </a:p>
          <a:p>
            <a:r>
              <a:rPr lang="fr-FR" i="1" u="sng" dirty="0" smtClean="0"/>
              <a:t>Position Cour de cassation : </a:t>
            </a:r>
            <a:r>
              <a:rPr lang="fr-FR" dirty="0" smtClean="0"/>
              <a:t>La Cour de cassation censure cette appréciation, les mutations technologiques constituent </a:t>
            </a:r>
            <a:r>
              <a:rPr lang="fr-FR" b="1" dirty="0" smtClean="0"/>
              <a:t>un motif économique autonome de licenciement</a:t>
            </a:r>
            <a:r>
              <a:rPr lang="fr-FR" dirty="0" smtClean="0"/>
              <a:t>. </a:t>
            </a:r>
          </a:p>
          <a:p>
            <a:endParaRPr lang="fr-FR" b="1" u="sng" dirty="0" smtClean="0">
              <a:solidFill>
                <a:srgbClr val="660066"/>
              </a:solidFill>
            </a:endParaRPr>
          </a:p>
          <a:p>
            <a:r>
              <a:rPr lang="fr-FR" b="1" u="sng" dirty="0" err="1" smtClean="0">
                <a:solidFill>
                  <a:srgbClr val="660066"/>
                </a:solidFill>
              </a:rPr>
              <a:t>Cass</a:t>
            </a:r>
            <a:r>
              <a:rPr lang="fr-FR" b="1" u="sng" dirty="0" smtClean="0">
                <a:solidFill>
                  <a:srgbClr val="660066"/>
                </a:solidFill>
              </a:rPr>
              <a:t>. soc., 15 mars 2012, n° 10-25.996, n° 735 D</a:t>
            </a:r>
            <a:endParaRPr lang="fr-FR" b="1"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u="sng" dirty="0" smtClean="0">
                <a:solidFill>
                  <a:srgbClr val="660066"/>
                </a:solidFill>
              </a:rPr>
              <a:t>3.3- Réorganisation de l'entreprise</a:t>
            </a:r>
            <a:endParaRPr lang="fr-FR" i="1" u="sng" dirty="0">
              <a:solidFill>
                <a:srgbClr val="660066"/>
              </a:solidFill>
            </a:endParaRPr>
          </a:p>
        </p:txBody>
      </p:sp>
      <p:sp>
        <p:nvSpPr>
          <p:cNvPr id="3" name="Espace réservé du contenu 2"/>
          <p:cNvSpPr>
            <a:spLocks noGrp="1"/>
          </p:cNvSpPr>
          <p:nvPr>
            <p:ph sz="quarter" idx="1"/>
          </p:nvPr>
        </p:nvSpPr>
        <p:spPr>
          <a:xfrm>
            <a:off x="301752" y="1289644"/>
            <a:ext cx="8503920" cy="5330953"/>
          </a:xfrm>
        </p:spPr>
        <p:txBody>
          <a:bodyPr>
            <a:normAutofit/>
          </a:bodyPr>
          <a:lstStyle/>
          <a:p>
            <a:endParaRPr lang="fr-FR" dirty="0" smtClean="0"/>
          </a:p>
          <a:p>
            <a:endParaRPr lang="fr-FR" dirty="0" smtClean="0"/>
          </a:p>
          <a:p>
            <a:endParaRPr lang="fr-FR" u="sng" dirty="0" smtClean="0">
              <a:hlinkClick r:id="rId2"/>
            </a:endParaRPr>
          </a:p>
          <a:p>
            <a:endParaRPr lang="fr-FR" dirty="0" smtClean="0"/>
          </a:p>
          <a:p>
            <a:endParaRPr lang="fr-FR" dirty="0" smtClean="0"/>
          </a:p>
          <a:p>
            <a:endParaRPr lang="fr-FR" dirty="0" smtClean="0"/>
          </a:p>
        </p:txBody>
      </p:sp>
      <p:sp>
        <p:nvSpPr>
          <p:cNvPr id="5" name="ZoneTexte 4"/>
          <p:cNvSpPr txBox="1"/>
          <p:nvPr/>
        </p:nvSpPr>
        <p:spPr>
          <a:xfrm>
            <a:off x="301752" y="1732652"/>
            <a:ext cx="8132375" cy="3970318"/>
          </a:xfrm>
          <a:prstGeom prst="rect">
            <a:avLst/>
          </a:prstGeom>
          <a:noFill/>
        </p:spPr>
        <p:txBody>
          <a:bodyPr wrap="square" rtlCol="0">
            <a:spAutoFit/>
          </a:bodyPr>
          <a:lstStyle/>
          <a:p>
            <a:r>
              <a:rPr lang="fr-FR" dirty="0" smtClean="0"/>
              <a:t>La Cour de cassation a consacré le motif de réorganisation nécessaire à la sauvegarde de la compétitivité de l'entreprise ou du secteur d’activité du groupe, comme pouvant constituer un motif économique de licenciement. </a:t>
            </a:r>
          </a:p>
          <a:p>
            <a:endParaRPr lang="fr-FR" dirty="0" smtClean="0"/>
          </a:p>
          <a:p>
            <a:r>
              <a:rPr lang="fr-FR" dirty="0" smtClean="0"/>
              <a:t>Le juge administratif a une appréciation similaire quant au contrôle que doit opérer l'inspecteur du travail. </a:t>
            </a:r>
          </a:p>
          <a:p>
            <a:endParaRPr lang="fr-FR" dirty="0" smtClean="0"/>
          </a:p>
          <a:p>
            <a:r>
              <a:rPr lang="fr-FR" dirty="0" smtClean="0"/>
              <a:t>L</a:t>
            </a:r>
            <a:r>
              <a:rPr lang="fr-FR" b="1" dirty="0" smtClean="0"/>
              <a:t>'administration doit vérifier, avant d'autoriser le licenciement économique d'un salarié protégé, si la réorganisation de l'entreprise peut être nécessaire à la sauvegarde de la compétitivité de l’entreprise ou du secteur d’activité du groupe. </a:t>
            </a:r>
          </a:p>
          <a:p>
            <a:endParaRPr lang="fr-FR" b="1" u="sng" dirty="0" smtClean="0"/>
          </a:p>
          <a:p>
            <a:endParaRPr lang="fr-FR" b="1" u="sng" dirty="0" smtClean="0"/>
          </a:p>
          <a:p>
            <a:endParaRPr lang="fr-FR" b="1" u="sng" dirty="0" smtClean="0"/>
          </a:p>
          <a:p>
            <a:r>
              <a:rPr lang="fr-FR" b="1" u="sng" dirty="0" smtClean="0">
                <a:solidFill>
                  <a:srgbClr val="660066"/>
                </a:solidFill>
              </a:rPr>
              <a:t>CE, 27 janv. 2016, n° 388210</a:t>
            </a:r>
            <a:endParaRPr lang="fr-FR" b="1"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u="sng" dirty="0" smtClean="0"/>
              <a:t>1.4.4-  CE, 30 déc. 2015, n° 384290</a:t>
            </a:r>
            <a:endParaRPr lang="fr-FR" i="1" dirty="0"/>
          </a:p>
        </p:txBody>
      </p:sp>
      <p:sp>
        <p:nvSpPr>
          <p:cNvPr id="3" name="Espace réservé du contenu 2"/>
          <p:cNvSpPr>
            <a:spLocks noGrp="1"/>
          </p:cNvSpPr>
          <p:nvPr>
            <p:ph sz="quarter" idx="1"/>
          </p:nvPr>
        </p:nvSpPr>
        <p:spPr/>
        <p:txBody>
          <a:bodyPr>
            <a:normAutofit/>
          </a:bodyPr>
          <a:lstStyle/>
          <a:p>
            <a:endParaRPr lang="fr-FR" dirty="0" smtClean="0"/>
          </a:p>
          <a:p>
            <a:pPr algn="just"/>
            <a:r>
              <a:rPr lang="fr-FR" sz="2162" b="1" dirty="0" smtClean="0"/>
              <a:t>La convocation orale par l'employeur d'un salarié protégé à l'entretien préalable à son licenciement ne déclenche pas valablement le délai de 5 jours, formalité substantielle, dont la méconnaissance vicie la procédure de licenciement.</a:t>
            </a:r>
            <a:endParaRPr lang="fr-FR" sz="2162" dirty="0" smtClean="0"/>
          </a:p>
          <a:p>
            <a:pPr algn="just">
              <a:buNone/>
            </a:pPr>
            <a:endParaRPr lang="fr-FR" sz="2162" dirty="0" smtClean="0"/>
          </a:p>
          <a:p>
            <a:pPr algn="just"/>
            <a:r>
              <a:rPr lang="fr-FR" sz="2162" dirty="0" smtClean="0"/>
              <a:t>Ainsi, l'inspecteur du travail ne peut octroyer d'autorisation de licenciement dans ce cas, et s'il le fait, le salarié peut demander l'annulation de cette autorisation et donc de son licenciement (CE, 20 mars 2009, n° 312258). </a:t>
            </a:r>
          </a:p>
          <a:p>
            <a:endParaRPr lang="fr-FR" dirty="0"/>
          </a:p>
        </p:txBody>
      </p:sp>
    </p:spTree>
  </p:cSld>
  <p:clrMapOvr>
    <a:masterClrMapping/>
  </p:clrMapOvr>
  <p:transition>
    <p:pull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u="sng" dirty="0" smtClean="0">
                <a:solidFill>
                  <a:srgbClr val="660066"/>
                </a:solidFill>
              </a:rPr>
              <a:t>3.4 – La cessation d’activité </a:t>
            </a:r>
            <a:endParaRPr lang="fr-FR" i="1" u="sng" dirty="0">
              <a:solidFill>
                <a:srgbClr val="660066"/>
              </a:solidFill>
            </a:endParaRPr>
          </a:p>
        </p:txBody>
      </p:sp>
      <p:sp>
        <p:nvSpPr>
          <p:cNvPr id="3" name="Espace réservé du contenu 2"/>
          <p:cNvSpPr>
            <a:spLocks noGrp="1"/>
          </p:cNvSpPr>
          <p:nvPr>
            <p:ph sz="quarter" idx="1"/>
          </p:nvPr>
        </p:nvSpPr>
        <p:spPr/>
        <p:txBody>
          <a:bodyPr>
            <a:normAutofit fontScale="92500" lnSpcReduction="20000"/>
          </a:bodyPr>
          <a:lstStyle/>
          <a:p>
            <a:pPr marL="0" indent="0">
              <a:buClr>
                <a:srgbClr val="F67F45"/>
              </a:buClr>
              <a:buNone/>
            </a:pPr>
            <a:r>
              <a:rPr lang="fr-FR" u="sng" dirty="0" smtClean="0"/>
              <a:t>Faits et procédure :</a:t>
            </a:r>
          </a:p>
          <a:p>
            <a:pPr marL="0" indent="0">
              <a:buClr>
                <a:srgbClr val="F67F45"/>
              </a:buClr>
              <a:buNone/>
            </a:pPr>
            <a:endParaRPr lang="fr-FR" u="sng" dirty="0" smtClean="0"/>
          </a:p>
          <a:p>
            <a:pPr marL="0" indent="0">
              <a:buClr>
                <a:srgbClr val="F67F45"/>
              </a:buClr>
            </a:pPr>
            <a:r>
              <a:rPr lang="fr-FR" dirty="0" smtClean="0"/>
              <a:t> </a:t>
            </a:r>
            <a:r>
              <a:rPr lang="fr-FR" b="1" i="1" dirty="0" smtClean="0"/>
              <a:t>Dans le cadre de la cessation d'activité d'une entreprise, celle-ci transfère une partie de ses activités à deux sociétés et, pour la partie d'activité restante non transférée, sollicite l'autorisation de procéder au licenciement d'un salarié protégé au motif de la cessation d'activité de l'entreprise. </a:t>
            </a:r>
          </a:p>
          <a:p>
            <a:pPr marL="0" indent="0">
              <a:buClr>
                <a:srgbClr val="F67F45"/>
              </a:buClr>
              <a:buNone/>
            </a:pPr>
            <a:endParaRPr lang="fr-FR" b="1" i="1" dirty="0" smtClean="0"/>
          </a:p>
          <a:p>
            <a:pPr marL="0" indent="0">
              <a:buClr>
                <a:srgbClr val="F67F45"/>
              </a:buClr>
            </a:pPr>
            <a:r>
              <a:rPr lang="fr-FR" dirty="0" smtClean="0"/>
              <a:t> L'autorisation de licenciement est donnée par une décision ministérielle suite au refus de l'inspecteur du travail</a:t>
            </a:r>
          </a:p>
          <a:p>
            <a:pPr marL="0" indent="0">
              <a:buClr>
                <a:srgbClr val="F67F45"/>
              </a:buClr>
              <a:buNone/>
            </a:pPr>
            <a:endParaRPr lang="fr-FR" dirty="0" smtClean="0"/>
          </a:p>
          <a:p>
            <a:pPr marL="0" indent="0">
              <a:buClr>
                <a:srgbClr val="F67F45"/>
              </a:buClr>
            </a:pPr>
            <a:r>
              <a:rPr lang="fr-FR" dirty="0" smtClean="0"/>
              <a:t>Cette décision est contestée par le salarié devant la juridiction administrative. </a:t>
            </a:r>
            <a:endParaRPr lang="fr-FR" b="1" i="1" dirty="0"/>
          </a:p>
        </p:txBody>
      </p:sp>
    </p:spTree>
  </p:cSld>
  <p:clrMapOvr>
    <a:masterClrMapping/>
  </p:clrMapOvr>
  <p:transition>
    <p:pull di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3" name="Espace réservé du contenu 2"/>
          <p:cNvSpPr>
            <a:spLocks noGrp="1"/>
          </p:cNvSpPr>
          <p:nvPr>
            <p:ph sz="quarter" idx="1"/>
          </p:nvPr>
        </p:nvSpPr>
        <p:spPr/>
        <p:txBody>
          <a:bodyPr>
            <a:normAutofit lnSpcReduction="10000"/>
          </a:bodyPr>
          <a:lstStyle/>
          <a:p>
            <a:r>
              <a:rPr lang="fr-FR" u="sng" dirty="0" smtClean="0"/>
              <a:t>La cour d'appel administrative : </a:t>
            </a:r>
            <a:r>
              <a:rPr lang="fr-FR" dirty="0" smtClean="0"/>
              <a:t>annule autorisation au motif que du fait des cessions et transferts d'activité, la cessation d'activité ne pouvait être considérée comme </a:t>
            </a:r>
            <a:r>
              <a:rPr lang="fr-FR" b="1" u="sng" dirty="0" smtClean="0"/>
              <a:t>totale et définitive.</a:t>
            </a:r>
          </a:p>
          <a:p>
            <a:endParaRPr lang="fr-FR" b="1" u="sng" dirty="0" smtClean="0"/>
          </a:p>
          <a:p>
            <a:r>
              <a:rPr lang="fr-FR" u="sng" dirty="0" smtClean="0"/>
              <a:t>Le Conseil d'État : S</a:t>
            </a:r>
            <a:r>
              <a:rPr lang="fr-FR" dirty="0" smtClean="0"/>
              <a:t>i le salarié n'est pas compris dans ce transfert partiel d'entreprise ou d'établissement, l'employeur qui cesse son activité peut demander à l'autorité administrative l'autorisation de le licencier au motif de la cessation d'activité de l'entreprise. </a:t>
            </a:r>
            <a:r>
              <a:rPr lang="fr-FR" u="sng" dirty="0" smtClean="0">
                <a:solidFill>
                  <a:srgbClr val="660066"/>
                </a:solidFill>
              </a:rPr>
              <a:t>CE, 27 janv. 2016, n° 386656</a:t>
            </a:r>
            <a:endParaRPr lang="fr-FR" b="1" u="sng"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smtClean="0"/>
              <a:t>Conséquences :  différence d’appréciation de la cessation d’activité entre Cassation et Conseil d’état (salarié ordinaire/ salarié protégé)</a:t>
            </a:r>
          </a:p>
          <a:p>
            <a:endParaRPr lang="fr-FR" dirty="0" smtClean="0"/>
          </a:p>
          <a:p>
            <a:r>
              <a:rPr lang="fr-FR" dirty="0" smtClean="0"/>
              <a:t> </a:t>
            </a:r>
            <a:r>
              <a:rPr lang="fr-FR" b="1" u="sng" dirty="0" err="1" smtClean="0">
                <a:solidFill>
                  <a:srgbClr val="660066"/>
                </a:solidFill>
              </a:rPr>
              <a:t>Cass</a:t>
            </a:r>
            <a:r>
              <a:rPr lang="fr-FR" b="1" u="sng" dirty="0" smtClean="0">
                <a:solidFill>
                  <a:srgbClr val="660066"/>
                </a:solidFill>
              </a:rPr>
              <a:t> :</a:t>
            </a:r>
            <a:r>
              <a:rPr lang="fr-FR" dirty="0" smtClean="0"/>
              <a:t>La Cour de cassation considère que la cessation d'activité, </a:t>
            </a:r>
            <a:r>
              <a:rPr lang="fr-FR" b="1" u="sng" dirty="0" smtClean="0"/>
              <a:t>si telle est totale</a:t>
            </a:r>
            <a:r>
              <a:rPr lang="fr-FR" dirty="0" smtClean="0"/>
              <a:t>, est un motif économique dès lors qu'elle n'est pas due à une faute de l'employeur ou à sa légèreté blâmable (</a:t>
            </a:r>
            <a:r>
              <a:rPr lang="fr-FR" dirty="0" err="1" smtClean="0"/>
              <a:t>Cass</a:t>
            </a:r>
            <a:r>
              <a:rPr lang="fr-FR" dirty="0" smtClean="0"/>
              <a:t>. soc., 29 </a:t>
            </a:r>
            <a:r>
              <a:rPr lang="fr-FR" dirty="0" err="1" smtClean="0"/>
              <a:t>avr</a:t>
            </a:r>
            <a:r>
              <a:rPr lang="fr-FR" dirty="0" smtClean="0"/>
              <a:t>. 2009, n° 07-44.306, n° 762 D).</a:t>
            </a:r>
          </a:p>
          <a:p>
            <a:endParaRPr lang="fr-FR" dirty="0" smtClean="0"/>
          </a:p>
          <a:p>
            <a:r>
              <a:rPr lang="fr-FR" b="1" u="sng" dirty="0" smtClean="0">
                <a:solidFill>
                  <a:srgbClr val="660066"/>
                </a:solidFill>
              </a:rPr>
              <a:t>CE </a:t>
            </a:r>
            <a:r>
              <a:rPr lang="fr-FR" dirty="0" smtClean="0"/>
              <a:t>: Le cadre d'appréciation de l'administration pour vérifier la réalité du motif économique résultant de la cessation définitive d'activité est ainsi limité à l'activité de l'entreprise non transférée. </a:t>
            </a:r>
            <a:r>
              <a:rPr lang="fr-FR" u="sng" dirty="0" smtClean="0">
                <a:solidFill>
                  <a:srgbClr val="660066"/>
                </a:solidFill>
              </a:rPr>
              <a:t>CE, 27 janv. 2016, n° 386656</a:t>
            </a:r>
            <a:endParaRPr lang="fr-FR" dirty="0" smtClean="0">
              <a:solidFill>
                <a:srgbClr val="660066"/>
              </a:solidFill>
            </a:endParaRPr>
          </a:p>
          <a:p>
            <a:endParaRPr lang="fr-F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551348" y="2743200"/>
            <a:ext cx="8152066" cy="3577038"/>
          </a:xfrm>
        </p:spPr>
        <p:txBody>
          <a:bodyPr>
            <a:normAutofit/>
          </a:bodyPr>
          <a:lstStyle/>
          <a:p>
            <a:pPr algn="just"/>
            <a:r>
              <a:rPr lang="fr-FR" sz="2000" b="0" cap="none" dirty="0" smtClean="0">
                <a:solidFill>
                  <a:srgbClr val="000000"/>
                </a:solidFill>
                <a:cs typeface="Calibri (Titres)"/>
              </a:rPr>
              <a:t>Le licenciement pour motif économique n'est légitime que si le contexte économique a conduit à :</a:t>
            </a:r>
          </a:p>
          <a:p>
            <a:pPr algn="just"/>
            <a:endParaRPr lang="fr-FR" sz="2000" b="0" cap="none" dirty="0" smtClean="0">
              <a:solidFill>
                <a:srgbClr val="000000"/>
              </a:solidFill>
              <a:cs typeface="Calibri (Titres)"/>
            </a:endParaRPr>
          </a:p>
          <a:p>
            <a:pPr marL="1657350" lvl="4" indent="-285750" algn="just">
              <a:buClr>
                <a:srgbClr val="F67F45"/>
              </a:buClr>
              <a:buFont typeface="Arial"/>
              <a:buChar char="•"/>
            </a:pPr>
            <a:r>
              <a:rPr lang="fr-FR" sz="2000" cap="none" dirty="0" smtClean="0">
                <a:solidFill>
                  <a:srgbClr val="000000"/>
                </a:solidFill>
                <a:cs typeface="Calibri (Titres)"/>
              </a:rPr>
              <a:t>une suppression </a:t>
            </a:r>
          </a:p>
          <a:p>
            <a:pPr marL="1657350" lvl="4" indent="-285750" algn="just">
              <a:buClr>
                <a:srgbClr val="F67F45"/>
              </a:buClr>
              <a:buFont typeface="Arial"/>
              <a:buChar char="•"/>
            </a:pPr>
            <a:r>
              <a:rPr lang="fr-FR" sz="2000" cap="none" dirty="0" smtClean="0">
                <a:solidFill>
                  <a:srgbClr val="000000"/>
                </a:solidFill>
                <a:cs typeface="Calibri (Titres)"/>
              </a:rPr>
              <a:t>une transformation d'emploi</a:t>
            </a:r>
          </a:p>
          <a:p>
            <a:pPr marL="1657350" lvl="4" indent="-285750" algn="just">
              <a:buClr>
                <a:srgbClr val="F67F45"/>
              </a:buClr>
              <a:buFont typeface="Arial"/>
              <a:buChar char="•"/>
            </a:pPr>
            <a:r>
              <a:rPr lang="fr-FR" sz="2000" cap="none" dirty="0" smtClean="0">
                <a:solidFill>
                  <a:srgbClr val="000000"/>
                </a:solidFill>
                <a:cs typeface="Calibri (Titres)"/>
              </a:rPr>
              <a:t>une modification du contrat de travail refusée par le salarié</a:t>
            </a:r>
            <a:r>
              <a:rPr lang="fr-FR" sz="2400" cap="none" dirty="0" smtClean="0">
                <a:solidFill>
                  <a:srgbClr val="000000"/>
                </a:solidFill>
                <a:latin typeface="+mj-lt"/>
                <a:cs typeface="Calibri (Titres)"/>
              </a:rPr>
              <a:t>. </a:t>
            </a:r>
          </a:p>
          <a:p>
            <a:pPr algn="just">
              <a:buFontTx/>
              <a:buChar char="-"/>
            </a:pPr>
            <a:endParaRPr lang="fr-FR" sz="2400" b="0" cap="none" dirty="0" smtClean="0">
              <a:solidFill>
                <a:srgbClr val="000000"/>
              </a:solidFill>
              <a:latin typeface="+mj-lt"/>
              <a:cs typeface="Calibri (Titres)"/>
            </a:endParaRPr>
          </a:p>
          <a:p>
            <a:pPr algn="just">
              <a:buFontTx/>
              <a:buChar char="-"/>
            </a:pPr>
            <a:endParaRPr lang="fr-FR" cap="none" dirty="0" smtClean="0">
              <a:solidFill>
                <a:srgbClr val="000000"/>
              </a:solidFill>
            </a:endParaRPr>
          </a:p>
          <a:p>
            <a:pPr algn="just">
              <a:buFontTx/>
              <a:buChar char="-"/>
            </a:pPr>
            <a:endParaRPr lang="fr-FR" cap="none" dirty="0" smtClean="0">
              <a:solidFill>
                <a:srgbClr val="000000"/>
              </a:solidFill>
            </a:endParaRPr>
          </a:p>
          <a:p>
            <a:pPr algn="just">
              <a:buFontTx/>
              <a:buChar char="-"/>
            </a:pPr>
            <a:endParaRPr lang="fr-FR" cap="none" dirty="0">
              <a:solidFill>
                <a:srgbClr val="000000"/>
              </a:solidFill>
            </a:endParaRPr>
          </a:p>
        </p:txBody>
      </p:sp>
      <p:sp>
        <p:nvSpPr>
          <p:cNvPr id="3" name="Titre 2"/>
          <p:cNvSpPr>
            <a:spLocks noGrp="1"/>
          </p:cNvSpPr>
          <p:nvPr>
            <p:ph type="title"/>
          </p:nvPr>
        </p:nvSpPr>
        <p:spPr/>
        <p:txBody>
          <a:bodyPr>
            <a:normAutofit/>
          </a:bodyPr>
          <a:lstStyle/>
          <a:p>
            <a:r>
              <a:rPr lang="fr-FR" sz="3600" b="1" i="1" u="sng" dirty="0" smtClean="0">
                <a:solidFill>
                  <a:srgbClr val="000000"/>
                </a:solidFill>
              </a:rPr>
              <a:t>4 - Conditions tenant aux conséquences sur l'emploi</a:t>
            </a:r>
            <a:endParaRPr lang="fr-FR" sz="3600" i="1" u="sng" dirty="0">
              <a:solidFill>
                <a:srgbClr val="000000"/>
              </a:solidFill>
            </a:endParaRPr>
          </a:p>
        </p:txBody>
      </p:sp>
    </p:spTree>
  </p:cSld>
  <p:clrMapOvr>
    <a:masterClrMapping/>
  </p:clrMapOvr>
  <p:transition>
    <p:pull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Motivation de la lettre de licenciement </a:t>
            </a:r>
            <a:endParaRPr lang="fr-FR" dirty="0"/>
          </a:p>
        </p:txBody>
      </p:sp>
      <p:sp>
        <p:nvSpPr>
          <p:cNvPr id="3" name="Espace réservé du contenu 2"/>
          <p:cNvSpPr>
            <a:spLocks noGrp="1"/>
          </p:cNvSpPr>
          <p:nvPr>
            <p:ph sz="quarter" idx="1"/>
          </p:nvPr>
        </p:nvSpPr>
        <p:spPr>
          <a:xfrm>
            <a:off x="301752" y="1527047"/>
            <a:ext cx="8503920" cy="4842413"/>
          </a:xfrm>
        </p:spPr>
        <p:txBody>
          <a:bodyPr>
            <a:normAutofit fontScale="70000" lnSpcReduction="20000"/>
          </a:bodyPr>
          <a:lstStyle/>
          <a:p>
            <a:r>
              <a:rPr lang="fr-FR" b="1" dirty="0" smtClean="0"/>
              <a:t>La rédaction de la lettre de licenciement pour motif économique n'est pas une simple formalité,</a:t>
            </a:r>
          </a:p>
          <a:p>
            <a:endParaRPr lang="fr-FR" b="1" dirty="0" smtClean="0"/>
          </a:p>
          <a:p>
            <a:r>
              <a:rPr lang="fr-FR" b="1" dirty="0" smtClean="0"/>
              <a:t>L'employeur ne peut pas se limiter à invoquer dans la lettre de licenciement pour motif économique une baisse d'activité ; il doit y indiquer des faits précis et matériellement vérifiables.</a:t>
            </a:r>
          </a:p>
          <a:p>
            <a:endParaRPr lang="fr-FR" b="1" dirty="0" smtClean="0"/>
          </a:p>
          <a:p>
            <a:r>
              <a:rPr lang="fr-FR" dirty="0" smtClean="0"/>
              <a:t> Dans cette affaire, les juges reprochent à l'employeur de n'avoir pas suffisamment motivé la lettre de licenciement. Pour justifier le licenciement d'une manager commerciale, une entreprise invoque la baisse significative de l'activité l'année précédente, et par conséquent l'obligation de supprimer son poste</a:t>
            </a:r>
            <a:endParaRPr lang="fr-FR" b="1" dirty="0" smtClean="0"/>
          </a:p>
          <a:p>
            <a:endParaRPr lang="fr-FR" b="1" dirty="0" smtClean="0"/>
          </a:p>
          <a:p>
            <a:r>
              <a:rPr lang="fr-FR" dirty="0" smtClean="0"/>
              <a:t>La Cour de cassation se range à l'avis de la cour d'appel de Colmar : mentionner une seule baisse d'activité sans autre précision ne suffit pas pour permettre aux juges d'établir l'existence ou non d'une cause réelle et sérieuse.</a:t>
            </a:r>
            <a:endParaRPr lang="fr-FR" u="sng" dirty="0" smtClean="0"/>
          </a:p>
          <a:p>
            <a:endParaRPr lang="fr-FR" u="sng" dirty="0" smtClean="0"/>
          </a:p>
          <a:p>
            <a:r>
              <a:rPr lang="fr-FR" u="sng" dirty="0" err="1" smtClean="0">
                <a:solidFill>
                  <a:srgbClr val="660066"/>
                </a:solidFill>
              </a:rPr>
              <a:t>Cass</a:t>
            </a:r>
            <a:r>
              <a:rPr lang="fr-FR" u="sng" dirty="0" smtClean="0">
                <a:solidFill>
                  <a:srgbClr val="660066"/>
                </a:solidFill>
              </a:rPr>
              <a:t>. soc., 16 févr. 2011, n°10-10.110, Castel c/ </a:t>
            </a:r>
            <a:r>
              <a:rPr lang="fr-FR" u="sng" dirty="0" err="1" smtClean="0">
                <a:solidFill>
                  <a:srgbClr val="660066"/>
                </a:solidFill>
              </a:rPr>
              <a:t>Grovel</a:t>
            </a:r>
            <a:endParaRPr lang="fr-FR" dirty="0">
              <a:solidFill>
                <a:srgbClr val="660066"/>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93819" y="2743199"/>
            <a:ext cx="8378513" cy="3882221"/>
          </a:xfrm>
        </p:spPr>
        <p:txBody>
          <a:bodyPr>
            <a:normAutofit/>
          </a:bodyPr>
          <a:lstStyle/>
          <a:p>
            <a:pPr lvl="1" algn="just">
              <a:buClr>
                <a:schemeClr val="accent1"/>
              </a:buClr>
              <a:buSzPct val="120000"/>
              <a:buFont typeface="Arial"/>
              <a:buChar char="•"/>
            </a:pPr>
            <a:r>
              <a:rPr lang="fr-FR" sz="2000" b="1" u="sng" dirty="0" smtClean="0">
                <a:solidFill>
                  <a:srgbClr val="000000"/>
                </a:solidFill>
              </a:rPr>
              <a:t>Principe: </a:t>
            </a:r>
            <a:r>
              <a:rPr lang="fr-FR" sz="2000" dirty="0" smtClean="0">
                <a:solidFill>
                  <a:srgbClr val="000000"/>
                </a:solidFill>
              </a:rPr>
              <a:t>Le licenciement économique ne peut être prononcé qu’en cas d’impossibilité de reclassement du salarié.</a:t>
            </a:r>
          </a:p>
          <a:p>
            <a:pPr lvl="1" algn="just">
              <a:buClr>
                <a:srgbClr val="0000FF"/>
              </a:buClr>
              <a:buSzPct val="120000"/>
            </a:pPr>
            <a:r>
              <a:rPr lang="fr-FR" sz="2000" b="1" dirty="0" smtClean="0">
                <a:solidFill>
                  <a:srgbClr val="000000"/>
                </a:solidFill>
              </a:rPr>
              <a:t>	Article L.1233-4 du Code du travail </a:t>
            </a:r>
          </a:p>
          <a:p>
            <a:pPr lvl="1" algn="just">
              <a:buClr>
                <a:srgbClr val="0000FF"/>
              </a:buClr>
              <a:buSzPct val="120000"/>
            </a:pPr>
            <a:endParaRPr lang="fr-FR" sz="2000" u="sng" dirty="0" smtClean="0">
              <a:solidFill>
                <a:srgbClr val="000000"/>
              </a:solidFill>
            </a:endParaRPr>
          </a:p>
          <a:p>
            <a:pPr lvl="1" algn="just">
              <a:buClr>
                <a:srgbClr val="0000FF"/>
              </a:buClr>
              <a:buSzPct val="120000"/>
            </a:pPr>
            <a:r>
              <a:rPr lang="fr-FR" sz="2000" u="sng" dirty="0" smtClean="0">
                <a:solidFill>
                  <a:srgbClr val="000000"/>
                </a:solidFill>
              </a:rPr>
              <a:t>Recherche de postes de reclassement :</a:t>
            </a:r>
          </a:p>
          <a:p>
            <a:pPr lvl="1" algn="just">
              <a:buClr>
                <a:srgbClr val="0000FF"/>
              </a:buClr>
              <a:buSzPct val="120000"/>
              <a:buFontTx/>
              <a:buChar char="-"/>
            </a:pPr>
            <a:r>
              <a:rPr lang="fr-FR" sz="2000" cap="none" dirty="0" smtClean="0">
                <a:solidFill>
                  <a:srgbClr val="000000"/>
                </a:solidFill>
              </a:rPr>
              <a:t>Dans l’entreprise et le groupe </a:t>
            </a:r>
            <a:r>
              <a:rPr lang="fr-FR" sz="2000" dirty="0" smtClean="0">
                <a:solidFill>
                  <a:srgbClr val="000000"/>
                </a:solidFill>
              </a:rPr>
              <a:t>si une </a:t>
            </a:r>
            <a:r>
              <a:rPr lang="fr-FR" sz="2000" cap="none" dirty="0" smtClean="0">
                <a:solidFill>
                  <a:srgbClr val="000000"/>
                </a:solidFill>
              </a:rPr>
              <a:t>permutabilité du personnel est possible</a:t>
            </a:r>
          </a:p>
          <a:p>
            <a:pPr lvl="1" algn="just">
              <a:buClr>
                <a:srgbClr val="0000FF"/>
              </a:buClr>
              <a:buSzPct val="120000"/>
              <a:buFontTx/>
              <a:buChar char="-"/>
            </a:pPr>
            <a:r>
              <a:rPr lang="fr-FR" sz="2000" cap="none" dirty="0" smtClean="0">
                <a:solidFill>
                  <a:srgbClr val="000000"/>
                </a:solidFill>
              </a:rPr>
              <a:t>Sur un poste similaire avec une rémunération équivalente, ou à défaut de postes disponibles, un poste de catégorie inférieure mais avec l’accord du salarié</a:t>
            </a:r>
          </a:p>
          <a:p>
            <a:pPr>
              <a:buFontTx/>
              <a:buChar char="-"/>
            </a:pPr>
            <a:endParaRPr lang="fr-FR" sz="2400" b="0" cap="none" dirty="0" smtClean="0"/>
          </a:p>
          <a:p>
            <a:pPr>
              <a:buFontTx/>
              <a:buChar char="-"/>
            </a:pPr>
            <a:endParaRPr lang="fr-FR" sz="2400" b="0" cap="none" dirty="0" smtClean="0"/>
          </a:p>
          <a:p>
            <a:pPr>
              <a:buFontTx/>
              <a:buChar char="-"/>
            </a:pPr>
            <a:endParaRPr lang="fr-FR" cap="none" dirty="0" smtClean="0"/>
          </a:p>
        </p:txBody>
      </p:sp>
      <p:sp>
        <p:nvSpPr>
          <p:cNvPr id="2" name="Titre 1"/>
          <p:cNvSpPr>
            <a:spLocks noGrp="1"/>
          </p:cNvSpPr>
          <p:nvPr>
            <p:ph type="title"/>
          </p:nvPr>
        </p:nvSpPr>
        <p:spPr/>
        <p:txBody>
          <a:bodyPr>
            <a:normAutofit/>
          </a:bodyPr>
          <a:lstStyle/>
          <a:p>
            <a:r>
              <a:rPr lang="fr-FR" sz="3200" b="1" i="1" u="sng" dirty="0" smtClean="0">
                <a:solidFill>
                  <a:srgbClr val="000000"/>
                </a:solidFill>
              </a:rPr>
              <a:t>6 – L’impossibilité de reclassement  </a:t>
            </a:r>
            <a:endParaRPr lang="fr-FR" sz="3200" b="1" i="1" u="sng" dirty="0">
              <a:solidFill>
                <a:srgbClr val="000000"/>
              </a:solidFill>
            </a:endParaRPr>
          </a:p>
        </p:txBody>
      </p:sp>
    </p:spTree>
  </p:cSld>
  <p:clrMapOvr>
    <a:masterClrMapping/>
  </p:clrMapOvr>
  <p:transition>
    <p:pull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chemeClr val="tx1"/>
                </a:solidFill>
                <a:latin typeface="Times New Roman"/>
                <a:cs typeface="Times New Roman"/>
              </a:rPr>
              <a:t>Preuve </a:t>
            </a:r>
            <a:endParaRPr lang="fr-FR" sz="2800" dirty="0">
              <a:solidFill>
                <a:schemeClr val="tx1"/>
              </a:solidFill>
              <a:latin typeface="Times New Roman"/>
              <a:cs typeface="Times New Roman"/>
            </a:endParaRPr>
          </a:p>
        </p:txBody>
      </p:sp>
      <p:sp>
        <p:nvSpPr>
          <p:cNvPr id="3" name="Espace réservé du contenu 2"/>
          <p:cNvSpPr>
            <a:spLocks noGrp="1"/>
          </p:cNvSpPr>
          <p:nvPr>
            <p:ph sz="quarter" idx="1"/>
          </p:nvPr>
        </p:nvSpPr>
        <p:spPr/>
        <p:txBody>
          <a:bodyPr>
            <a:normAutofit fontScale="92500" lnSpcReduction="10000"/>
          </a:bodyPr>
          <a:lstStyle/>
          <a:p>
            <a:r>
              <a:rPr lang="fr-FR" dirty="0" smtClean="0"/>
              <a:t>C'est à l'employeur qu'il appartient d'établir la preuve de l'impossibilité d'affecter le salarié dans un autre emploi.</a:t>
            </a:r>
          </a:p>
          <a:p>
            <a:pPr>
              <a:buNone/>
            </a:pPr>
            <a:endParaRPr lang="fr-FR" dirty="0" smtClean="0"/>
          </a:p>
          <a:p>
            <a:r>
              <a:rPr lang="fr-FR" dirty="0" smtClean="0"/>
              <a:t>Cette preuve est apportée par la production de l’ensemble des registres d’entrée et de sortie du personnel des sociétés composant le Groupe.</a:t>
            </a:r>
          </a:p>
          <a:p>
            <a:pPr>
              <a:buNone/>
            </a:pPr>
            <a:endParaRPr lang="fr-FR" dirty="0" smtClean="0"/>
          </a:p>
          <a:p>
            <a:r>
              <a:rPr lang="fr-FR" b="1" dirty="0" smtClean="0"/>
              <a:t>Faute de produire ces éléments, l’employeur ne démontre pas avoir respecté son obligation de reclassement. </a:t>
            </a:r>
          </a:p>
          <a:p>
            <a:pPr>
              <a:buNone/>
            </a:pPr>
            <a:endParaRPr lang="fr-FR" b="1" dirty="0" smtClean="0"/>
          </a:p>
          <a:p>
            <a:r>
              <a:rPr lang="fr-FR" b="1" u="sng" dirty="0" err="1" smtClean="0">
                <a:solidFill>
                  <a:schemeClr val="accent4">
                    <a:lumMod val="60000"/>
                    <a:lumOff val="40000"/>
                  </a:schemeClr>
                </a:solidFill>
              </a:rPr>
              <a:t>Cass</a:t>
            </a:r>
            <a:r>
              <a:rPr lang="fr-FR" b="1" u="sng" dirty="0" smtClean="0">
                <a:solidFill>
                  <a:schemeClr val="accent4">
                    <a:lumMod val="60000"/>
                    <a:lumOff val="40000"/>
                  </a:schemeClr>
                </a:solidFill>
              </a:rPr>
              <a:t> . Soc. 28 septembre 2011 n°10-14691</a:t>
            </a:r>
            <a:endParaRPr lang="fr-FR" u="sng" dirty="0" smtClean="0">
              <a:solidFill>
                <a:schemeClr val="accent4">
                  <a:lumMod val="60000"/>
                  <a:lumOff val="40000"/>
                </a:schemeClr>
              </a:solidFill>
            </a:endParaRPr>
          </a:p>
          <a:p>
            <a:endParaRPr lang="fr-FR" dirty="0" smtClean="0"/>
          </a:p>
          <a:p>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272" y="228600"/>
            <a:ext cx="8534400" cy="758952"/>
          </a:xfrm>
        </p:spPr>
        <p:txBody>
          <a:bodyPr>
            <a:normAutofit/>
          </a:bodyPr>
          <a:lstStyle/>
          <a:p>
            <a:r>
              <a:rPr lang="fr-FR" i="1" dirty="0" smtClean="0"/>
              <a:t>Décret n° 2015-1638 du 10 </a:t>
            </a:r>
            <a:r>
              <a:rPr lang="fr-FR" i="1" dirty="0" err="1" smtClean="0"/>
              <a:t>décrembre</a:t>
            </a:r>
            <a:r>
              <a:rPr lang="fr-FR" i="1" dirty="0" smtClean="0"/>
              <a:t> 2015</a:t>
            </a:r>
            <a:r>
              <a:rPr lang="fr-FR" dirty="0" smtClean="0"/>
              <a:t>  </a:t>
            </a:r>
            <a:endParaRPr lang="fr-FR" dirty="0"/>
          </a:p>
        </p:txBody>
      </p:sp>
      <p:sp>
        <p:nvSpPr>
          <p:cNvPr id="3" name="Espace réservé du contenu 2"/>
          <p:cNvSpPr>
            <a:spLocks noGrp="1"/>
          </p:cNvSpPr>
          <p:nvPr>
            <p:ph sz="quarter" idx="1"/>
          </p:nvPr>
        </p:nvSpPr>
        <p:spPr>
          <a:xfrm>
            <a:off x="301752" y="1527047"/>
            <a:ext cx="8503920" cy="5068839"/>
          </a:xfrm>
        </p:spPr>
        <p:txBody>
          <a:bodyPr>
            <a:normAutofit fontScale="92500" lnSpcReduction="20000"/>
          </a:bodyPr>
          <a:lstStyle/>
          <a:p>
            <a:pPr algn="just"/>
            <a:r>
              <a:rPr lang="fr-FR" sz="2353" dirty="0" smtClean="0"/>
              <a:t>Fixe une nouvelle procédure de proposition de poste de reclassement à l’étranger :</a:t>
            </a:r>
          </a:p>
          <a:p>
            <a:pPr algn="just">
              <a:buNone/>
            </a:pPr>
            <a:endParaRPr lang="fr-FR" sz="2353" dirty="0" smtClean="0"/>
          </a:p>
          <a:p>
            <a:pPr lvl="1" algn="just"/>
            <a:r>
              <a:rPr lang="fr-FR" sz="2353" dirty="0" smtClean="0"/>
              <a:t>l'employeur informe par lettre avec AR la possibilité de recevoir les offres hors du territoire national ;</a:t>
            </a:r>
          </a:p>
          <a:p>
            <a:pPr lvl="1" algn="just">
              <a:buNone/>
            </a:pPr>
            <a:endParaRPr lang="fr-FR" sz="2353" dirty="0" smtClean="0"/>
          </a:p>
          <a:p>
            <a:pPr lvl="1" algn="just"/>
            <a:r>
              <a:rPr lang="fr-FR" sz="2353" dirty="0" smtClean="0"/>
              <a:t>à compter de la réception de l'information, le salarié dispose </a:t>
            </a:r>
            <a:r>
              <a:rPr lang="fr-FR" sz="2353" b="1" u="sng" dirty="0" smtClean="0"/>
              <a:t>de sept jours ouvrables </a:t>
            </a:r>
            <a:r>
              <a:rPr lang="fr-FR" sz="2353" dirty="0" smtClean="0"/>
              <a:t>pour formuler par écrit sa demande de recevoir les offres, en précisant le cas échéant les restrictions (rémunération, de localisation…)</a:t>
            </a:r>
          </a:p>
          <a:p>
            <a:pPr lvl="1" algn="just"/>
            <a:endParaRPr lang="fr-FR" sz="2353" dirty="0" smtClean="0"/>
          </a:p>
          <a:p>
            <a:pPr lvl="1" algn="just"/>
            <a:r>
              <a:rPr lang="fr-FR" sz="2353" dirty="0" smtClean="0"/>
              <a:t>l'employeur adresse au salarié les </a:t>
            </a:r>
            <a:r>
              <a:rPr lang="fr-FR" sz="2353" b="1" u="sng" dirty="0" smtClean="0"/>
              <a:t>offres écrites et précises </a:t>
            </a:r>
            <a:r>
              <a:rPr lang="fr-FR" sz="2353" dirty="0" smtClean="0"/>
              <a:t>correspondant à sa demande en précisant le délai de réflexion qui ne peut être inférieur à huit jours francs, sauf lorsque l'entreprise est en redressement ou liquidation judiciaire. L'absence de réponse dans le délai de réflexion vaut refus.</a:t>
            </a:r>
          </a:p>
          <a:p>
            <a:endParaRPr lang="fr-FR" dirty="0"/>
          </a:p>
        </p:txBody>
      </p:sp>
    </p:spTree>
  </p:cSld>
  <p:clrMapOvr>
    <a:masterClrMapping/>
  </p:clrMapOvr>
  <p:transition>
    <p:pull dir="d"/>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972442"/>
          </a:xfrm>
        </p:spPr>
        <p:txBody>
          <a:bodyPr>
            <a:normAutofit fontScale="90000"/>
          </a:bodyPr>
          <a:lstStyle/>
          <a:p>
            <a:r>
              <a:rPr lang="fr-FR" dirty="0" smtClean="0"/>
              <a:t/>
            </a:r>
            <a:br>
              <a:rPr lang="fr-FR" dirty="0" smtClean="0"/>
            </a:br>
            <a:r>
              <a:rPr lang="fr-FR" i="1" u="sng" dirty="0" err="1" smtClean="0"/>
              <a:t>Cass</a:t>
            </a:r>
            <a:r>
              <a:rPr lang="fr-FR" i="1" u="sng" dirty="0" smtClean="0"/>
              <a:t>. soc., 28 janv. 2015, n° 13-23.440</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algn="just"/>
            <a:r>
              <a:rPr lang="fr-FR" sz="2000" b="1" dirty="0" smtClean="0"/>
              <a:t>Les offres de reclassement doivent être fermes et garantir le reclassement effectif du salarié dans l'entreprise.</a:t>
            </a:r>
          </a:p>
          <a:p>
            <a:pPr algn="just"/>
            <a:endParaRPr lang="fr-FR" sz="2000" dirty="0" smtClean="0"/>
          </a:p>
          <a:p>
            <a:pPr algn="just"/>
            <a:r>
              <a:rPr lang="fr-FR" sz="2000" dirty="0" smtClean="0"/>
              <a:t>Les offres de reclassement doivent être précises, concrètes et personnalisées (</a:t>
            </a:r>
            <a:r>
              <a:rPr lang="fr-FR" sz="2000" dirty="0" err="1" smtClean="0"/>
              <a:t>Cass</a:t>
            </a:r>
            <a:r>
              <a:rPr lang="fr-FR" sz="2000" dirty="0" smtClean="0"/>
              <a:t>. soc, 13 </a:t>
            </a:r>
            <a:r>
              <a:rPr lang="fr-FR" sz="2000" dirty="0" err="1" smtClean="0"/>
              <a:t>juill</a:t>
            </a:r>
            <a:r>
              <a:rPr lang="fr-FR" sz="2000" dirty="0" smtClean="0"/>
              <a:t>. 2010, n°09-42-839).</a:t>
            </a:r>
          </a:p>
          <a:p>
            <a:pPr algn="just"/>
            <a:endParaRPr lang="fr-FR" sz="2000" dirty="0" smtClean="0"/>
          </a:p>
          <a:p>
            <a:pPr algn="just"/>
            <a:r>
              <a:rPr lang="fr-FR" sz="2000" dirty="0" smtClean="0"/>
              <a:t>Dans l’arrêt du 28 janvier 2015 : la Cour de cassation précise que ces offres doivent également </a:t>
            </a:r>
            <a:r>
              <a:rPr lang="fr-FR" sz="2000" b="1" dirty="0" smtClean="0"/>
              <a:t>être fermes - </a:t>
            </a:r>
            <a:r>
              <a:rPr lang="fr-FR" sz="2000" dirty="0" smtClean="0"/>
              <a:t>offrir des garanties quant au reclassement effectif du salarié.</a:t>
            </a:r>
          </a:p>
          <a:p>
            <a:pPr algn="just"/>
            <a:endParaRPr lang="fr-FR" sz="2000" dirty="0" smtClean="0"/>
          </a:p>
          <a:p>
            <a:pPr algn="just"/>
            <a:r>
              <a:rPr lang="fr-FR" sz="2000" dirty="0" smtClean="0"/>
              <a:t>Tel n'est pas le cas, lorsque les offres de reclassement adressées au salarié </a:t>
            </a:r>
            <a:r>
              <a:rPr lang="fr-FR" sz="2000" b="1" dirty="0" smtClean="0"/>
              <a:t>précisent que le recrutement doit être validé par le responsable du recrutement et par un manager</a:t>
            </a:r>
            <a:r>
              <a:rPr lang="fr-FR" sz="2000" dirty="0" smtClean="0"/>
              <a:t>.</a:t>
            </a:r>
            <a:endParaRPr lang="fr-FR" sz="2000" dirty="0"/>
          </a:p>
        </p:txBody>
      </p:sp>
    </p:spTree>
  </p:cSld>
  <p:clrMapOvr>
    <a:masterClrMapping/>
  </p:clrMapOvr>
  <p:transition>
    <p:pull di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93819" y="2743199"/>
            <a:ext cx="8378513" cy="3882221"/>
          </a:xfrm>
        </p:spPr>
        <p:txBody>
          <a:bodyPr>
            <a:normAutofit/>
          </a:bodyPr>
          <a:lstStyle/>
          <a:p>
            <a:pPr marL="342900" indent="-342900" algn="l"/>
            <a:r>
              <a:rPr lang="fr-FR" sz="2000" b="0" cap="none" dirty="0" smtClean="0">
                <a:solidFill>
                  <a:srgbClr val="000000"/>
                </a:solidFill>
                <a:cs typeface=""/>
              </a:rPr>
              <a:t>	</a:t>
            </a:r>
          </a:p>
          <a:p>
            <a:pPr marL="342900" indent="-342900" algn="l"/>
            <a:endParaRPr lang="fr-FR" sz="2000" b="0" cap="none" dirty="0" smtClean="0">
              <a:solidFill>
                <a:srgbClr val="000000"/>
              </a:solidFill>
              <a:cs typeface=""/>
            </a:endParaRPr>
          </a:p>
          <a:p>
            <a:pPr marL="342900" indent="-342900" algn="just"/>
            <a:r>
              <a:rPr lang="fr-FR" sz="2000" b="0" cap="none" dirty="0" smtClean="0">
                <a:solidFill>
                  <a:srgbClr val="000000"/>
                </a:solidFill>
                <a:cs typeface=""/>
              </a:rPr>
              <a:t>	A partir du moment où il a décidé de procéder à un licenciement économique individuel ou collectif, l'employeur doit fixer les critères lui permettant d'établir un ordre des licenciements afin de déterminer le ou les salariés à licencier.</a:t>
            </a:r>
          </a:p>
          <a:p>
            <a:pPr algn="just"/>
            <a:endParaRPr lang="fr-FR" sz="2118" b="0" cap="none" dirty="0" smtClean="0">
              <a:solidFill>
                <a:srgbClr val="000000"/>
              </a:solidFill>
            </a:endParaRPr>
          </a:p>
          <a:p>
            <a:r>
              <a:rPr lang="fr-FR" sz="2000" dirty="0" smtClean="0"/>
              <a:t> </a:t>
            </a:r>
            <a:endParaRPr lang="fr-FR" sz="2000" dirty="0"/>
          </a:p>
          <a:p>
            <a:pPr>
              <a:buFontTx/>
              <a:buChar char="-"/>
            </a:pPr>
            <a:endParaRPr lang="fr-FR" sz="2400" b="0" cap="none" dirty="0" smtClean="0"/>
          </a:p>
          <a:p>
            <a:pPr>
              <a:buFontTx/>
              <a:buChar char="-"/>
            </a:pPr>
            <a:endParaRPr lang="fr-FR" sz="2400" b="0" cap="none" dirty="0" smtClean="0"/>
          </a:p>
          <a:p>
            <a:pPr>
              <a:buFontTx/>
              <a:buChar char="-"/>
            </a:pPr>
            <a:endParaRPr lang="fr-FR" cap="none" dirty="0" smtClean="0"/>
          </a:p>
        </p:txBody>
      </p:sp>
      <p:sp>
        <p:nvSpPr>
          <p:cNvPr id="2" name="Titre 1"/>
          <p:cNvSpPr>
            <a:spLocks noGrp="1"/>
          </p:cNvSpPr>
          <p:nvPr>
            <p:ph type="title"/>
          </p:nvPr>
        </p:nvSpPr>
        <p:spPr>
          <a:xfrm>
            <a:off x="722313" y="533401"/>
            <a:ext cx="7772400" cy="953136"/>
          </a:xfrm>
        </p:spPr>
        <p:txBody>
          <a:bodyPr>
            <a:normAutofit/>
          </a:bodyPr>
          <a:lstStyle/>
          <a:p>
            <a:r>
              <a:rPr lang="fr-FR" sz="3200" b="1" u="sng" dirty="0" smtClean="0">
                <a:solidFill>
                  <a:srgbClr val="000000"/>
                </a:solidFill>
              </a:rPr>
              <a:t>5 – Le respect des critères d’ordre</a:t>
            </a:r>
            <a:endParaRPr lang="fr-FR" sz="3200" b="1" u="sng" dirty="0">
              <a:solidFill>
                <a:srgbClr val="000000"/>
              </a:solidFill>
            </a:endParaRPr>
          </a:p>
        </p:txBody>
      </p:sp>
    </p:spTree>
    <p:extLst>
      <p:ext uri="{BB962C8B-B14F-4D97-AF65-F5344CB8AC3E}">
        <p14:creationId xmlns:p14="http://schemas.microsoft.com/office/powerpoint/2010/main" val="763238680"/>
      </p:ext>
    </p:extLst>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295365" y="2470997"/>
            <a:ext cx="8348976" cy="3813309"/>
          </a:xfrm>
        </p:spPr>
        <p:txBody>
          <a:bodyPr>
            <a:normAutofit/>
          </a:bodyPr>
          <a:lstStyle/>
          <a:p>
            <a:pPr marL="857250" indent="-857250" algn="just">
              <a:buClr>
                <a:srgbClr val="F67F45"/>
              </a:buClr>
              <a:buSzPct val="126000"/>
            </a:pPr>
            <a:r>
              <a:rPr lang="en-GB" sz="2000" u="sng" cap="none" dirty="0" smtClean="0">
                <a:solidFill>
                  <a:srgbClr val="000000"/>
                </a:solidFill>
                <a:cs typeface="Abadi MT Condensed Extra Bold"/>
              </a:rPr>
              <a:t>Un </a:t>
            </a:r>
            <a:r>
              <a:rPr lang="en-GB" sz="2000" u="sng" cap="none" dirty="0" err="1" smtClean="0">
                <a:solidFill>
                  <a:srgbClr val="000000"/>
                </a:solidFill>
                <a:cs typeface="Abadi MT Condensed Extra Bold"/>
              </a:rPr>
              <a:t>licenciement</a:t>
            </a:r>
            <a:r>
              <a:rPr lang="en-GB" sz="2000" u="sng" cap="none" dirty="0" smtClean="0">
                <a:solidFill>
                  <a:srgbClr val="000000"/>
                </a:solidFill>
                <a:cs typeface="Abadi MT Condensed Extra Bold"/>
              </a:rPr>
              <a:t> </a:t>
            </a:r>
            <a:r>
              <a:rPr lang="en-GB" sz="2000" u="sng" cap="none" dirty="0" err="1" smtClean="0">
                <a:solidFill>
                  <a:srgbClr val="000000"/>
                </a:solidFill>
                <a:cs typeface="Abadi MT Condensed Extra Bold"/>
              </a:rPr>
              <a:t>basé</a:t>
            </a:r>
            <a:r>
              <a:rPr lang="en-GB" sz="2000" u="sng" cap="none" dirty="0" smtClean="0">
                <a:solidFill>
                  <a:srgbClr val="000000"/>
                </a:solidFill>
                <a:cs typeface="Abadi MT Condensed Extra Bold"/>
              </a:rPr>
              <a:t> </a:t>
            </a:r>
            <a:r>
              <a:rPr lang="en-GB" sz="2000" u="sng" cap="none" dirty="0" err="1" smtClean="0">
                <a:solidFill>
                  <a:srgbClr val="000000"/>
                </a:solidFill>
                <a:cs typeface="Abadi MT Condensed Extra Bold"/>
              </a:rPr>
              <a:t>sur</a:t>
            </a:r>
            <a:r>
              <a:rPr lang="en-GB" sz="2000" u="sng" cap="none" dirty="0" smtClean="0">
                <a:solidFill>
                  <a:srgbClr val="000000"/>
                </a:solidFill>
                <a:cs typeface="Abadi MT Condensed Extra Bold"/>
              </a:rPr>
              <a:t> : </a:t>
            </a:r>
          </a:p>
          <a:p>
            <a:pPr marL="1405890" lvl="1" indent="-857250" algn="just">
              <a:buClr>
                <a:srgbClr val="F67F45"/>
              </a:buClr>
              <a:buSzPct val="126000"/>
            </a:pPr>
            <a:endParaRPr lang="en-GB" sz="2000" dirty="0" smtClean="0">
              <a:solidFill>
                <a:srgbClr val="000000"/>
              </a:solidFill>
              <a:cs typeface="Abadi MT Condensed Extra Bold"/>
            </a:endParaRPr>
          </a:p>
          <a:p>
            <a:pPr marL="1954530" lvl="3" indent="-857250" algn="just">
              <a:buClr>
                <a:srgbClr val="F67F45"/>
              </a:buClr>
              <a:buSzPct val="126000"/>
              <a:buFont typeface="Arial"/>
              <a:buChar char="•"/>
            </a:pPr>
            <a:r>
              <a:rPr lang="en-GB" sz="2000" dirty="0" smtClean="0">
                <a:solidFill>
                  <a:srgbClr val="000000"/>
                </a:solidFill>
                <a:cs typeface="Abadi MT Condensed Extra Bold"/>
              </a:rPr>
              <a:t>des </a:t>
            </a:r>
            <a:r>
              <a:rPr lang="en-GB" sz="2000" dirty="0">
                <a:solidFill>
                  <a:srgbClr val="000000"/>
                </a:solidFill>
                <a:cs typeface="Abadi MT Condensed Extra Bold"/>
              </a:rPr>
              <a:t>causes </a:t>
            </a:r>
            <a:r>
              <a:rPr lang="en-GB" sz="2000" b="1" dirty="0">
                <a:solidFill>
                  <a:srgbClr val="000000"/>
                </a:solidFill>
                <a:cs typeface="Abadi MT Condensed Extra Bold"/>
              </a:rPr>
              <a:t>tenant </a:t>
            </a:r>
            <a:r>
              <a:rPr lang="en-GB" sz="2000" b="1" dirty="0" err="1">
                <a:solidFill>
                  <a:srgbClr val="000000"/>
                </a:solidFill>
                <a:cs typeface="Abadi MT Condensed Extra Bold"/>
              </a:rPr>
              <a:t>à</a:t>
            </a:r>
            <a:r>
              <a:rPr lang="en-GB" sz="2000" b="1" dirty="0">
                <a:solidFill>
                  <a:srgbClr val="000000"/>
                </a:solidFill>
                <a:cs typeface="Abadi MT Condensed Extra Bold"/>
              </a:rPr>
              <a:t> la </a:t>
            </a:r>
            <a:r>
              <a:rPr lang="en-GB" sz="2000" b="1" dirty="0" err="1">
                <a:solidFill>
                  <a:srgbClr val="000000"/>
                </a:solidFill>
                <a:cs typeface="Abadi MT Condensed Extra Bold"/>
              </a:rPr>
              <a:t>personne</a:t>
            </a:r>
            <a:r>
              <a:rPr lang="en-GB" sz="2000" b="1" dirty="0">
                <a:solidFill>
                  <a:srgbClr val="000000"/>
                </a:solidFill>
                <a:cs typeface="Abadi MT Condensed Extra Bold"/>
              </a:rPr>
              <a:t> du </a:t>
            </a:r>
            <a:r>
              <a:rPr lang="en-GB" sz="2000" b="1" dirty="0" err="1">
                <a:solidFill>
                  <a:srgbClr val="000000"/>
                </a:solidFill>
                <a:cs typeface="Abadi MT Condensed Extra Bold"/>
              </a:rPr>
              <a:t>salarié</a:t>
            </a:r>
            <a:r>
              <a:rPr lang="en-GB" sz="2000" dirty="0">
                <a:solidFill>
                  <a:srgbClr val="000000"/>
                </a:solidFill>
                <a:cs typeface="Abadi MT Condensed Extra Bold"/>
              </a:rPr>
              <a:t>,</a:t>
            </a:r>
            <a:r>
              <a:rPr lang="en-GB" sz="2000" dirty="0" smtClean="0">
                <a:solidFill>
                  <a:srgbClr val="000000"/>
                </a:solidFill>
                <a:cs typeface="Abadi MT Condensed Extra Bold"/>
              </a:rPr>
              <a:t> </a:t>
            </a:r>
          </a:p>
          <a:p>
            <a:pPr marL="1954530" lvl="3" indent="-857250" algn="just">
              <a:buClr>
                <a:srgbClr val="F67F45"/>
              </a:buClr>
              <a:buSzPct val="126000"/>
              <a:buFont typeface="Arial"/>
              <a:buChar char="•"/>
            </a:pPr>
            <a:r>
              <a:rPr lang="en-GB" sz="2000" dirty="0" err="1" smtClean="0">
                <a:solidFill>
                  <a:srgbClr val="000000"/>
                </a:solidFill>
                <a:cs typeface="Abadi MT Condensed Extra Bold"/>
              </a:rPr>
              <a:t>sur</a:t>
            </a:r>
            <a:r>
              <a:rPr lang="en-GB" sz="2000" dirty="0" smtClean="0">
                <a:solidFill>
                  <a:srgbClr val="000000"/>
                </a:solidFill>
                <a:cs typeface="Abadi MT Condensed Extra Bold"/>
              </a:rPr>
              <a:t> </a:t>
            </a:r>
            <a:r>
              <a:rPr lang="en-GB" sz="2000" dirty="0">
                <a:solidFill>
                  <a:srgbClr val="000000"/>
                </a:solidFill>
                <a:cs typeface="Abadi MT Condensed Extra Bold"/>
              </a:rPr>
              <a:t>des </a:t>
            </a:r>
            <a:r>
              <a:rPr lang="en-GB" sz="2000" dirty="0" err="1">
                <a:solidFill>
                  <a:srgbClr val="000000"/>
                </a:solidFill>
                <a:cs typeface="Abadi MT Condensed Extra Bold"/>
              </a:rPr>
              <a:t>faits</a:t>
            </a:r>
            <a:r>
              <a:rPr lang="en-GB" sz="2000" b="1" dirty="0">
                <a:solidFill>
                  <a:srgbClr val="000000"/>
                </a:solidFill>
                <a:cs typeface="Abadi MT Condensed Extra Bold"/>
              </a:rPr>
              <a:t> </a:t>
            </a:r>
            <a:r>
              <a:rPr lang="en-GB" sz="2000" b="1" dirty="0" err="1">
                <a:solidFill>
                  <a:srgbClr val="000000"/>
                </a:solidFill>
                <a:cs typeface="Abadi MT Condensed Extra Bold"/>
              </a:rPr>
              <a:t>imputables</a:t>
            </a:r>
            <a:r>
              <a:rPr lang="en-GB" sz="2000" b="1" dirty="0">
                <a:solidFill>
                  <a:srgbClr val="000000"/>
                </a:solidFill>
                <a:cs typeface="Abadi MT Condensed Extra Bold"/>
              </a:rPr>
              <a:t> au </a:t>
            </a:r>
            <a:r>
              <a:rPr lang="en-GB" sz="2000" b="1" dirty="0" err="1">
                <a:solidFill>
                  <a:srgbClr val="000000"/>
                </a:solidFill>
                <a:cs typeface="Abadi MT Condensed Extra Bold"/>
              </a:rPr>
              <a:t>salarié</a:t>
            </a:r>
            <a:r>
              <a:rPr lang="en-GB" sz="2000" dirty="0" smtClean="0">
                <a:solidFill>
                  <a:srgbClr val="000000"/>
                </a:solidFill>
                <a:cs typeface="Abadi MT Condensed Extra Bold"/>
              </a:rPr>
              <a:t>.</a:t>
            </a:r>
          </a:p>
          <a:p>
            <a:pPr marL="1954530" lvl="3" indent="-857250" algn="just">
              <a:buClr>
                <a:srgbClr val="F67F45"/>
              </a:buClr>
              <a:buSzPct val="126000"/>
            </a:pPr>
            <a:endParaRPr lang="en-GB" sz="2000" dirty="0" smtClean="0">
              <a:solidFill>
                <a:srgbClr val="000000"/>
              </a:solidFill>
              <a:cs typeface="Abadi MT Condensed Extra Bold"/>
            </a:endParaRPr>
          </a:p>
          <a:p>
            <a:pPr algn="just"/>
            <a:r>
              <a:rPr lang="fr-FR" sz="2000" u="sng" cap="none" dirty="0" smtClean="0">
                <a:solidFill>
                  <a:srgbClr val="000000"/>
                </a:solidFill>
              </a:rPr>
              <a:t>Conditions  : </a:t>
            </a:r>
          </a:p>
          <a:p>
            <a:pPr lvl="6" algn="just">
              <a:buFontTx/>
              <a:buChar char="-"/>
            </a:pPr>
            <a:r>
              <a:rPr lang="fr-FR" sz="2000" dirty="0" smtClean="0">
                <a:solidFill>
                  <a:srgbClr val="000000"/>
                </a:solidFill>
              </a:rPr>
              <a:t>Un motif vérifiable</a:t>
            </a:r>
          </a:p>
          <a:p>
            <a:pPr lvl="6" algn="just">
              <a:buFontTx/>
              <a:buChar char="-"/>
            </a:pPr>
            <a:r>
              <a:rPr lang="fr-FR" sz="2000" dirty="0" smtClean="0">
                <a:solidFill>
                  <a:srgbClr val="000000"/>
                </a:solidFill>
              </a:rPr>
              <a:t>Une réalité concrète du motif</a:t>
            </a:r>
          </a:p>
          <a:p>
            <a:pPr lvl="6" algn="just">
              <a:buFontTx/>
              <a:buChar char="-"/>
            </a:pPr>
            <a:endParaRPr lang="fr-FR" sz="2571" dirty="0" smtClean="0">
              <a:solidFill>
                <a:srgbClr val="000000"/>
              </a:solidFill>
            </a:endParaRPr>
          </a:p>
          <a:p>
            <a:pPr marL="1954530" lvl="3" indent="-857250" algn="just">
              <a:buClr>
                <a:srgbClr val="F67F45"/>
              </a:buClr>
              <a:buSzPct val="126000"/>
              <a:buFont typeface="Arial"/>
              <a:buChar char="•"/>
            </a:pPr>
            <a:endParaRPr lang="en-GB" sz="4653" dirty="0" smtClean="0">
              <a:solidFill>
                <a:srgbClr val="000000"/>
              </a:solidFill>
              <a:cs typeface="Abadi MT Condensed Extra Bold"/>
            </a:endParaRPr>
          </a:p>
          <a:p>
            <a:pPr marL="1954530" lvl="3" indent="-857250" algn="just">
              <a:buClr>
                <a:srgbClr val="F67F45"/>
              </a:buClr>
              <a:buSzPct val="126000"/>
              <a:buFont typeface="Arial"/>
              <a:buChar char="•"/>
            </a:pPr>
            <a:endParaRPr lang="fr-FR" sz="4653" dirty="0" smtClean="0">
              <a:solidFill>
                <a:srgbClr val="000000"/>
              </a:solidFill>
              <a:cs typeface="Abadi MT Condensed Extra Bold"/>
            </a:endParaRPr>
          </a:p>
          <a:p>
            <a:endParaRPr lang="fr-FR" dirty="0"/>
          </a:p>
        </p:txBody>
      </p:sp>
      <p:sp>
        <p:nvSpPr>
          <p:cNvPr id="3" name="Titre 2"/>
          <p:cNvSpPr>
            <a:spLocks noGrp="1"/>
          </p:cNvSpPr>
          <p:nvPr>
            <p:ph type="title"/>
          </p:nvPr>
        </p:nvSpPr>
        <p:spPr>
          <a:xfrm>
            <a:off x="722313" y="285494"/>
            <a:ext cx="7772400" cy="1594826"/>
          </a:xfrm>
        </p:spPr>
        <p:txBody>
          <a:bodyPr>
            <a:noAutofit/>
          </a:bodyPr>
          <a:lstStyle/>
          <a:p>
            <a:r>
              <a:rPr lang="en-GB" sz="4800" i="1" u="sng" dirty="0" smtClean="0">
                <a:solidFill>
                  <a:srgbClr val="000000"/>
                </a:solidFill>
                <a:latin typeface="Times New Roman"/>
                <a:cs typeface="Times New Roman"/>
              </a:rPr>
              <a:t>CHAPITRE II – LES MOTIFS PERSONNELS </a:t>
            </a:r>
            <a:endParaRPr lang="fr-FR" sz="4800" i="1" dirty="0">
              <a:latin typeface="Times New Roman"/>
              <a:cs typeface="Times New Roman"/>
            </a:endParaRPr>
          </a:p>
        </p:txBody>
      </p:sp>
    </p:spTree>
    <p:extLst>
      <p:ext uri="{BB962C8B-B14F-4D97-AF65-F5344CB8AC3E}">
        <p14:creationId xmlns:p14="http://schemas.microsoft.com/office/powerpoint/2010/main" val="2779467010"/>
      </p:ext>
    </p:extLst>
  </p:cSld>
  <p:clrMapOvr>
    <a:masterClrMapping/>
  </p:clrMapOvr>
  <p:transition>
    <p:pull di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u="sng" dirty="0" smtClean="0"/>
              <a:t>6.1 </a:t>
            </a:r>
            <a:r>
              <a:rPr lang="fr-FR" i="1" u="sng" dirty="0" err="1" smtClean="0"/>
              <a:t>-Fixation</a:t>
            </a:r>
            <a:r>
              <a:rPr lang="fr-FR" i="1" u="sng" dirty="0" smtClean="0"/>
              <a:t> des critères</a:t>
            </a:r>
            <a:endParaRPr lang="fr-FR" i="1" u="sng" dirty="0"/>
          </a:p>
        </p:txBody>
      </p:sp>
      <p:sp>
        <p:nvSpPr>
          <p:cNvPr id="3" name="Espace réservé du contenu 2"/>
          <p:cNvSpPr>
            <a:spLocks noGrp="1"/>
          </p:cNvSpPr>
          <p:nvPr>
            <p:ph sz="quarter" idx="1"/>
          </p:nvPr>
        </p:nvSpPr>
        <p:spPr/>
        <p:txBody>
          <a:bodyPr>
            <a:normAutofit fontScale="92500" lnSpcReduction="20000"/>
          </a:bodyPr>
          <a:lstStyle/>
          <a:p>
            <a:pPr marL="342900" indent="-342900" algn="just">
              <a:buFont typeface="Arial"/>
              <a:buChar char="•"/>
            </a:pPr>
            <a:r>
              <a:rPr lang="fr-FR" sz="2162" dirty="0" smtClean="0">
                <a:solidFill>
                  <a:srgbClr val="000000"/>
                </a:solidFill>
              </a:rPr>
              <a:t>1- Application des critères fixés par Convention collective . </a:t>
            </a:r>
          </a:p>
          <a:p>
            <a:pPr marL="342900" indent="-342900" algn="just">
              <a:buFont typeface="Arial"/>
              <a:buChar char="•"/>
            </a:pPr>
            <a:endParaRPr lang="fr-FR" sz="2162" dirty="0" smtClean="0">
              <a:solidFill>
                <a:srgbClr val="000000"/>
              </a:solidFill>
            </a:endParaRPr>
          </a:p>
          <a:p>
            <a:pPr marL="342900" indent="-342900" algn="just">
              <a:buFont typeface="Arial"/>
              <a:buChar char="•"/>
            </a:pPr>
            <a:r>
              <a:rPr lang="fr-FR" sz="2162" dirty="0" smtClean="0">
                <a:solidFill>
                  <a:srgbClr val="000000"/>
                </a:solidFill>
              </a:rPr>
              <a:t>2- À défaut, de stipulation conventionnelle, employeur fixe critères après consultation CE, DP, et en prenant en compte critères fixés par le Code du travail : </a:t>
            </a:r>
          </a:p>
          <a:p>
            <a:pPr marL="342900" indent="-342900" algn="just"/>
            <a:endParaRPr lang="fr-FR" sz="2162" dirty="0" smtClean="0">
              <a:solidFill>
                <a:srgbClr val="000000"/>
              </a:solidFill>
            </a:endParaRPr>
          </a:p>
          <a:p>
            <a:pPr lvl="2" algn="just" hangingPunct="0"/>
            <a:r>
              <a:rPr lang="fr-FR" sz="2162" dirty="0" smtClean="0">
                <a:solidFill>
                  <a:srgbClr val="000000"/>
                </a:solidFill>
              </a:rPr>
              <a:t>- les charges de famille et en particulier celles des parents isolés,</a:t>
            </a:r>
          </a:p>
          <a:p>
            <a:pPr lvl="2" algn="just" hangingPunct="0"/>
            <a:r>
              <a:rPr lang="fr-FR" sz="2162" dirty="0" smtClean="0">
                <a:solidFill>
                  <a:srgbClr val="000000"/>
                </a:solidFill>
              </a:rPr>
              <a:t>- l'ancienneté de service dans l'établissement ou l'entreprise,</a:t>
            </a:r>
          </a:p>
          <a:p>
            <a:pPr lvl="2" algn="just" hangingPunct="0"/>
            <a:r>
              <a:rPr lang="fr-FR" sz="2162" dirty="0" smtClean="0">
                <a:solidFill>
                  <a:srgbClr val="000000"/>
                </a:solidFill>
              </a:rPr>
              <a:t>- la situation des salariés qui présentent des caractéristiques sociales rendant leur réinsertion professionnelle particulièrement difficile, notamment des personnes handicapées et des salariés âgés,</a:t>
            </a:r>
          </a:p>
          <a:p>
            <a:pPr lvl="2" algn="just" hangingPunct="0"/>
            <a:r>
              <a:rPr lang="fr-FR" sz="2162" dirty="0" smtClean="0">
                <a:solidFill>
                  <a:srgbClr val="000000"/>
                </a:solidFill>
              </a:rPr>
              <a:t>- ainsi que les qualités professionnelles appréciées par catégorie</a:t>
            </a:r>
          </a:p>
          <a:p>
            <a:pPr marL="342900" indent="-342900" algn="just">
              <a:buFont typeface="Arial"/>
              <a:buChar char="•"/>
            </a:pPr>
            <a:endParaRPr lang="fr-FR" sz="2162" dirty="0" smtClean="0">
              <a:solidFill>
                <a:srgbClr val="000000"/>
              </a:solidFill>
            </a:endParaRPr>
          </a:p>
          <a:p>
            <a:pPr marL="342900" indent="-342900" algn="just">
              <a:buFont typeface="Arial"/>
              <a:buChar char="•"/>
            </a:pPr>
            <a:r>
              <a:rPr lang="fr-FR" sz="2162" dirty="0" smtClean="0">
                <a:solidFill>
                  <a:srgbClr val="000000"/>
                </a:solidFill>
              </a:rPr>
              <a:t>liste légale, non limitative, peut être complétée par d'autres critères </a:t>
            </a:r>
          </a:p>
          <a:p>
            <a:pPr marL="342900" indent="-342900" algn="just">
              <a:buFont typeface="Arial"/>
              <a:buChar char="•"/>
            </a:pPr>
            <a:r>
              <a:rPr lang="fr-FR" sz="2162" dirty="0" smtClean="0">
                <a:solidFill>
                  <a:srgbClr val="000000"/>
                </a:solidFill>
              </a:rPr>
              <a:t>L'employeur peut aussi en privilégier ou pondérer certains critères.</a:t>
            </a:r>
          </a:p>
          <a:p>
            <a:endParaRPr lang="fr-FR" dirty="0"/>
          </a:p>
        </p:txBody>
      </p:sp>
    </p:spTree>
  </p:cSld>
  <p:clrMapOvr>
    <a:masterClrMapping/>
  </p:clrMapOvr>
  <p:transition>
    <p:pull di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u="sng" dirty="0" smtClean="0"/>
              <a:t>6.2- Périmètre d’application des critères d’ordre</a:t>
            </a:r>
            <a:endParaRPr lang="fr-FR" i="1" u="sng" dirty="0"/>
          </a:p>
        </p:txBody>
      </p:sp>
      <p:sp>
        <p:nvSpPr>
          <p:cNvPr id="3" name="Espace réservé du contenu 2"/>
          <p:cNvSpPr>
            <a:spLocks noGrp="1"/>
          </p:cNvSpPr>
          <p:nvPr>
            <p:ph sz="quarter" idx="1"/>
          </p:nvPr>
        </p:nvSpPr>
        <p:spPr/>
        <p:txBody>
          <a:bodyPr>
            <a:normAutofit/>
          </a:bodyPr>
          <a:lstStyle/>
          <a:p>
            <a:pPr marL="342900" indent="-342900" algn="just" hangingPunct="0">
              <a:buFont typeface="Arial"/>
              <a:buChar char="•"/>
            </a:pPr>
            <a:r>
              <a:rPr lang="fr-FR" sz="2000" dirty="0" smtClean="0">
                <a:solidFill>
                  <a:srgbClr val="000000"/>
                </a:solidFill>
              </a:rPr>
              <a:t>Le cadre d’application de l’ordre des licenciements est celui de la catégorie professionnelle </a:t>
            </a:r>
            <a:r>
              <a:rPr lang="fr-FR" sz="2000" b="1" dirty="0" smtClean="0"/>
              <a:t>dont relèvent les emplois supprimés :</a:t>
            </a:r>
            <a:endParaRPr lang="fr-FR" sz="2000" dirty="0" smtClean="0">
              <a:solidFill>
                <a:srgbClr val="000000"/>
              </a:solidFill>
            </a:endParaRPr>
          </a:p>
          <a:p>
            <a:pPr marL="342900" indent="-342900" algn="just" hangingPunct="0">
              <a:buFont typeface="Arial"/>
              <a:buChar char="•"/>
            </a:pPr>
            <a:endParaRPr lang="fr-FR" sz="2000" dirty="0" smtClean="0">
              <a:solidFill>
                <a:srgbClr val="000000"/>
              </a:solidFill>
            </a:endParaRPr>
          </a:p>
          <a:p>
            <a:pPr marL="342900" indent="-342900" algn="just" hangingPunct="0">
              <a:buFont typeface="Arial"/>
              <a:buChar char="•"/>
            </a:pPr>
            <a:r>
              <a:rPr lang="fr-FR" sz="2000" dirty="0" smtClean="0"/>
              <a:t>La </a:t>
            </a:r>
            <a:r>
              <a:rPr lang="fr-FR" sz="2000" b="1" dirty="0" smtClean="0"/>
              <a:t>notion de catégorie professionnelle </a:t>
            </a:r>
            <a:r>
              <a:rPr lang="fr-FR" sz="2000" dirty="0" smtClean="0"/>
              <a:t>se l'ensemble des salariés exerçant dans l'entreprise des fonctions de même nature supposant une formation professionnelle commune </a:t>
            </a:r>
            <a:endParaRPr lang="fr-FR" sz="2000" dirty="0" smtClean="0">
              <a:solidFill>
                <a:srgbClr val="000000"/>
              </a:solidFill>
            </a:endParaRPr>
          </a:p>
        </p:txBody>
      </p:sp>
    </p:spTree>
  </p:cSld>
  <p:clrMapOvr>
    <a:masterClrMapping/>
  </p:clrMapOvr>
  <p:transition>
    <p:pull di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1"/>
            <a:ext cx="8534400" cy="706638"/>
          </a:xfrm>
        </p:spPr>
        <p:txBody>
          <a:bodyPr>
            <a:normAutofit/>
          </a:bodyPr>
          <a:lstStyle/>
          <a:p>
            <a:r>
              <a:rPr lang="fr-FR" i="1" u="sng" dirty="0" err="1" smtClean="0"/>
              <a:t>Cass</a:t>
            </a:r>
            <a:r>
              <a:rPr lang="fr-FR" i="1" u="sng" dirty="0" smtClean="0"/>
              <a:t>. soc.14-10-2015 n° 14-14.339</a:t>
            </a:r>
            <a:endParaRPr lang="fr-FR" i="1" dirty="0"/>
          </a:p>
        </p:txBody>
      </p:sp>
      <p:sp>
        <p:nvSpPr>
          <p:cNvPr id="3" name="Espace réservé du contenu 2"/>
          <p:cNvSpPr>
            <a:spLocks noGrp="1"/>
          </p:cNvSpPr>
          <p:nvPr>
            <p:ph sz="quarter" idx="1"/>
          </p:nvPr>
        </p:nvSpPr>
        <p:spPr>
          <a:xfrm>
            <a:off x="301752" y="1073062"/>
            <a:ext cx="8503920" cy="5345622"/>
          </a:xfrm>
        </p:spPr>
        <p:txBody>
          <a:bodyPr>
            <a:normAutofit/>
          </a:bodyPr>
          <a:lstStyle/>
          <a:p>
            <a:pPr>
              <a:buNone/>
            </a:pPr>
            <a:endParaRPr lang="fr-FR" sz="2000" dirty="0" smtClean="0"/>
          </a:p>
          <a:p>
            <a:pPr algn="just"/>
            <a:r>
              <a:rPr lang="fr-FR" sz="2000" dirty="0" smtClean="0"/>
              <a:t>En principe les critères sont mis en œuvre dans le </a:t>
            </a:r>
            <a:r>
              <a:rPr lang="fr-FR" sz="2000" b="1" dirty="0" smtClean="0"/>
              <a:t>cadre de l'entreprise </a:t>
            </a:r>
          </a:p>
          <a:p>
            <a:pPr algn="just"/>
            <a:endParaRPr lang="fr-FR" sz="2000" b="1" dirty="0" smtClean="0"/>
          </a:p>
          <a:p>
            <a:pPr algn="just"/>
            <a:r>
              <a:rPr lang="fr-FR" sz="2000" dirty="0" smtClean="0"/>
              <a:t>Toutefois, lorsque le périmètre d’ordre des licenciement est défini par l'accord collectif prévu par l'article L. 1233-24-1 du code du travail le périmètre retenu peut être: </a:t>
            </a:r>
          </a:p>
          <a:p>
            <a:pPr algn="just"/>
            <a:endParaRPr lang="fr-FR" sz="2000" dirty="0" smtClean="0"/>
          </a:p>
          <a:p>
            <a:pPr lvl="3" algn="just"/>
            <a:r>
              <a:rPr lang="fr-FR" dirty="0" smtClean="0"/>
              <a:t> plus large </a:t>
            </a:r>
          </a:p>
          <a:p>
            <a:pPr lvl="3" algn="just"/>
            <a:r>
              <a:rPr lang="fr-FR" dirty="0" smtClean="0"/>
              <a:t> plus restreint, sous réserve, de ne pas dénaturer le dispositif lui-même en permettant « d'individualiser » l'appréciation des salariés qui seront licenciés.</a:t>
            </a:r>
          </a:p>
          <a:p>
            <a:pPr lvl="3" algn="just"/>
            <a:endParaRPr lang="fr-FR" dirty="0" smtClean="0"/>
          </a:p>
          <a:p>
            <a:pPr algn="just"/>
            <a:r>
              <a:rPr lang="fr-FR" sz="2000" dirty="0" smtClean="0"/>
              <a:t>Le choix opéré par l'accord échappant au contrôle du juge</a:t>
            </a:r>
          </a:p>
          <a:p>
            <a:pPr lvl="3"/>
            <a:endParaRPr lang="fr-FR" sz="2400" dirty="0" smtClean="0"/>
          </a:p>
          <a:p>
            <a:pPr lvl="3"/>
            <a:endParaRPr lang="fr-FR" sz="2400" dirty="0" smtClean="0"/>
          </a:p>
          <a:p>
            <a:pPr lvl="1">
              <a:buNone/>
            </a:pPr>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solidFill>
          <a:srgbClr val="C3E5F0">
            <a:alpha val="46000"/>
          </a:srgbClr>
        </a:solidFill>
        <a:effectLst/>
      </p:bgPr>
    </p:bg>
    <p:spTree>
      <p:nvGrpSpPr>
        <p:cNvPr id="1" name=""/>
        <p:cNvGrpSpPr/>
        <p:nvPr/>
      </p:nvGrpSpPr>
      <p:grpSpPr>
        <a:xfrm>
          <a:off x="0" y="0"/>
          <a:ext cx="0" cy="0"/>
          <a:chOff x="0" y="0"/>
          <a:chExt cx="0" cy="0"/>
        </a:xfrm>
      </p:grpSpPr>
      <p:sp>
        <p:nvSpPr>
          <p:cNvPr id="2" name="ZoneTexte 1"/>
          <p:cNvSpPr txBox="1"/>
          <p:nvPr/>
        </p:nvSpPr>
        <p:spPr>
          <a:xfrm>
            <a:off x="1004240" y="2470997"/>
            <a:ext cx="7325046" cy="1015663"/>
          </a:xfrm>
          <a:prstGeom prst="rect">
            <a:avLst/>
          </a:prstGeom>
          <a:noFill/>
        </p:spPr>
        <p:txBody>
          <a:bodyPr wrap="square" rtlCol="0">
            <a:spAutoFit/>
          </a:bodyPr>
          <a:lstStyle/>
          <a:p>
            <a:r>
              <a:rPr lang="fr-FR" sz="6000" i="1" u="sng" dirty="0" smtClean="0"/>
              <a:t>Titre II : Cas pratiques </a:t>
            </a:r>
            <a:endParaRPr lang="fr-FR" sz="6000" i="1" u="sng" dirty="0"/>
          </a:p>
        </p:txBody>
      </p:sp>
    </p:spTree>
  </p:cSld>
  <p:clrMapOvr>
    <a:masterClrMapping/>
  </p:clrMapOvr>
  <p:transition>
    <p:wedg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bg>
      <p:bgPr>
        <a:solidFill>
          <a:srgbClr val="D9C5CA">
            <a:alpha val="75000"/>
          </a:srgbClr>
        </a:solidFill>
        <a:effectLst/>
      </p:bgPr>
    </p:bg>
    <p:spTree>
      <p:nvGrpSpPr>
        <p:cNvPr id="1" name=""/>
        <p:cNvGrpSpPr/>
        <p:nvPr/>
      </p:nvGrpSpPr>
      <p:grpSpPr>
        <a:xfrm>
          <a:off x="0" y="0"/>
          <a:ext cx="0" cy="0"/>
          <a:chOff x="0" y="0"/>
          <a:chExt cx="0" cy="0"/>
        </a:xfrm>
      </p:grpSpPr>
      <p:sp>
        <p:nvSpPr>
          <p:cNvPr id="2" name="ZoneTexte 1"/>
          <p:cNvSpPr txBox="1"/>
          <p:nvPr/>
        </p:nvSpPr>
        <p:spPr>
          <a:xfrm>
            <a:off x="1260221" y="1998454"/>
            <a:ext cx="6448798" cy="2308324"/>
          </a:xfrm>
          <a:prstGeom prst="rect">
            <a:avLst/>
          </a:prstGeom>
          <a:noFill/>
        </p:spPr>
        <p:txBody>
          <a:bodyPr wrap="square" rtlCol="0">
            <a:spAutoFit/>
          </a:bodyPr>
          <a:lstStyle/>
          <a:p>
            <a:pPr algn="ctr"/>
            <a:r>
              <a:rPr lang="fr-FR" sz="4800" dirty="0" smtClean="0">
                <a:latin typeface="Times New Roman"/>
                <a:cs typeface="Times New Roman"/>
              </a:rPr>
              <a:t>VEILLE PERMANENTE SOCIALE  2015-2016</a:t>
            </a:r>
            <a:endParaRPr lang="fr-FR" sz="4800" dirty="0">
              <a:latin typeface="Times New Roman"/>
              <a:cs typeface="Times New Roman"/>
            </a:endParaRPr>
          </a:p>
        </p:txBody>
      </p:sp>
    </p:spTree>
  </p:cSld>
  <p:clrMapOvr>
    <a:masterClrMapping/>
  </p:clrMapOvr>
  <p:transition>
    <p:wedg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42651" y="2510375"/>
            <a:ext cx="5671003" cy="1323439"/>
          </a:xfrm>
          <a:prstGeom prst="rect">
            <a:avLst/>
          </a:prstGeom>
          <a:noFill/>
        </p:spPr>
        <p:txBody>
          <a:bodyPr wrap="square" rtlCol="0">
            <a:spAutoFit/>
          </a:bodyPr>
          <a:lstStyle/>
          <a:p>
            <a:pPr algn="ctr"/>
            <a:r>
              <a:rPr lang="fr-FR" sz="4000" i="1" u="sng" dirty="0" smtClean="0">
                <a:solidFill>
                  <a:srgbClr val="660066"/>
                </a:solidFill>
              </a:rPr>
              <a:t>Désignation des conseillers prudhommaux </a:t>
            </a:r>
            <a:endParaRPr lang="fr-FR" sz="4000" i="1" u="sng" dirty="0">
              <a:solidFill>
                <a:srgbClr val="660066"/>
              </a:solidFill>
            </a:endParaRPr>
          </a:p>
        </p:txBody>
      </p:sp>
    </p:spTree>
  </p:cSld>
  <p:clrMapOvr>
    <a:masterClrMapping/>
  </p:clrMapOvr>
  <p:transition>
    <p:wedg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lang="fr-FR" dirty="0" smtClean="0"/>
              <a:t>1- Procédure </a:t>
            </a:r>
            <a:endParaRPr lang="fr-FR" dirty="0"/>
          </a:p>
        </p:txBody>
      </p:sp>
      <p:sp>
        <p:nvSpPr>
          <p:cNvPr id="3" name="Espace réservé du contenu 2"/>
          <p:cNvSpPr>
            <a:spLocks noGrp="1"/>
          </p:cNvSpPr>
          <p:nvPr>
            <p:ph sz="quarter" idx="1"/>
          </p:nvPr>
        </p:nvSpPr>
        <p:spPr/>
        <p:txBody>
          <a:bodyPr>
            <a:normAutofit fontScale="70000" lnSpcReduction="20000"/>
          </a:bodyPr>
          <a:lstStyle/>
          <a:p>
            <a:r>
              <a:rPr lang="fr-FR" u="sng" dirty="0" smtClean="0">
                <a:solidFill>
                  <a:srgbClr val="660066"/>
                </a:solidFill>
              </a:rPr>
              <a:t>Ordonnance du 31 mars 2016</a:t>
            </a:r>
          </a:p>
          <a:p>
            <a:endParaRPr lang="fr-FR" u="sng" dirty="0" smtClean="0">
              <a:solidFill>
                <a:srgbClr val="660066"/>
              </a:solidFill>
            </a:endParaRPr>
          </a:p>
          <a:p>
            <a:pPr algn="just"/>
            <a:r>
              <a:rPr lang="fr-FR" dirty="0" smtClean="0"/>
              <a:t>En 2017, les conseillers prud'hommes ne seront plus élus </a:t>
            </a:r>
            <a:r>
              <a:rPr lang="fr-FR" b="1" u="sng" dirty="0" smtClean="0"/>
              <a:t>mais désignés </a:t>
            </a:r>
            <a:r>
              <a:rPr lang="fr-FR" dirty="0" smtClean="0"/>
              <a:t>par les organisations patronales et syndicales, le nombre de sièges des conseillers dépendant de l'audience départementale de leur syndicat.</a:t>
            </a:r>
          </a:p>
          <a:p>
            <a:pPr algn="just"/>
            <a:endParaRPr lang="fr-FR" b="1" dirty="0" smtClean="0"/>
          </a:p>
          <a:p>
            <a:pPr algn="just"/>
            <a:r>
              <a:rPr lang="fr-FR" b="1" dirty="0" smtClean="0"/>
              <a:t>Le renouvellement des conseillers prud'hommes élus en 2008, dont les mandats ont déjà été prolongés à deux reprises, ne se fera plus en décembre 2017 sous la forme d'une élection au suffrage universel par les salariés, comme c'était le cas tous les 5 ans depuis 1979. </a:t>
            </a:r>
          </a:p>
          <a:p>
            <a:pPr algn="just"/>
            <a:endParaRPr lang="fr-FR" b="1" dirty="0" smtClean="0"/>
          </a:p>
          <a:p>
            <a:pPr algn="just"/>
            <a:r>
              <a:rPr lang="fr-FR" dirty="0" smtClean="0"/>
              <a:t>L'an prochain, comme désormais tous les 4 ans, </a:t>
            </a:r>
            <a:r>
              <a:rPr lang="fr-FR" b="1" dirty="0" smtClean="0"/>
              <a:t>les sièges des conseillers prud'hommes seront répartis par un arrêté conjoint des ministères du travail et de la justice, en fonction de l'audience obtenue par les organisations syndicales et patronales.</a:t>
            </a:r>
          </a:p>
          <a:p>
            <a:pPr algn="just"/>
            <a:endParaRPr lang="fr-FR" b="1" dirty="0" smtClean="0"/>
          </a:p>
          <a:p>
            <a:pPr algn="just"/>
            <a:r>
              <a:rPr lang="fr-FR" b="1" dirty="0" smtClean="0"/>
              <a:t>Déclaration liste des candidats sur internet </a:t>
            </a:r>
            <a:endParaRPr lang="fr-FR" dirty="0"/>
          </a:p>
        </p:txBody>
      </p:sp>
    </p:spTree>
  </p:cSld>
  <p:clrMapOvr>
    <a:masterClrMapping/>
  </p:clrMapOvr>
  <p:transition>
    <p:pull dir="d"/>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Exigence de parité </a:t>
            </a:r>
            <a:endParaRPr lang="fr-FR" dirty="0"/>
          </a:p>
        </p:txBody>
      </p:sp>
      <p:sp>
        <p:nvSpPr>
          <p:cNvPr id="3" name="Espace réservé du contenu 2"/>
          <p:cNvSpPr>
            <a:spLocks noGrp="1"/>
          </p:cNvSpPr>
          <p:nvPr>
            <p:ph sz="quarter" idx="1"/>
          </p:nvPr>
        </p:nvSpPr>
        <p:spPr/>
        <p:txBody>
          <a:bodyPr>
            <a:normAutofit fontScale="92500"/>
          </a:bodyPr>
          <a:lstStyle/>
          <a:p>
            <a:pPr algn="just"/>
            <a:r>
              <a:rPr lang="fr-FR" dirty="0" smtClean="0"/>
              <a:t>Pour définir une représentativité au plus proche des conseils, c'est l'échelon départemental qui servira à calculer l'attribution des sièges des conseillers prud'hommes aux différentes organisations patronales et syndicales. Les sièges seront attribués à la représentation proportionnelle suivant la règle de la plus forte moyenne (C. </a:t>
            </a:r>
            <a:r>
              <a:rPr lang="fr-FR" dirty="0" err="1" smtClean="0"/>
              <a:t>trav</a:t>
            </a:r>
            <a:r>
              <a:rPr lang="fr-FR" dirty="0" smtClean="0"/>
              <a:t>., art.  L.1441-5). </a:t>
            </a:r>
          </a:p>
          <a:p>
            <a:pPr algn="just"/>
            <a:endParaRPr lang="fr-FR" dirty="0" smtClean="0"/>
          </a:p>
          <a:p>
            <a:pPr algn="just"/>
            <a:r>
              <a:rPr lang="fr-FR" dirty="0" smtClean="0"/>
              <a:t>Le renouvellement de 2017 verra aussi l'application de la parité femmes hommes : </a:t>
            </a:r>
            <a:r>
              <a:rPr lang="fr-FR" b="1" u="sng" dirty="0" smtClean="0"/>
              <a:t>sous peine d'irrecevabilité, </a:t>
            </a:r>
            <a:r>
              <a:rPr lang="fr-FR" dirty="0" smtClean="0"/>
              <a:t>chaque liste syndicale et patronale devra compter alternativement un candidat de chaque sexe (C. </a:t>
            </a:r>
            <a:r>
              <a:rPr lang="fr-FR" dirty="0" err="1" smtClean="0"/>
              <a:t>trav</a:t>
            </a:r>
            <a:r>
              <a:rPr lang="fr-FR" dirty="0" smtClean="0"/>
              <a:t>., art. L.1441-19).</a:t>
            </a:r>
            <a:endParaRPr lang="fr-FR" dirty="0"/>
          </a:p>
        </p:txBody>
      </p:sp>
    </p:spTree>
  </p:cSld>
  <p:clrMapOvr>
    <a:masterClrMapping/>
  </p:clrMapOvr>
  <p:transition>
    <p:pull dir="d"/>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Les conditions générales pour être candidat</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Ajout d’une nouvelle conditions : d'avoir un bulletin n°2 du casier judiciaire dont les mentions portées ne sont pas incompatibles avec l'exercice de fonctions prud'homales" (C. </a:t>
            </a:r>
            <a:r>
              <a:rPr lang="fr-FR" dirty="0" err="1" smtClean="0"/>
              <a:t>trav</a:t>
            </a:r>
            <a:r>
              <a:rPr lang="fr-FR" dirty="0" smtClean="0"/>
              <a:t>.,  art. L.1441-7).</a:t>
            </a:r>
          </a:p>
          <a:p>
            <a:endParaRPr lang="fr-FR" dirty="0" smtClean="0"/>
          </a:p>
          <a:p>
            <a:r>
              <a:rPr lang="fr-FR" u="sng" dirty="0" smtClean="0"/>
              <a:t>Contenu du bulletin n°2  : </a:t>
            </a:r>
          </a:p>
          <a:p>
            <a:pPr lvl="1"/>
            <a:r>
              <a:rPr lang="fr-FR" dirty="0" smtClean="0"/>
              <a:t>condamnations bénéficiant d'une réhabilitation judiciaire ou automatique, </a:t>
            </a:r>
          </a:p>
          <a:p>
            <a:pPr lvl="1"/>
            <a:r>
              <a:rPr lang="fr-FR" dirty="0" smtClean="0"/>
              <a:t>condamnations prononcées à l'encontre des mineurs,</a:t>
            </a:r>
          </a:p>
          <a:p>
            <a:pPr lvl="1"/>
            <a:r>
              <a:rPr lang="fr-FR" dirty="0" smtClean="0"/>
              <a:t>contraventions de police, </a:t>
            </a:r>
          </a:p>
          <a:p>
            <a:pPr lvl="1"/>
            <a:r>
              <a:rPr lang="fr-FR" dirty="0" smtClean="0"/>
              <a:t>condamnations avec sursis</a:t>
            </a:r>
            <a:endParaRPr lang="fr-FR" dirty="0"/>
          </a:p>
        </p:txBody>
      </p:sp>
    </p:spTree>
  </p:cSld>
  <p:clrMapOvr>
    <a:masterClrMapping/>
  </p:clrMapOvr>
  <p:transition>
    <p:pull dir="d"/>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La protection du candidat au conseil prud'homal</a:t>
            </a:r>
            <a:endParaRPr lang="fr-FR" dirty="0"/>
          </a:p>
        </p:txBody>
      </p:sp>
      <p:sp>
        <p:nvSpPr>
          <p:cNvPr id="3" name="Espace réservé du contenu 2"/>
          <p:cNvSpPr>
            <a:spLocks noGrp="1"/>
          </p:cNvSpPr>
          <p:nvPr>
            <p:ph sz="quarter" idx="1"/>
          </p:nvPr>
        </p:nvSpPr>
        <p:spPr/>
        <p:txBody>
          <a:bodyPr/>
          <a:lstStyle/>
          <a:p>
            <a:r>
              <a:rPr lang="fr-FR" dirty="0" smtClean="0"/>
              <a:t>L'ordonnance modifie l’article L. 2411-22  du code du travail sur la protection du conseiller prud'hommes. Son licenciement ne peut toujours intervenir qu'après autorisation de l'inspecteur du travail. </a:t>
            </a:r>
          </a:p>
          <a:p>
            <a:endParaRPr lang="fr-FR" dirty="0" smtClean="0"/>
          </a:p>
          <a:p>
            <a:r>
              <a:rPr lang="fr-FR" dirty="0" smtClean="0"/>
              <a:t>Mais la protection du candidat passe d'une durée de 6 mois après la publication des candidatures lorsqu'il y avait une élection à "</a:t>
            </a:r>
            <a:r>
              <a:rPr lang="fr-FR" b="1" u="sng" dirty="0" smtClean="0"/>
              <a:t>une durée de 3 mois à compter de la nomination des conseillers prud'hommes"</a:t>
            </a:r>
            <a:r>
              <a:rPr lang="fr-FR" dirty="0" smtClean="0"/>
              <a:t>.</a:t>
            </a:r>
            <a:endParaRPr lang="fr-FR"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43034" y="1566069"/>
            <a:ext cx="7772400" cy="2065338"/>
          </a:xfrm>
        </p:spPr>
        <p:txBody>
          <a:bodyPr>
            <a:normAutofit fontScale="90000"/>
          </a:bodyPr>
          <a:lstStyle/>
          <a:p>
            <a:r>
              <a:rPr lang="en-GB" b="1" u="sng" dirty="0" smtClean="0"/>
              <a:t/>
            </a:r>
            <a:br>
              <a:rPr lang="en-GB" b="1" u="sng" dirty="0" smtClean="0"/>
            </a:br>
            <a:r>
              <a:rPr lang="en-GB" b="1" u="sng" dirty="0" smtClean="0"/>
              <a:t/>
            </a:r>
            <a:br>
              <a:rPr lang="en-GB" b="1" u="sng" dirty="0" smtClean="0"/>
            </a:br>
            <a:r>
              <a:rPr lang="en-GB" sz="3556" b="1" i="1" u="sng" dirty="0" smtClean="0">
                <a:solidFill>
                  <a:schemeClr val="tx1"/>
                </a:solidFill>
              </a:rPr>
              <a:t>I-</a:t>
            </a:r>
            <a:r>
              <a:rPr lang="en-GB" sz="3556" b="1" i="1" u="sng" cap="all" dirty="0" smtClean="0">
                <a:solidFill>
                  <a:schemeClr val="tx1"/>
                </a:solidFill>
                <a:latin typeface="Times New Roman"/>
                <a:cs typeface="Times New Roman"/>
              </a:rPr>
              <a:t> </a:t>
            </a:r>
            <a:r>
              <a:rPr lang="en-GB" sz="3556" b="1" i="1" u="sng" cap="all" dirty="0" err="1">
                <a:solidFill>
                  <a:schemeClr val="tx1"/>
                </a:solidFill>
                <a:latin typeface="Times New Roman"/>
                <a:cs typeface="Times New Roman"/>
              </a:rPr>
              <a:t>Licenciement</a:t>
            </a:r>
            <a:r>
              <a:rPr lang="en-GB" sz="3556" b="1" i="1" u="sng" cap="all" dirty="0">
                <a:solidFill>
                  <a:schemeClr val="tx1"/>
                </a:solidFill>
                <a:latin typeface="Times New Roman"/>
                <a:cs typeface="Times New Roman"/>
              </a:rPr>
              <a:t> </a:t>
            </a:r>
            <a:r>
              <a:rPr lang="en-GB" sz="3556" b="1" i="1" u="sng" cap="all" dirty="0" err="1">
                <a:solidFill>
                  <a:schemeClr val="tx1"/>
                </a:solidFill>
                <a:latin typeface="Times New Roman"/>
                <a:cs typeface="Times New Roman"/>
              </a:rPr>
              <a:t>disciplinaire</a:t>
            </a:r>
            <a:r>
              <a:rPr lang="en-GB" sz="3556" b="1" i="1" u="sng" cap="all" dirty="0">
                <a:solidFill>
                  <a:schemeClr val="tx1"/>
                </a:solidFill>
                <a:latin typeface="Times New Roman"/>
                <a:cs typeface="Times New Roman"/>
              </a:rPr>
              <a:t> </a:t>
            </a:r>
            <a:r>
              <a:rPr lang="en-GB" sz="3556" b="1" i="1" u="sng" cap="all" dirty="0" err="1">
                <a:solidFill>
                  <a:schemeClr val="tx1"/>
                </a:solidFill>
                <a:latin typeface="Times New Roman"/>
                <a:cs typeface="Times New Roman"/>
              </a:rPr>
              <a:t>ou</a:t>
            </a:r>
            <a:r>
              <a:rPr lang="en-GB" sz="3556" b="1" i="1" u="sng" cap="all" dirty="0">
                <a:solidFill>
                  <a:schemeClr val="tx1"/>
                </a:solidFill>
                <a:latin typeface="Times New Roman"/>
                <a:cs typeface="Times New Roman"/>
              </a:rPr>
              <a:t> </a:t>
            </a:r>
            <a:r>
              <a:rPr lang="en-GB" sz="3556" b="1" i="1" u="sng" cap="all" dirty="0" err="1">
                <a:solidFill>
                  <a:schemeClr val="tx1"/>
                </a:solidFill>
                <a:latin typeface="Times New Roman"/>
                <a:cs typeface="Times New Roman"/>
              </a:rPr>
              <a:t>licenciement</a:t>
            </a:r>
            <a:r>
              <a:rPr lang="en-GB" sz="3556" b="1" i="1" u="sng" cap="all" dirty="0">
                <a:solidFill>
                  <a:schemeClr val="tx1"/>
                </a:solidFill>
                <a:latin typeface="Times New Roman"/>
                <a:cs typeface="Times New Roman"/>
              </a:rPr>
              <a:t> pour </a:t>
            </a:r>
            <a:r>
              <a:rPr lang="en-GB" sz="3556" b="1" i="1" u="sng" cap="all" dirty="0" err="1">
                <a:solidFill>
                  <a:schemeClr val="tx1"/>
                </a:solidFill>
                <a:latin typeface="Times New Roman"/>
                <a:cs typeface="Times New Roman"/>
              </a:rPr>
              <a:t>faute</a:t>
            </a:r>
            <a:r>
              <a:rPr lang="fr-FR" dirty="0"/>
              <a:t/>
            </a:r>
            <a:br>
              <a:rPr lang="fr-FR" dirty="0"/>
            </a:br>
            <a:endParaRPr lang="fr-FR" dirty="0"/>
          </a:p>
        </p:txBody>
      </p:sp>
    </p:spTree>
    <p:extLst>
      <p:ext uri="{BB962C8B-B14F-4D97-AF65-F5344CB8AC3E}">
        <p14:creationId xmlns:p14="http://schemas.microsoft.com/office/powerpoint/2010/main" val="3374166704"/>
      </p:ext>
    </p:extLst>
  </p:cSld>
  <p:clrMapOvr>
    <a:masterClrMapping/>
  </p:clrMapOvr>
  <p:transition>
    <p:pull dir="d"/>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254616" y="2411929"/>
            <a:ext cx="5454403" cy="707886"/>
          </a:xfrm>
          <a:prstGeom prst="rect">
            <a:avLst/>
          </a:prstGeom>
          <a:noFill/>
        </p:spPr>
        <p:txBody>
          <a:bodyPr wrap="square" rtlCol="0">
            <a:spAutoFit/>
          </a:bodyPr>
          <a:lstStyle/>
          <a:p>
            <a:pPr algn="ctr"/>
            <a:r>
              <a:rPr lang="fr-FR" sz="4000" i="1" u="sng" dirty="0" smtClean="0">
                <a:solidFill>
                  <a:srgbClr val="660066"/>
                </a:solidFill>
              </a:rPr>
              <a:t>Contrat de travail</a:t>
            </a:r>
            <a:endParaRPr lang="fr-FR" sz="4000" i="1" u="sng" dirty="0">
              <a:solidFill>
                <a:srgbClr val="660066"/>
              </a:solidFill>
            </a:endParaRPr>
          </a:p>
        </p:txBody>
      </p:sp>
    </p:spTree>
  </p:cSld>
  <p:clrMapOvr>
    <a:masterClrMapping/>
  </p:clrMapOvr>
  <p:transition>
    <p:wedg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Modification des conditions de travail : clause de mobilité </a:t>
            </a:r>
            <a:endParaRPr lang="fr-FR" dirty="0"/>
          </a:p>
        </p:txBody>
      </p:sp>
      <p:sp>
        <p:nvSpPr>
          <p:cNvPr id="3" name="Espace réservé du contenu 2"/>
          <p:cNvSpPr>
            <a:spLocks noGrp="1"/>
          </p:cNvSpPr>
          <p:nvPr>
            <p:ph sz="quarter" idx="1"/>
          </p:nvPr>
        </p:nvSpPr>
        <p:spPr>
          <a:xfrm>
            <a:off x="301752" y="1527048"/>
            <a:ext cx="8503920" cy="4950704"/>
          </a:xfrm>
        </p:spPr>
        <p:txBody>
          <a:bodyPr>
            <a:normAutofit fontScale="85000" lnSpcReduction="20000"/>
          </a:bodyPr>
          <a:lstStyle/>
          <a:p>
            <a:r>
              <a:rPr lang="fr-FR" b="1" u="sng" dirty="0" smtClean="0"/>
              <a:t>Faits : </a:t>
            </a:r>
            <a:r>
              <a:rPr lang="fr-FR" dirty="0" smtClean="0"/>
              <a:t>En l'espèce, un salarié a été licencié pour avoir refusé d'être muté d'Antibes à Asnières , en application de sa clause de mobilité. Il estimait que l'indemnité compensatrice de préavis lui était due au motif que l'employeur l'avait mis dans l'impossibilité de l'exécuter. </a:t>
            </a:r>
          </a:p>
          <a:p>
            <a:endParaRPr lang="fr-FR" dirty="0" smtClean="0"/>
          </a:p>
          <a:p>
            <a:r>
              <a:rPr lang="fr-FR" dirty="0" smtClean="0"/>
              <a:t>Il faisait valoir que l'employeur ne justifiait d'aucun obstacle au maintien de son poste à Antibes jusqu'à la fin de son préavis. </a:t>
            </a:r>
          </a:p>
          <a:p>
            <a:endParaRPr lang="fr-FR" dirty="0" smtClean="0"/>
          </a:p>
          <a:p>
            <a:r>
              <a:rPr lang="fr-FR" b="1" u="sng" dirty="0" smtClean="0"/>
              <a:t>Cour de cassation : </a:t>
            </a:r>
            <a:r>
              <a:rPr lang="fr-FR" dirty="0" smtClean="0"/>
              <a:t>"le refus du salarié de poursuivre l'exécution de son contrat de travail </a:t>
            </a:r>
            <a:r>
              <a:rPr lang="fr-FR" b="1" dirty="0" smtClean="0"/>
              <a:t>en raison d'un simple changement des conditions </a:t>
            </a:r>
            <a:r>
              <a:rPr lang="fr-FR" dirty="0" smtClean="0"/>
              <a:t>de travail décidé par l'employeur dans l'exercice de son pouvoir de direction rend ce salarié </a:t>
            </a:r>
            <a:r>
              <a:rPr lang="fr-FR" b="1" dirty="0" smtClean="0"/>
              <a:t>responsable de l'inexécution du préavis </a:t>
            </a:r>
            <a:r>
              <a:rPr lang="fr-FR" dirty="0" smtClean="0"/>
              <a:t>qu'il refuse d'exécuter aux nouvelles conditions et le prive des indemnités compensatrices de préavis et de congés payés afférents ».</a:t>
            </a:r>
            <a:r>
              <a:rPr lang="fr-FR" u="sng" dirty="0" smtClean="0"/>
              <a:t> </a:t>
            </a:r>
            <a:r>
              <a:rPr lang="fr-FR" b="1" u="sng" dirty="0" err="1" smtClean="0">
                <a:solidFill>
                  <a:srgbClr val="660066"/>
                </a:solidFill>
              </a:rPr>
              <a:t>Cass</a:t>
            </a:r>
            <a:r>
              <a:rPr lang="fr-FR" b="1" u="sng" dirty="0" smtClean="0">
                <a:solidFill>
                  <a:srgbClr val="660066"/>
                </a:solidFill>
              </a:rPr>
              <a:t>. soc., 31 mars 2016, n° 14-19.711</a:t>
            </a:r>
            <a:endParaRPr lang="fr-FR" b="1" dirty="0" smtClean="0">
              <a:solidFill>
                <a:srgbClr val="660066"/>
              </a:solidFill>
            </a:endParaRPr>
          </a:p>
          <a:p>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Contrat d’apprentissage </a:t>
            </a:r>
            <a:endParaRPr lang="fr-FR" dirty="0"/>
          </a:p>
        </p:txBody>
      </p:sp>
      <p:sp>
        <p:nvSpPr>
          <p:cNvPr id="3" name="Espace réservé du contenu 2"/>
          <p:cNvSpPr>
            <a:spLocks noGrp="1"/>
          </p:cNvSpPr>
          <p:nvPr>
            <p:ph sz="quarter" idx="1"/>
          </p:nvPr>
        </p:nvSpPr>
        <p:spPr/>
        <p:txBody>
          <a:bodyPr/>
          <a:lstStyle/>
          <a:p>
            <a:r>
              <a:rPr lang="fr-FR" dirty="0" smtClean="0"/>
              <a:t>Lorsque le contrat d’apprentissage est nul à défaut d’écrit, il ne peut </a:t>
            </a:r>
            <a:r>
              <a:rPr lang="fr-FR" b="1" dirty="0" smtClean="0"/>
              <a:t>recevoir exécution et ne peut être requalifié</a:t>
            </a:r>
            <a:r>
              <a:rPr lang="fr-FR" dirty="0" smtClean="0"/>
              <a:t>. Le jeune travailleur peut, cependant, prétendre au paiement des salaires sur la base du Smic ou du salaire minimum conventionnel avec application des abattements d’âge pour la période où le contrat a été exécuté.</a:t>
            </a:r>
          </a:p>
          <a:p>
            <a:endParaRPr lang="fr-FR" u="sng" dirty="0" smtClean="0"/>
          </a:p>
          <a:p>
            <a:r>
              <a:rPr lang="fr-FR" u="sng" dirty="0" smtClean="0">
                <a:solidFill>
                  <a:srgbClr val="660066"/>
                </a:solidFill>
              </a:rPr>
              <a:t> </a:t>
            </a:r>
            <a:r>
              <a:rPr lang="fr-FR" u="sng" dirty="0" err="1" smtClean="0">
                <a:solidFill>
                  <a:srgbClr val="660066"/>
                </a:solidFill>
              </a:rPr>
              <a:t>Cass</a:t>
            </a:r>
            <a:r>
              <a:rPr lang="fr-FR" u="sng" dirty="0" smtClean="0">
                <a:solidFill>
                  <a:srgbClr val="660066"/>
                </a:solidFill>
              </a:rPr>
              <a:t>. soc., 22 mars 2016, n° 15-10.530</a:t>
            </a:r>
            <a:endParaRPr lang="fr-FR" dirty="0">
              <a:solidFill>
                <a:srgbClr val="660066"/>
              </a:solidFill>
            </a:endParaRPr>
          </a:p>
        </p:txBody>
      </p:sp>
    </p:spTree>
  </p:cSld>
  <p:clrMapOvr>
    <a:masterClrMapping/>
  </p:clrMapOvr>
  <p:transition>
    <p:pull dir="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80884" y="718655"/>
            <a:ext cx="8092994" cy="5909311"/>
          </a:xfrm>
          <a:prstGeom prst="rect">
            <a:avLst/>
          </a:prstGeom>
          <a:noFill/>
        </p:spPr>
        <p:txBody>
          <a:bodyPr wrap="square" rtlCol="0">
            <a:spAutoFit/>
          </a:bodyPr>
          <a:lstStyle/>
          <a:p>
            <a:r>
              <a:rPr lang="fr-FR" b="1" u="sng" dirty="0" smtClean="0"/>
              <a:t>Initialement : </a:t>
            </a:r>
            <a:r>
              <a:rPr lang="fr-FR" dirty="0" smtClean="0"/>
              <a:t>Pendant les 2 premiers mois de l’apprentissage, vous évaluez les compétences de l’apprenti. Si celles-ci vous paraissent insuffisantes, vous pouvez alors rompre le contrat de travail sans avoir à vous justifier. La rupture pendant ces deux premiers mois peut en effet librement intervenir sauf en cas d’accident du travail. </a:t>
            </a:r>
          </a:p>
          <a:p>
            <a:endParaRPr lang="fr-FR" dirty="0" smtClean="0"/>
          </a:p>
          <a:p>
            <a:r>
              <a:rPr lang="fr-FR" b="1" u="sng" dirty="0" smtClean="0">
                <a:solidFill>
                  <a:srgbClr val="660066"/>
                </a:solidFill>
              </a:rPr>
              <a:t>Désormais, pour les contrats d’apprentissage conclus après le 18 août 2015 : </a:t>
            </a:r>
          </a:p>
          <a:p>
            <a:endParaRPr lang="fr-FR" dirty="0" smtClean="0"/>
          </a:p>
          <a:p>
            <a:r>
              <a:rPr lang="fr-FR" dirty="0" smtClean="0"/>
              <a:t>Période d’essai de 45 jours consécutifs ou non, de formation pratique en entreprise effectuée par l’apprenti (fin période de 2 mois). </a:t>
            </a:r>
          </a:p>
          <a:p>
            <a:endParaRPr lang="fr-FR" dirty="0" smtClean="0"/>
          </a:p>
          <a:p>
            <a:r>
              <a:rPr lang="fr-FR" b="1" u="sng" dirty="0" smtClean="0">
                <a:solidFill>
                  <a:srgbClr val="660066"/>
                </a:solidFill>
              </a:rPr>
              <a:t>Objectif : </a:t>
            </a:r>
            <a:r>
              <a:rPr lang="fr-FR" dirty="0" smtClean="0"/>
              <a:t>juger l’apprenti réellement sur le temps passé dans l’entreprise. Période de deux mois était calendaire et ne tenait pas compte du fait que l’apprenti pouvait passer une grande partie de son temps en centre de formation.</a:t>
            </a:r>
            <a:r>
              <a:rPr lang="fr-FR" i="1" dirty="0" smtClean="0"/>
              <a:t> </a:t>
            </a:r>
          </a:p>
          <a:p>
            <a:endParaRPr lang="fr-FR" i="1" dirty="0" smtClean="0"/>
          </a:p>
          <a:p>
            <a:endParaRPr lang="fr-FR" i="1" dirty="0" smtClean="0"/>
          </a:p>
          <a:p>
            <a:r>
              <a:rPr lang="fr-FR" b="1" i="1" u="sng" dirty="0" smtClean="0">
                <a:solidFill>
                  <a:srgbClr val="660066"/>
                </a:solidFill>
              </a:rPr>
              <a:t>Loi n° 2015-994 du 17 août 2015</a:t>
            </a:r>
            <a:endParaRPr lang="fr-FR" b="1" u="sng" dirty="0" smtClean="0">
              <a:solidFill>
                <a:srgbClr val="660066"/>
              </a:solidFill>
            </a:endParaRPr>
          </a:p>
          <a:p>
            <a:endParaRPr lang="fr-FR" dirty="0" smtClean="0"/>
          </a:p>
          <a:p>
            <a:endParaRPr lang="fr-FR" dirty="0" smtClean="0"/>
          </a:p>
          <a:p>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Renouvellement CDD </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smtClean="0">
                <a:solidFill>
                  <a:srgbClr val="660066"/>
                </a:solidFill>
              </a:rPr>
              <a:t>Les contrats à durée déterminée et les contrats intérim </a:t>
            </a:r>
            <a:r>
              <a:rPr lang="fr-FR" b="1" dirty="0" smtClean="0"/>
              <a:t>peuvent être renouvelés 2 fois au lieu d’une seule</a:t>
            </a:r>
            <a:r>
              <a:rPr lang="fr-FR" dirty="0" smtClean="0"/>
              <a:t>. C’est la nouveauté de la loi Rebsamen.</a:t>
            </a:r>
          </a:p>
          <a:p>
            <a:endParaRPr lang="fr-FR" dirty="0" smtClean="0"/>
          </a:p>
          <a:p>
            <a:r>
              <a:rPr lang="fr-FR" dirty="0" smtClean="0"/>
              <a:t>La loi Rebsamen ne modifie pas la durée maximale légale de ces contrats précaires (18 mois, voire 9 ou 24 mois suivant les cas de recours), qu’il y ait un ou 2 renouvellements inclus.</a:t>
            </a:r>
          </a:p>
          <a:p>
            <a:pPr>
              <a:buNone/>
            </a:pPr>
            <a:endParaRPr lang="fr-FR" dirty="0" smtClean="0"/>
          </a:p>
          <a:p>
            <a:r>
              <a:rPr lang="fr-FR" dirty="0" smtClean="0"/>
              <a:t> Ainsi, pour les cas de recours au CDD où la durée maximale légale est de 18 mois, la durée totale ne pourra pas excéder 18 mois, inclus les 2 renouvellements.</a:t>
            </a:r>
            <a:r>
              <a:rPr lang="fr-FR" i="1" dirty="0" smtClean="0"/>
              <a:t> </a:t>
            </a:r>
          </a:p>
          <a:p>
            <a:endParaRPr lang="fr-FR" i="1" dirty="0" smtClean="0"/>
          </a:p>
          <a:p>
            <a:r>
              <a:rPr lang="fr-FR" b="1" i="1" u="sng" dirty="0" smtClean="0">
                <a:solidFill>
                  <a:srgbClr val="660066"/>
                </a:solidFill>
              </a:rPr>
              <a:t>Loi REBSAMEN n° 2015-994 du 17 août 2015 </a:t>
            </a:r>
            <a:endParaRPr lang="fr-FR" b="1" u="sng" dirty="0" smtClean="0">
              <a:solidFill>
                <a:srgbClr val="660066"/>
              </a:solidFill>
            </a:endParaRPr>
          </a:p>
          <a:p>
            <a:endParaRPr lang="fr-FR" dirty="0" smtClean="0"/>
          </a:p>
          <a:p>
            <a:pPr>
              <a:buNone/>
            </a:pPr>
            <a:endParaRPr lang="fr-FR" dirty="0"/>
          </a:p>
        </p:txBody>
      </p:sp>
    </p:spTree>
  </p:cSld>
  <p:clrMapOvr>
    <a:masterClrMapping/>
  </p:clrMapOvr>
  <p:transition>
    <p:pull dir="d"/>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CDI Intérimaire </a:t>
            </a:r>
            <a:endParaRPr lang="fr-FR" dirty="0"/>
          </a:p>
        </p:txBody>
      </p:sp>
      <p:sp>
        <p:nvSpPr>
          <p:cNvPr id="3" name="Espace réservé du contenu 2"/>
          <p:cNvSpPr>
            <a:spLocks noGrp="1"/>
          </p:cNvSpPr>
          <p:nvPr>
            <p:ph sz="quarter" idx="1"/>
          </p:nvPr>
        </p:nvSpPr>
        <p:spPr>
          <a:xfrm>
            <a:off x="301752" y="1527048"/>
            <a:ext cx="8503920" cy="4940860"/>
          </a:xfrm>
        </p:spPr>
        <p:txBody>
          <a:bodyPr>
            <a:normAutofit fontScale="85000" lnSpcReduction="20000"/>
          </a:bodyPr>
          <a:lstStyle/>
          <a:p>
            <a:pPr algn="just"/>
            <a:r>
              <a:rPr lang="fr-FR" sz="2857" dirty="0" smtClean="0"/>
              <a:t>Ce CDI comporte : </a:t>
            </a:r>
          </a:p>
          <a:p>
            <a:pPr lvl="2" algn="just"/>
            <a:r>
              <a:rPr lang="fr-FR" sz="2157" dirty="0" smtClean="0"/>
              <a:t>des périodes d’exécution de missions</a:t>
            </a:r>
          </a:p>
          <a:p>
            <a:pPr lvl="2" algn="just"/>
            <a:r>
              <a:rPr lang="fr-FR" sz="2157" dirty="0" smtClean="0"/>
              <a:t> des périodes où le salarié ne travaille pas : périodes d’intermission assimilées à du travail effectif</a:t>
            </a:r>
          </a:p>
          <a:p>
            <a:pPr algn="just">
              <a:buNone/>
            </a:pPr>
            <a:endParaRPr lang="fr-FR" dirty="0" smtClean="0"/>
          </a:p>
          <a:p>
            <a:pPr algn="just"/>
            <a:r>
              <a:rPr lang="fr-FR" dirty="0" smtClean="0"/>
              <a:t>L’intérimaire est tenu d’accepter les missions proposées si : </a:t>
            </a:r>
          </a:p>
          <a:p>
            <a:pPr lvl="2" algn="just"/>
            <a:r>
              <a:rPr lang="fr-FR" dirty="0" smtClean="0"/>
              <a:t>Elles sont compatibles avec les emplois définis dans son contrat </a:t>
            </a:r>
          </a:p>
          <a:p>
            <a:pPr lvl="2" algn="just"/>
            <a:r>
              <a:rPr lang="fr-FR" dirty="0" smtClean="0"/>
              <a:t>et si la rémunération n’est pas inférieure à 70 % du taux horaire de sa dernière mission.</a:t>
            </a:r>
          </a:p>
          <a:p>
            <a:pPr algn="just"/>
            <a:endParaRPr lang="fr-FR" dirty="0" smtClean="0"/>
          </a:p>
          <a:p>
            <a:pPr algn="just"/>
            <a:r>
              <a:rPr lang="fr-FR" dirty="0" smtClean="0"/>
              <a:t>Il tenu d’accepter les formations proposées par l’ETT, pendant les périodes d’intermission, sauf s’il est en vacances ou en formation. </a:t>
            </a:r>
          </a:p>
          <a:p>
            <a:pPr algn="just"/>
            <a:endParaRPr lang="fr-FR" dirty="0" smtClean="0"/>
          </a:p>
          <a:p>
            <a:pPr algn="just"/>
            <a:r>
              <a:rPr lang="fr-FR" dirty="0" smtClean="0"/>
              <a:t>l’intérimaire doit être joignable  : si appel ETT il soit se rendre dans entreprise dans un délai minimum d’une demi-journée. </a:t>
            </a:r>
            <a:r>
              <a:rPr lang="fr-FR" b="1" i="1" u="sng" dirty="0" smtClean="0">
                <a:solidFill>
                  <a:srgbClr val="660066"/>
                </a:solidFill>
              </a:rPr>
              <a:t>Loi n° 2015-994 du 17 août 2015 </a:t>
            </a:r>
            <a:endParaRPr lang="fr-FR" dirty="0" smtClean="0"/>
          </a:p>
          <a:p>
            <a:pPr algn="just"/>
            <a:endParaRPr lang="fr-FR" dirty="0" smtClean="0"/>
          </a:p>
          <a:p>
            <a:endParaRPr lang="fr-FR" dirty="0"/>
          </a:p>
        </p:txBody>
      </p:sp>
    </p:spTree>
  </p:cSld>
  <p:clrMapOvr>
    <a:masterClrMapping/>
  </p:clrMapOvr>
  <p:transition>
    <p:pull dir="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Contrat de professionnalisation </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Ouverture contrat de professionnalisation aux chômeurs inscrits depuis plus d’un an sur la liste des demandeurs d’emploi. </a:t>
            </a:r>
          </a:p>
          <a:p>
            <a:endParaRPr lang="fr-FR" dirty="0" smtClean="0"/>
          </a:p>
          <a:p>
            <a:r>
              <a:rPr lang="fr-FR" dirty="0" smtClean="0"/>
              <a:t>La loi Rebsamen prévoit de permettre au bénéficiaire d’un contrat de professionnalisation d’acquérir son savoir-faire dans plusieurs entreprises. Une convention spéciale devra être conclue à cet effet entre l’employeur, les entreprises d’accueil et le salarié, selon des modalités à définir par décret.</a:t>
            </a:r>
          </a:p>
          <a:p>
            <a:r>
              <a:rPr lang="fr-FR" b="1" i="1" u="sng" dirty="0" smtClean="0">
                <a:solidFill>
                  <a:srgbClr val="660066"/>
                </a:solidFill>
              </a:rPr>
              <a:t> Loi n° 2015-994 du 17 août 2015 </a:t>
            </a:r>
            <a:endParaRPr lang="fr-FR" dirty="0"/>
          </a:p>
        </p:txBody>
      </p:sp>
    </p:spTree>
  </p:cSld>
  <p:clrMapOvr>
    <a:masterClrMapping/>
  </p:clrMapOvr>
  <p:transition>
    <p:pull dir="d"/>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7132" y="2598976"/>
            <a:ext cx="6645707" cy="1323439"/>
          </a:xfrm>
          <a:prstGeom prst="rect">
            <a:avLst/>
          </a:prstGeom>
          <a:noFill/>
        </p:spPr>
        <p:txBody>
          <a:bodyPr wrap="square" rtlCol="0">
            <a:spAutoFit/>
          </a:bodyPr>
          <a:lstStyle/>
          <a:p>
            <a:pPr algn="ctr"/>
            <a:r>
              <a:rPr lang="fr-FR" sz="4000" i="1" u="sng" dirty="0" smtClean="0">
                <a:solidFill>
                  <a:srgbClr val="660066"/>
                </a:solidFill>
              </a:rPr>
              <a:t>Harcèlement/ Agissements sexistes </a:t>
            </a:r>
            <a:endParaRPr lang="fr-FR" sz="4000" i="1" u="sng" dirty="0">
              <a:solidFill>
                <a:srgbClr val="660066"/>
              </a:solidFill>
            </a:endParaRPr>
          </a:p>
        </p:txBody>
      </p:sp>
    </p:spTree>
  </p:cSld>
  <p:clrMapOvr>
    <a:masterClrMapping/>
  </p:clrMapOvr>
  <p:transition>
    <p:wedg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Agissements sexistes </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La loi Rebsamen définit la notion d’agissements sexuels.</a:t>
            </a:r>
          </a:p>
          <a:p>
            <a:pPr>
              <a:buNone/>
            </a:pPr>
            <a:r>
              <a:rPr lang="fr-FR" dirty="0" smtClean="0"/>
              <a:t> </a:t>
            </a:r>
          </a:p>
          <a:p>
            <a:r>
              <a:rPr lang="fr-FR" dirty="0" smtClean="0"/>
              <a:t>« </a:t>
            </a:r>
            <a:r>
              <a:rPr lang="fr-FR" i="1" dirty="0" smtClean="0"/>
              <a:t>Nul ne doit subir d'agissement sexiste, défini comme tout agissement lié au sexe d'une personne, ayant pour objet ou pour effet de porter atteinte à sa dignité ou de créer un environnement intimidant, hostile, dégradant, humiliant ou offensant. »Il vous revient de faire respecter cette règle et de sanctionner les comportements sexistes.	</a:t>
            </a:r>
          </a:p>
          <a:p>
            <a:endParaRPr lang="fr-FR" i="1" dirty="0" smtClean="0"/>
          </a:p>
          <a:p>
            <a:r>
              <a:rPr lang="fr-FR" b="1" u="sng" dirty="0" smtClean="0">
                <a:solidFill>
                  <a:srgbClr val="660066"/>
                </a:solidFill>
              </a:rPr>
              <a:t>l’article L. 1142-2-1 du Code du travail / </a:t>
            </a:r>
            <a:r>
              <a:rPr lang="fr-FR" b="1" i="1" u="sng" dirty="0" smtClean="0">
                <a:solidFill>
                  <a:srgbClr val="660066"/>
                </a:solidFill>
              </a:rPr>
              <a:t>Loi n° 2015-994 du 17 août 2015 </a:t>
            </a:r>
            <a:endParaRPr lang="fr-FR" dirty="0"/>
          </a:p>
        </p:txBody>
      </p:sp>
    </p:spTree>
  </p:cSld>
  <p:clrMapOvr>
    <a:masterClrMapping/>
  </p:clrMapOvr>
  <p:transition>
    <p:pull dir="d"/>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Harcèlement moral </a:t>
            </a:r>
            <a:endParaRPr lang="fr-FR" dirty="0"/>
          </a:p>
        </p:txBody>
      </p:sp>
      <p:sp>
        <p:nvSpPr>
          <p:cNvPr id="3" name="Espace réservé du contenu 2"/>
          <p:cNvSpPr>
            <a:spLocks noGrp="1"/>
          </p:cNvSpPr>
          <p:nvPr>
            <p:ph sz="quarter" idx="1"/>
          </p:nvPr>
        </p:nvSpPr>
        <p:spPr/>
        <p:txBody>
          <a:bodyPr>
            <a:normAutofit fontScale="92500"/>
          </a:bodyPr>
          <a:lstStyle/>
          <a:p>
            <a:r>
              <a:rPr lang="fr-FR" b="1" u="sng" dirty="0" smtClean="0"/>
              <a:t>Faits : </a:t>
            </a:r>
            <a:r>
              <a:rPr lang="fr-FR" dirty="0" smtClean="0"/>
              <a:t>Une responsable d'agence est licenciée pour faute grave en raison de nombreux manquements professionnels. Dans la lettre de licenciement, l'employeur faisait notamment état d'accusations de harcèlement proférées par la salariée.</a:t>
            </a:r>
          </a:p>
          <a:p>
            <a:endParaRPr lang="fr-FR" dirty="0" smtClean="0"/>
          </a:p>
          <a:p>
            <a:r>
              <a:rPr lang="fr-FR" b="1" u="sng" dirty="0" smtClean="0"/>
              <a:t>CASS : sauf mauvaise foi</a:t>
            </a:r>
            <a:r>
              <a:rPr lang="fr-FR" dirty="0" smtClean="0"/>
              <a:t>, la dénonciation d'un harcèlement moral ou sexuel ne pouvant être sanctionnée, ce motif ne peut être pris en considération dans l'appréciation des éventuelles fautes de l'apprentie de nature à justifier la résiliation judiciaire du contrat à ses torts ».</a:t>
            </a:r>
          </a:p>
          <a:p>
            <a:r>
              <a:rPr lang="fr-FR" b="1" u="sng" dirty="0" err="1" smtClean="0">
                <a:solidFill>
                  <a:srgbClr val="660066"/>
                </a:solidFill>
              </a:rPr>
              <a:t>Cass</a:t>
            </a:r>
            <a:r>
              <a:rPr lang="fr-FR" b="1" u="sng" dirty="0" smtClean="0">
                <a:solidFill>
                  <a:srgbClr val="660066"/>
                </a:solidFill>
              </a:rPr>
              <a:t>. soc. 10 juin 2015, n° 13-25.554</a:t>
            </a:r>
            <a:endParaRPr lang="fr-FR" b="1" dirty="0">
              <a:solidFill>
                <a:srgbClr val="660066"/>
              </a:solidFill>
            </a:endParaRPr>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Personnalisée 11">
      <a:dk1>
        <a:sysClr val="windowText" lastClr="000000"/>
      </a:dk1>
      <a:lt1>
        <a:sysClr val="window" lastClr="FFFFFF"/>
      </a:lt1>
      <a:dk2>
        <a:srgbClr val="323232"/>
      </a:dk2>
      <a:lt2>
        <a:srgbClr val="E3DED1"/>
      </a:lt2>
      <a:accent1>
        <a:srgbClr val="D4EDF0"/>
      </a:accent1>
      <a:accent2>
        <a:srgbClr val="9F2936"/>
      </a:accent2>
      <a:accent3>
        <a:srgbClr val="0E1E84"/>
      </a:accent3>
      <a:accent4>
        <a:srgbClr val="4E8542"/>
      </a:accent4>
      <a:accent5>
        <a:srgbClr val="604878"/>
      </a:accent5>
      <a:accent6>
        <a:srgbClr val="C19859"/>
      </a:accent6>
      <a:hlink>
        <a:srgbClr val="6B9F25"/>
      </a:hlink>
      <a:folHlink>
        <a:srgbClr val="B26B02"/>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3417</TotalTime>
  <Words>5519</Words>
  <Application>Microsoft Macintosh PowerPoint</Application>
  <PresentationFormat>Présentation à l'écran (4:3)</PresentationFormat>
  <Paragraphs>661</Paragraphs>
  <Slides>106</Slides>
  <Notes>0</Notes>
  <HiddenSlides>0</HiddenSlides>
  <MMClips>0</MMClips>
  <ScaleCrop>false</ScaleCrop>
  <HeadingPairs>
    <vt:vector size="8" baseType="variant">
      <vt:variant>
        <vt:lpstr>Polices utilisées</vt:lpstr>
      </vt:variant>
      <vt:variant>
        <vt:i4>11</vt:i4>
      </vt:variant>
      <vt:variant>
        <vt:lpstr>Thème</vt:lpstr>
      </vt:variant>
      <vt:variant>
        <vt:i4>1</vt:i4>
      </vt:variant>
      <vt:variant>
        <vt:lpstr>Serveurs OLE incorporés</vt:lpstr>
      </vt:variant>
      <vt:variant>
        <vt:i4>1</vt:i4>
      </vt:variant>
      <vt:variant>
        <vt:lpstr>Titres des diapositives</vt:lpstr>
      </vt:variant>
      <vt:variant>
        <vt:i4>106</vt:i4>
      </vt:variant>
    </vt:vector>
  </HeadingPairs>
  <TitlesOfParts>
    <vt:vector size="119" baseType="lpstr">
      <vt:lpstr>Abadi MT Condensed Extra Bold</vt:lpstr>
      <vt:lpstr>Calibri</vt:lpstr>
      <vt:lpstr>Calibri (Titres)</vt:lpstr>
      <vt:lpstr>Cambria</vt:lpstr>
      <vt:lpstr>Lucida Grande</vt:lpstr>
      <vt:lpstr>Times</vt:lpstr>
      <vt:lpstr>Times New Roman</vt:lpstr>
      <vt:lpstr>Times New Roman </vt:lpstr>
      <vt:lpstr>Wingdings</vt:lpstr>
      <vt:lpstr>Wingdings 2</vt:lpstr>
      <vt:lpstr>Arial</vt:lpstr>
      <vt:lpstr>Civique</vt:lpstr>
      <vt:lpstr>Document</vt:lpstr>
      <vt:lpstr>LE LICENCIEMENT INDIVIDUEL</vt:lpstr>
      <vt:lpstr>PLAN </vt:lpstr>
      <vt:lpstr>Présentation PowerPoint</vt:lpstr>
      <vt:lpstr>1.4.1 - Cass. soc., 16 sept. 2015, n° 14-10.325 </vt:lpstr>
      <vt:lpstr>    1.4.2- Cass. soc., 18 mars 2015, n° 13-27.658    </vt:lpstr>
      <vt:lpstr>  1.4.3- Cass. soc., 6 avr. 2016, n° 14-23.198 </vt:lpstr>
      <vt:lpstr>1.4.4-  CE, 30 déc. 2015, n° 384290</vt:lpstr>
      <vt:lpstr>CHAPITRE II – LES MOTIFS PERSONNELS </vt:lpstr>
      <vt:lpstr>  I- Licenciement disciplinaire ou licenciement pour faute </vt:lpstr>
      <vt:lpstr>Présentation PowerPoint</vt:lpstr>
      <vt:lpstr>Changement des attributions et du niveau de responsabilité sans modification de la qualification</vt:lpstr>
      <vt:lpstr>Rémunération variable établie en fonction d'objectifs définis contractuellement</vt:lpstr>
      <vt:lpstr>Suppression ou réduction d'un avantage ou des frais professionnels </vt:lpstr>
      <vt:lpstr>2 – La faute grave</vt:lpstr>
      <vt:lpstr>   Cass. soc., 25 nov. 2015, n° 14-21.521 </vt:lpstr>
      <vt:lpstr> Cass. soc., 17 juin 2015, n° 14-11.486  </vt:lpstr>
      <vt:lpstr> Cass. soc., 10 juin 2015, n° 14-13.318 </vt:lpstr>
      <vt:lpstr> Cass. soc., 3 févr. 2016, n° 14-18.600 </vt:lpstr>
      <vt:lpstr>3 – La faute lourde </vt:lpstr>
      <vt:lpstr>   Cass. soc., 22 oct. 2015, n° 14-11.291 </vt:lpstr>
      <vt:lpstr> </vt:lpstr>
      <vt:lpstr>Actualité : Cons. const., 2 mars 2016, n° 2015-523 QPC </vt:lpstr>
      <vt:lpstr>4 - Indemnités licenciement sans causes réelle et sérieuse </vt:lpstr>
      <vt:lpstr>Présentation PowerPoint</vt:lpstr>
      <vt:lpstr>Insuffisance professionnelle</vt:lpstr>
      <vt:lpstr>Un motif non disciplinaire </vt:lpstr>
      <vt:lpstr>Appréciation de l’insuffisance </vt:lpstr>
      <vt:lpstr>Insuffisance de résultats  </vt:lpstr>
      <vt:lpstr>Exigence d’une carence du salarié </vt:lpstr>
      <vt:lpstr>Présentation PowerPoint</vt:lpstr>
      <vt:lpstr>La maladie ne fait pas échec au licenciement disciplinaire</vt:lpstr>
      <vt:lpstr> Maintien de l’obligation de loyauté pendant la suspension du contrat de travail</vt:lpstr>
      <vt:lpstr>Présentation PowerPoint</vt:lpstr>
      <vt:lpstr>       Licenciement pour absence prolongée du fait d’une maladie  </vt:lpstr>
      <vt:lpstr>Contenu de la lettre de licenciement </vt:lpstr>
      <vt:lpstr>Cadre d’appréciation de la désorganisation de l’entreprise</vt:lpstr>
      <vt:lpstr>Cas particulier du salarié protégé </vt:lpstr>
      <vt:lpstr>Exception : manquement à l’obligation de sécurité</vt:lpstr>
      <vt:lpstr>Conséquences si conditions pas réunies : licenciement abusif ou nul ?</vt:lpstr>
      <vt:lpstr>Présentation PowerPoint</vt:lpstr>
      <vt:lpstr>  Procédure  </vt:lpstr>
      <vt:lpstr>   En cas d'avis d'aptitude annulé par l’inspecteur du travail   </vt:lpstr>
      <vt:lpstr>Obligation de reclassement : même en cas d’inaptitude à tout emploi</vt:lpstr>
      <vt:lpstr>Obligation de reclassement : exception</vt:lpstr>
      <vt:lpstr>Conséquences </vt:lpstr>
      <vt:lpstr>Présentation PowerPoint</vt:lpstr>
      <vt:lpstr>1- Incarcération</vt:lpstr>
      <vt:lpstr>2- Retrait du permis de conduire</vt:lpstr>
      <vt:lpstr> CHAPITRE III – RESTRICTIONS AU LICENCIMENT </vt:lpstr>
      <vt:lpstr>Présentation PowerPoint</vt:lpstr>
      <vt:lpstr>Licenciement prononcé en violation de cette liberté </vt:lpstr>
      <vt:lpstr>Licenciement justifié du fait d’un abus de droit</vt:lpstr>
      <vt:lpstr>Présentation PowerPoint</vt:lpstr>
      <vt:lpstr>Présentation PowerPoint</vt:lpstr>
      <vt:lpstr>Présentation PowerPoint</vt:lpstr>
      <vt:lpstr> Faits a priori de la vie privée mais se rattachant à la vie professionnelle</vt:lpstr>
      <vt:lpstr>Présentation PowerPoint</vt:lpstr>
      <vt:lpstr>Présentation PowerPoint</vt:lpstr>
      <vt:lpstr>1- Procédure applicable en matière de licenciement individuel pour motif économique </vt:lpstr>
      <vt:lpstr>Présentation PowerPoint</vt:lpstr>
      <vt:lpstr>Présentation PowerPoint</vt:lpstr>
      <vt:lpstr>2 – Définition </vt:lpstr>
      <vt:lpstr>3- Conditions tenant au contexte économique </vt:lpstr>
      <vt:lpstr>3.1 – Les difficultés économiques </vt:lpstr>
      <vt:lpstr>Date d’appréciation des difficultés économiques </vt:lpstr>
      <vt:lpstr>Appréciation des difficultés économiques à partir du compte de résultat </vt:lpstr>
      <vt:lpstr>Présentation PowerPoint</vt:lpstr>
      <vt:lpstr>3.2 - Mutations technologiques</vt:lpstr>
      <vt:lpstr>3.3- Réorganisation de l'entreprise</vt:lpstr>
      <vt:lpstr>3.4 – La cessation d’activité </vt:lpstr>
      <vt:lpstr>(suite)</vt:lpstr>
      <vt:lpstr>(Suite)</vt:lpstr>
      <vt:lpstr>4 - Conditions tenant aux conséquences sur l'emploi</vt:lpstr>
      <vt:lpstr>Motivation de la lettre de licenciement </vt:lpstr>
      <vt:lpstr>6 – L’impossibilité de reclassement  </vt:lpstr>
      <vt:lpstr>Preuve </vt:lpstr>
      <vt:lpstr>Décret n° 2015-1638 du 10 décrembre 2015  </vt:lpstr>
      <vt:lpstr> Cass. soc., 28 janv. 2015, n° 13-23.440 </vt:lpstr>
      <vt:lpstr>5 – Le respect des critères d’ordre</vt:lpstr>
      <vt:lpstr>6.1 -Fixation des critères</vt:lpstr>
      <vt:lpstr>6.2- Périmètre d’application des critères d’ordre</vt:lpstr>
      <vt:lpstr>Cass. soc.14-10-2015 n° 14-14.339</vt:lpstr>
      <vt:lpstr>Présentation PowerPoint</vt:lpstr>
      <vt:lpstr>Présentation PowerPoint</vt:lpstr>
      <vt:lpstr>Présentation PowerPoint</vt:lpstr>
      <vt:lpstr>1- Procédure </vt:lpstr>
      <vt:lpstr>2- Exigence de parité </vt:lpstr>
      <vt:lpstr>3- Les conditions générales pour être candidat</vt:lpstr>
      <vt:lpstr>4- La protection du candidat au conseil prud'homal</vt:lpstr>
      <vt:lpstr>Présentation PowerPoint</vt:lpstr>
      <vt:lpstr>Modification des conditions de travail : clause de mobilité </vt:lpstr>
      <vt:lpstr>Contrat d’apprentissage </vt:lpstr>
      <vt:lpstr>Présentation PowerPoint</vt:lpstr>
      <vt:lpstr>Renouvellement CDD </vt:lpstr>
      <vt:lpstr>Le CDI Intérimaire </vt:lpstr>
      <vt:lpstr>Contrat de professionnalisation </vt:lpstr>
      <vt:lpstr>Présentation PowerPoint</vt:lpstr>
      <vt:lpstr>Agissements sexistes </vt:lpstr>
      <vt:lpstr>Harcèlement moral </vt:lpstr>
      <vt:lpstr>Présentation PowerPoint</vt:lpstr>
      <vt:lpstr>Rupture conventionnelle </vt:lpstr>
      <vt:lpstr>Présentation PowerPoint</vt:lpstr>
      <vt:lpstr>Licenciement économique du candidat aux élections </vt:lpstr>
      <vt:lpstr>Présentation PowerPoint</vt:lpstr>
      <vt:lpstr>Présentation PowerPoint</vt:lpstr>
      <vt:lpstr>Action d'un syndicat dans l'intérêt collectif de la profession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MOTIFS DU LICENCIEMENT </dc:title>
  <dc:creator>Assistant</dc:creator>
  <cp:lastModifiedBy>Ingrid Geray</cp:lastModifiedBy>
  <cp:revision>99</cp:revision>
  <dcterms:created xsi:type="dcterms:W3CDTF">2016-05-20T08:48:59Z</dcterms:created>
  <dcterms:modified xsi:type="dcterms:W3CDTF">2016-05-23T06:11:57Z</dcterms:modified>
</cp:coreProperties>
</file>