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sldIdLst>
    <p:sldId id="280" r:id="rId2"/>
    <p:sldId id="262" r:id="rId3"/>
    <p:sldId id="274" r:id="rId4"/>
    <p:sldId id="263" r:id="rId5"/>
    <p:sldId id="272" r:id="rId6"/>
    <p:sldId id="264" r:id="rId7"/>
    <p:sldId id="266" r:id="rId8"/>
    <p:sldId id="265" r:id="rId9"/>
    <p:sldId id="256" r:id="rId10"/>
    <p:sldId id="257" r:id="rId11"/>
    <p:sldId id="268" r:id="rId12"/>
    <p:sldId id="259" r:id="rId13"/>
    <p:sldId id="269" r:id="rId14"/>
    <p:sldId id="270" r:id="rId15"/>
    <p:sldId id="261" r:id="rId16"/>
    <p:sldId id="271" r:id="rId17"/>
    <p:sldId id="279" r:id="rId18"/>
    <p:sldId id="275" r:id="rId19"/>
    <p:sldId id="276" r:id="rId20"/>
    <p:sldId id="277" r:id="rId21"/>
    <p:sldId id="278" r:id="rId22"/>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68" d="100"/>
          <a:sy n="68" d="100"/>
        </p:scale>
        <p:origin x="-928"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A34F48D-2AA4-754B-A2B8-425A3F338F9C}" type="doc">
      <dgm:prSet loTypeId="urn:microsoft.com/office/officeart/2005/8/layout/process1" loCatId="process" qsTypeId="urn:microsoft.com/office/officeart/2005/8/quickstyle/simple4" qsCatId="simple" csTypeId="urn:microsoft.com/office/officeart/2005/8/colors/colorful2" csCatId="colorful" phldr="1"/>
      <dgm:spPr/>
    </dgm:pt>
    <dgm:pt modelId="{C726ED48-65E3-284D-8E6E-86E363DF3CFF}">
      <dgm:prSet phldrT="[Texte]"/>
      <dgm:spPr/>
      <dgm:t>
        <a:bodyPr/>
        <a:lstStyle/>
        <a:p>
          <a:r>
            <a:rPr lang="fr-FR" dirty="0" smtClean="0"/>
            <a:t>Entreprise A</a:t>
          </a:r>
          <a:endParaRPr lang="fr-FR" dirty="0"/>
        </a:p>
      </dgm:t>
    </dgm:pt>
    <dgm:pt modelId="{032CE153-703A-924E-B485-E66FF64F15A4}" type="parTrans" cxnId="{D77D61EA-B94A-2642-A1E4-60C94D6EB6CF}">
      <dgm:prSet/>
      <dgm:spPr/>
      <dgm:t>
        <a:bodyPr/>
        <a:lstStyle/>
        <a:p>
          <a:endParaRPr lang="fr-FR"/>
        </a:p>
      </dgm:t>
    </dgm:pt>
    <dgm:pt modelId="{15A12C54-74EC-B94D-BA32-634306BAAE5F}" type="sibTrans" cxnId="{D77D61EA-B94A-2642-A1E4-60C94D6EB6CF}">
      <dgm:prSet/>
      <dgm:spPr/>
      <dgm:t>
        <a:bodyPr/>
        <a:lstStyle/>
        <a:p>
          <a:endParaRPr lang="fr-FR"/>
        </a:p>
      </dgm:t>
    </dgm:pt>
    <dgm:pt modelId="{FE8D4948-E8F5-5142-A672-C84D67FB43CE}">
      <dgm:prSet phldrT="[Texte]"/>
      <dgm:spPr/>
      <dgm:t>
        <a:bodyPr/>
        <a:lstStyle/>
        <a:p>
          <a:r>
            <a:rPr lang="fr-FR" dirty="0" smtClean="0"/>
            <a:t>Permutation du personnel possible </a:t>
          </a:r>
          <a:endParaRPr lang="fr-FR" dirty="0"/>
        </a:p>
      </dgm:t>
    </dgm:pt>
    <dgm:pt modelId="{BA81E954-6348-8F43-8C51-212920CFE8C1}" type="parTrans" cxnId="{4875065B-3D73-444C-A7BA-9FB165ED7761}">
      <dgm:prSet/>
      <dgm:spPr/>
      <dgm:t>
        <a:bodyPr/>
        <a:lstStyle/>
        <a:p>
          <a:endParaRPr lang="fr-FR"/>
        </a:p>
      </dgm:t>
    </dgm:pt>
    <dgm:pt modelId="{4DA69ADB-93B2-014D-B680-0F70EF2E59C6}" type="sibTrans" cxnId="{4875065B-3D73-444C-A7BA-9FB165ED7761}">
      <dgm:prSet/>
      <dgm:spPr/>
      <dgm:t>
        <a:bodyPr/>
        <a:lstStyle/>
        <a:p>
          <a:endParaRPr lang="fr-FR"/>
        </a:p>
      </dgm:t>
    </dgm:pt>
    <dgm:pt modelId="{71FDDFCB-DAA8-FD4D-943A-10CD514A2165}">
      <dgm:prSet phldrT="[Texte]"/>
      <dgm:spPr/>
      <dgm:t>
        <a:bodyPr/>
        <a:lstStyle/>
        <a:p>
          <a:r>
            <a:rPr lang="fr-FR" dirty="0" smtClean="0"/>
            <a:t>Entreprise B</a:t>
          </a:r>
          <a:endParaRPr lang="fr-FR" dirty="0"/>
        </a:p>
      </dgm:t>
    </dgm:pt>
    <dgm:pt modelId="{B19568A6-5E32-E644-9B20-5BA54466BA2A}" type="parTrans" cxnId="{B783C6B9-114B-4A4F-8564-A45A90EA76C3}">
      <dgm:prSet/>
      <dgm:spPr/>
      <dgm:t>
        <a:bodyPr/>
        <a:lstStyle/>
        <a:p>
          <a:endParaRPr lang="fr-FR"/>
        </a:p>
      </dgm:t>
    </dgm:pt>
    <dgm:pt modelId="{950E0FB0-14A1-8345-B655-5B3F0E28A4D2}" type="sibTrans" cxnId="{B783C6B9-114B-4A4F-8564-A45A90EA76C3}">
      <dgm:prSet/>
      <dgm:spPr/>
      <dgm:t>
        <a:bodyPr/>
        <a:lstStyle/>
        <a:p>
          <a:endParaRPr lang="fr-FR"/>
        </a:p>
      </dgm:t>
    </dgm:pt>
    <dgm:pt modelId="{C285C8AE-CE32-5F46-84FB-2F5A41966F54}" type="pres">
      <dgm:prSet presAssocID="{DA34F48D-2AA4-754B-A2B8-425A3F338F9C}" presName="Name0" presStyleCnt="0">
        <dgm:presLayoutVars>
          <dgm:dir/>
          <dgm:resizeHandles val="exact"/>
        </dgm:presLayoutVars>
      </dgm:prSet>
      <dgm:spPr/>
    </dgm:pt>
    <dgm:pt modelId="{1C29AE2B-F367-D343-980F-30FDB1467D16}" type="pres">
      <dgm:prSet presAssocID="{C726ED48-65E3-284D-8E6E-86E363DF3CFF}" presName="node" presStyleLbl="node1" presStyleIdx="0" presStyleCnt="3">
        <dgm:presLayoutVars>
          <dgm:bulletEnabled val="1"/>
        </dgm:presLayoutVars>
      </dgm:prSet>
      <dgm:spPr/>
      <dgm:t>
        <a:bodyPr/>
        <a:lstStyle/>
        <a:p>
          <a:endParaRPr lang="fr-FR"/>
        </a:p>
      </dgm:t>
    </dgm:pt>
    <dgm:pt modelId="{8F6D9F9A-1F18-E24A-962C-662CC4F7768F}" type="pres">
      <dgm:prSet presAssocID="{15A12C54-74EC-B94D-BA32-634306BAAE5F}" presName="sibTrans" presStyleLbl="sibTrans2D1" presStyleIdx="0" presStyleCnt="2"/>
      <dgm:spPr/>
      <dgm:t>
        <a:bodyPr/>
        <a:lstStyle/>
        <a:p>
          <a:endParaRPr lang="fr-FR"/>
        </a:p>
      </dgm:t>
    </dgm:pt>
    <dgm:pt modelId="{5CC4911C-E4A5-344F-B772-35673023CA60}" type="pres">
      <dgm:prSet presAssocID="{15A12C54-74EC-B94D-BA32-634306BAAE5F}" presName="connectorText" presStyleLbl="sibTrans2D1" presStyleIdx="0" presStyleCnt="2"/>
      <dgm:spPr/>
      <dgm:t>
        <a:bodyPr/>
        <a:lstStyle/>
        <a:p>
          <a:endParaRPr lang="fr-FR"/>
        </a:p>
      </dgm:t>
    </dgm:pt>
    <dgm:pt modelId="{509A8F4C-30DC-4E42-B245-F7D78144A988}" type="pres">
      <dgm:prSet presAssocID="{FE8D4948-E8F5-5142-A672-C84D67FB43CE}" presName="node" presStyleLbl="node1" presStyleIdx="1" presStyleCnt="3">
        <dgm:presLayoutVars>
          <dgm:bulletEnabled val="1"/>
        </dgm:presLayoutVars>
      </dgm:prSet>
      <dgm:spPr/>
      <dgm:t>
        <a:bodyPr/>
        <a:lstStyle/>
        <a:p>
          <a:endParaRPr lang="fr-FR"/>
        </a:p>
      </dgm:t>
    </dgm:pt>
    <dgm:pt modelId="{D0A54454-9039-2A44-9A35-9F4E3F15117B}" type="pres">
      <dgm:prSet presAssocID="{4DA69ADB-93B2-014D-B680-0F70EF2E59C6}" presName="sibTrans" presStyleLbl="sibTrans2D1" presStyleIdx="1" presStyleCnt="2" custAng="10800000" custLinFactNeighborX="10726"/>
      <dgm:spPr/>
      <dgm:t>
        <a:bodyPr/>
        <a:lstStyle/>
        <a:p>
          <a:endParaRPr lang="fr-FR"/>
        </a:p>
      </dgm:t>
    </dgm:pt>
    <dgm:pt modelId="{15748E58-0CC0-D64A-A95A-DD300AA20A99}" type="pres">
      <dgm:prSet presAssocID="{4DA69ADB-93B2-014D-B680-0F70EF2E59C6}" presName="connectorText" presStyleLbl="sibTrans2D1" presStyleIdx="1" presStyleCnt="2"/>
      <dgm:spPr/>
      <dgm:t>
        <a:bodyPr/>
        <a:lstStyle/>
        <a:p>
          <a:endParaRPr lang="fr-FR"/>
        </a:p>
      </dgm:t>
    </dgm:pt>
    <dgm:pt modelId="{58283FA7-04D1-3C4E-AF0F-32E5A509C48C}" type="pres">
      <dgm:prSet presAssocID="{71FDDFCB-DAA8-FD4D-943A-10CD514A2165}" presName="node" presStyleLbl="node1" presStyleIdx="2" presStyleCnt="3">
        <dgm:presLayoutVars>
          <dgm:bulletEnabled val="1"/>
        </dgm:presLayoutVars>
      </dgm:prSet>
      <dgm:spPr/>
      <dgm:t>
        <a:bodyPr/>
        <a:lstStyle/>
        <a:p>
          <a:endParaRPr lang="fr-FR"/>
        </a:p>
      </dgm:t>
    </dgm:pt>
  </dgm:ptLst>
  <dgm:cxnLst>
    <dgm:cxn modelId="{00082400-729F-7346-B6F9-C7005F8CF6F9}" type="presOf" srcId="{15A12C54-74EC-B94D-BA32-634306BAAE5F}" destId="{5CC4911C-E4A5-344F-B772-35673023CA60}" srcOrd="1" destOrd="0" presId="urn:microsoft.com/office/officeart/2005/8/layout/process1"/>
    <dgm:cxn modelId="{B783C6B9-114B-4A4F-8564-A45A90EA76C3}" srcId="{DA34F48D-2AA4-754B-A2B8-425A3F338F9C}" destId="{71FDDFCB-DAA8-FD4D-943A-10CD514A2165}" srcOrd="2" destOrd="0" parTransId="{B19568A6-5E32-E644-9B20-5BA54466BA2A}" sibTransId="{950E0FB0-14A1-8345-B655-5B3F0E28A4D2}"/>
    <dgm:cxn modelId="{0D177327-0681-CB49-85E1-987FF95F8F34}" type="presOf" srcId="{4DA69ADB-93B2-014D-B680-0F70EF2E59C6}" destId="{D0A54454-9039-2A44-9A35-9F4E3F15117B}" srcOrd="0" destOrd="0" presId="urn:microsoft.com/office/officeart/2005/8/layout/process1"/>
    <dgm:cxn modelId="{4875065B-3D73-444C-A7BA-9FB165ED7761}" srcId="{DA34F48D-2AA4-754B-A2B8-425A3F338F9C}" destId="{FE8D4948-E8F5-5142-A672-C84D67FB43CE}" srcOrd="1" destOrd="0" parTransId="{BA81E954-6348-8F43-8C51-212920CFE8C1}" sibTransId="{4DA69ADB-93B2-014D-B680-0F70EF2E59C6}"/>
    <dgm:cxn modelId="{B7887868-CB33-9D4F-878F-0F68545A1DAC}" type="presOf" srcId="{DA34F48D-2AA4-754B-A2B8-425A3F338F9C}" destId="{C285C8AE-CE32-5F46-84FB-2F5A41966F54}" srcOrd="0" destOrd="0" presId="urn:microsoft.com/office/officeart/2005/8/layout/process1"/>
    <dgm:cxn modelId="{3A80ED67-5FED-2041-AD25-EA24D244FFF6}" type="presOf" srcId="{15A12C54-74EC-B94D-BA32-634306BAAE5F}" destId="{8F6D9F9A-1F18-E24A-962C-662CC4F7768F}" srcOrd="0" destOrd="0" presId="urn:microsoft.com/office/officeart/2005/8/layout/process1"/>
    <dgm:cxn modelId="{D77D61EA-B94A-2642-A1E4-60C94D6EB6CF}" srcId="{DA34F48D-2AA4-754B-A2B8-425A3F338F9C}" destId="{C726ED48-65E3-284D-8E6E-86E363DF3CFF}" srcOrd="0" destOrd="0" parTransId="{032CE153-703A-924E-B485-E66FF64F15A4}" sibTransId="{15A12C54-74EC-B94D-BA32-634306BAAE5F}"/>
    <dgm:cxn modelId="{3CE651E3-4BD6-2B40-B7EF-30EB57A0DA85}" type="presOf" srcId="{71FDDFCB-DAA8-FD4D-943A-10CD514A2165}" destId="{58283FA7-04D1-3C4E-AF0F-32E5A509C48C}" srcOrd="0" destOrd="0" presId="urn:microsoft.com/office/officeart/2005/8/layout/process1"/>
    <dgm:cxn modelId="{FAE803FC-49BC-C74F-A45D-07814D2A4766}" type="presOf" srcId="{4DA69ADB-93B2-014D-B680-0F70EF2E59C6}" destId="{15748E58-0CC0-D64A-A95A-DD300AA20A99}" srcOrd="1" destOrd="0" presId="urn:microsoft.com/office/officeart/2005/8/layout/process1"/>
    <dgm:cxn modelId="{F9A3058F-F86E-5646-A2A0-07D72AA65D07}" type="presOf" srcId="{C726ED48-65E3-284D-8E6E-86E363DF3CFF}" destId="{1C29AE2B-F367-D343-980F-30FDB1467D16}" srcOrd="0" destOrd="0" presId="urn:microsoft.com/office/officeart/2005/8/layout/process1"/>
    <dgm:cxn modelId="{97D51C18-04D3-174A-80DF-C5986AF0EA16}" type="presOf" srcId="{FE8D4948-E8F5-5142-A672-C84D67FB43CE}" destId="{509A8F4C-30DC-4E42-B245-F7D78144A988}" srcOrd="0" destOrd="0" presId="urn:microsoft.com/office/officeart/2005/8/layout/process1"/>
    <dgm:cxn modelId="{B3545AFB-F58D-D94A-8EF8-07F1E5FEB256}" type="presParOf" srcId="{C285C8AE-CE32-5F46-84FB-2F5A41966F54}" destId="{1C29AE2B-F367-D343-980F-30FDB1467D16}" srcOrd="0" destOrd="0" presId="urn:microsoft.com/office/officeart/2005/8/layout/process1"/>
    <dgm:cxn modelId="{CB79D57B-FBBA-B643-9630-32937FB5879A}" type="presParOf" srcId="{C285C8AE-CE32-5F46-84FB-2F5A41966F54}" destId="{8F6D9F9A-1F18-E24A-962C-662CC4F7768F}" srcOrd="1" destOrd="0" presId="urn:microsoft.com/office/officeart/2005/8/layout/process1"/>
    <dgm:cxn modelId="{83D45478-84BA-6840-8C78-D394638E452C}" type="presParOf" srcId="{8F6D9F9A-1F18-E24A-962C-662CC4F7768F}" destId="{5CC4911C-E4A5-344F-B772-35673023CA60}" srcOrd="0" destOrd="0" presId="urn:microsoft.com/office/officeart/2005/8/layout/process1"/>
    <dgm:cxn modelId="{86ED6C50-BA9A-8046-A83C-93299E949FD4}" type="presParOf" srcId="{C285C8AE-CE32-5F46-84FB-2F5A41966F54}" destId="{509A8F4C-30DC-4E42-B245-F7D78144A988}" srcOrd="2" destOrd="0" presId="urn:microsoft.com/office/officeart/2005/8/layout/process1"/>
    <dgm:cxn modelId="{99F6A401-8047-6544-A3E4-F60898A0BD68}" type="presParOf" srcId="{C285C8AE-CE32-5F46-84FB-2F5A41966F54}" destId="{D0A54454-9039-2A44-9A35-9F4E3F15117B}" srcOrd="3" destOrd="0" presId="urn:microsoft.com/office/officeart/2005/8/layout/process1"/>
    <dgm:cxn modelId="{3AF35D66-D740-BB4C-BEC3-B6515473282B}" type="presParOf" srcId="{D0A54454-9039-2A44-9A35-9F4E3F15117B}" destId="{15748E58-0CC0-D64A-A95A-DD300AA20A99}" srcOrd="0" destOrd="0" presId="urn:microsoft.com/office/officeart/2005/8/layout/process1"/>
    <dgm:cxn modelId="{F3B60B04-7EDE-444F-9082-626A60A8197E}" type="presParOf" srcId="{C285C8AE-CE32-5F46-84FB-2F5A41966F54}" destId="{58283FA7-04D1-3C4E-AF0F-32E5A509C48C}"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29AE2B-F367-D343-980F-30FDB1467D16}">
      <dsp:nvSpPr>
        <dsp:cNvPr id="0" name=""/>
        <dsp:cNvSpPr/>
      </dsp:nvSpPr>
      <dsp:spPr>
        <a:xfrm>
          <a:off x="7474" y="1615792"/>
          <a:ext cx="2234023" cy="1340414"/>
        </a:xfrm>
        <a:prstGeom prst="roundRect">
          <a:avLst>
            <a:gd name="adj" fmla="val 10000"/>
          </a:avLst>
        </a:prstGeom>
        <a:solidFill>
          <a:schemeClr val="accent2">
            <a:hueOff val="0"/>
            <a:satOff val="0"/>
            <a:lumOff val="0"/>
            <a:alphaOff val="0"/>
          </a:schemeClr>
        </a:solidFill>
        <a:ln>
          <a:noFill/>
        </a:ln>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accent2">
              <a:hueOff val="0"/>
              <a:satOff val="0"/>
              <a:lumOff val="0"/>
              <a:alphaOff val="0"/>
              <a:shade val="70000"/>
              <a:satMod val="105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fr-FR" sz="2500" kern="1200" dirty="0" smtClean="0"/>
            <a:t>Entreprise A</a:t>
          </a:r>
          <a:endParaRPr lang="fr-FR" sz="2500" kern="1200" dirty="0"/>
        </a:p>
      </dsp:txBody>
      <dsp:txXfrm>
        <a:off x="46733" y="1655051"/>
        <a:ext cx="2155505" cy="1261896"/>
      </dsp:txXfrm>
    </dsp:sp>
    <dsp:sp modelId="{8F6D9F9A-1F18-E24A-962C-662CC4F7768F}">
      <dsp:nvSpPr>
        <dsp:cNvPr id="0" name=""/>
        <dsp:cNvSpPr/>
      </dsp:nvSpPr>
      <dsp:spPr>
        <a:xfrm>
          <a:off x="2464900" y="2008981"/>
          <a:ext cx="473612" cy="554037"/>
        </a:xfrm>
        <a:prstGeom prst="rightArrow">
          <a:avLst>
            <a:gd name="adj1" fmla="val 60000"/>
            <a:gd name="adj2" fmla="val 50000"/>
          </a:avLst>
        </a:prstGeom>
        <a:solidFill>
          <a:schemeClr val="accent2">
            <a:hueOff val="0"/>
            <a:satOff val="0"/>
            <a:lumOff val="0"/>
            <a:alphaOff val="0"/>
          </a:schemeClr>
        </a:solidFill>
        <a:ln>
          <a:noFill/>
        </a:ln>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accent2">
              <a:hueOff val="0"/>
              <a:satOff val="0"/>
              <a:lumOff val="0"/>
              <a:alphaOff val="0"/>
              <a:shade val="70000"/>
              <a:satMod val="105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fr-FR" sz="2000" kern="1200"/>
        </a:p>
      </dsp:txBody>
      <dsp:txXfrm>
        <a:off x="2464900" y="2119788"/>
        <a:ext cx="331528" cy="332423"/>
      </dsp:txXfrm>
    </dsp:sp>
    <dsp:sp modelId="{509A8F4C-30DC-4E42-B245-F7D78144A988}">
      <dsp:nvSpPr>
        <dsp:cNvPr id="0" name=""/>
        <dsp:cNvSpPr/>
      </dsp:nvSpPr>
      <dsp:spPr>
        <a:xfrm>
          <a:off x="3135107" y="1615792"/>
          <a:ext cx="2234023" cy="1340414"/>
        </a:xfrm>
        <a:prstGeom prst="roundRect">
          <a:avLst>
            <a:gd name="adj" fmla="val 10000"/>
          </a:avLst>
        </a:prstGeom>
        <a:solidFill>
          <a:schemeClr val="accent2">
            <a:hueOff val="3864684"/>
            <a:satOff val="-41326"/>
            <a:lumOff val="10784"/>
            <a:alphaOff val="0"/>
          </a:schemeClr>
        </a:solidFill>
        <a:ln>
          <a:noFill/>
        </a:ln>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accent2">
              <a:hueOff val="3864684"/>
              <a:satOff val="-41326"/>
              <a:lumOff val="10784"/>
              <a:alphaOff val="0"/>
              <a:shade val="70000"/>
              <a:satMod val="105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fr-FR" sz="2500" kern="1200" dirty="0" smtClean="0"/>
            <a:t>Permutation du personnel possible </a:t>
          </a:r>
          <a:endParaRPr lang="fr-FR" sz="2500" kern="1200" dirty="0"/>
        </a:p>
      </dsp:txBody>
      <dsp:txXfrm>
        <a:off x="3174366" y="1655051"/>
        <a:ext cx="2155505" cy="1261896"/>
      </dsp:txXfrm>
    </dsp:sp>
    <dsp:sp modelId="{D0A54454-9039-2A44-9A35-9F4E3F15117B}">
      <dsp:nvSpPr>
        <dsp:cNvPr id="0" name=""/>
        <dsp:cNvSpPr/>
      </dsp:nvSpPr>
      <dsp:spPr>
        <a:xfrm rot="10800000">
          <a:off x="5643332" y="2008981"/>
          <a:ext cx="473612" cy="554037"/>
        </a:xfrm>
        <a:prstGeom prst="rightArrow">
          <a:avLst>
            <a:gd name="adj1" fmla="val 60000"/>
            <a:gd name="adj2" fmla="val 50000"/>
          </a:avLst>
        </a:prstGeom>
        <a:solidFill>
          <a:schemeClr val="accent2">
            <a:hueOff val="7729367"/>
            <a:satOff val="-82653"/>
            <a:lumOff val="21569"/>
            <a:alphaOff val="0"/>
          </a:schemeClr>
        </a:solidFill>
        <a:ln>
          <a:noFill/>
        </a:ln>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accent2">
              <a:hueOff val="7729367"/>
              <a:satOff val="-82653"/>
              <a:lumOff val="21569"/>
              <a:alphaOff val="0"/>
              <a:shade val="70000"/>
              <a:satMod val="105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fr-FR" sz="2000" kern="1200"/>
        </a:p>
      </dsp:txBody>
      <dsp:txXfrm>
        <a:off x="5785416" y="2119788"/>
        <a:ext cx="331528" cy="332423"/>
      </dsp:txXfrm>
    </dsp:sp>
    <dsp:sp modelId="{58283FA7-04D1-3C4E-AF0F-32E5A509C48C}">
      <dsp:nvSpPr>
        <dsp:cNvPr id="0" name=""/>
        <dsp:cNvSpPr/>
      </dsp:nvSpPr>
      <dsp:spPr>
        <a:xfrm>
          <a:off x="6262740" y="1615792"/>
          <a:ext cx="2234023" cy="1340414"/>
        </a:xfrm>
        <a:prstGeom prst="roundRect">
          <a:avLst>
            <a:gd name="adj" fmla="val 10000"/>
          </a:avLst>
        </a:prstGeom>
        <a:solidFill>
          <a:schemeClr val="accent2">
            <a:hueOff val="7729367"/>
            <a:satOff val="-82653"/>
            <a:lumOff val="21569"/>
            <a:alphaOff val="0"/>
          </a:schemeClr>
        </a:solidFill>
        <a:ln>
          <a:noFill/>
        </a:ln>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accent2">
              <a:hueOff val="7729367"/>
              <a:satOff val="-82653"/>
              <a:lumOff val="21569"/>
              <a:alphaOff val="0"/>
              <a:shade val="70000"/>
              <a:satMod val="105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fr-FR" sz="2500" kern="1200" dirty="0" smtClean="0"/>
            <a:t>Entreprise B</a:t>
          </a:r>
          <a:endParaRPr lang="fr-FR" sz="2500" kern="1200" dirty="0"/>
        </a:p>
      </dsp:txBody>
      <dsp:txXfrm>
        <a:off x="6301999" y="1655051"/>
        <a:ext cx="2155505" cy="1261896"/>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ous-titr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p:txBody>
          <a:bodyPr/>
          <a:lstStyle/>
          <a:p>
            <a:fld id="{74C10C36-348E-484F-A54D-E047DBD58D4F}" type="datetimeFigureOut">
              <a:rPr lang="fr-FR" smtClean="0"/>
              <a:pPr/>
              <a:t>04/11/15</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7" name="Connecteur droit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Ellipse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Ellipse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Espace réservé du numéro de diapositive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FC517CFA-7406-5647-80EE-D804B037F876}" type="slidenum">
              <a:rPr lang="fr-FR" smtClean="0"/>
              <a:pPr/>
              <a:t>‹#›</a:t>
            </a:fld>
            <a:endParaRPr lang="fr-FR"/>
          </a:p>
        </p:txBody>
      </p:sp>
      <p:sp>
        <p:nvSpPr>
          <p:cNvPr id="8" name="Titr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fr-FR" smtClean="0"/>
              <a:t>Cliquez et modifiez le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et modifiez le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74C10C36-348E-484F-A54D-E047DBD58D4F}" type="datetimeFigureOut">
              <a:rPr lang="fr-FR" smtClean="0"/>
              <a:pPr/>
              <a:t>04/11/15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C517CFA-7406-5647-80EE-D804B037F876}" type="slidenum">
              <a:rPr lang="fr-FR" smtClean="0"/>
              <a:pPr/>
              <a:t>‹#›</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Connecteur droit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Ellipse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6915912" y="3009901"/>
            <a:ext cx="457200" cy="441325"/>
          </a:xfrm>
        </p:spPr>
        <p:txBody>
          <a:bodyPr/>
          <a:lstStyle/>
          <a:p>
            <a:fld id="{FC517CFA-7406-5647-80EE-D804B037F876}" type="slidenum">
              <a:rPr lang="fr-FR" smtClean="0"/>
              <a:pPr/>
              <a:t>‹#›</a:t>
            </a:fld>
            <a:endParaRPr lang="fr-FR"/>
          </a:p>
        </p:txBody>
      </p:sp>
      <p:sp>
        <p:nvSpPr>
          <p:cNvPr id="3" name="Espace réservé du texte vertical 2"/>
          <p:cNvSpPr>
            <a:spLocks noGrp="1"/>
          </p:cNvSpPr>
          <p:nvPr>
            <p:ph type="body" orient="vert" idx="1"/>
          </p:nvPr>
        </p:nvSpPr>
        <p:spPr>
          <a:xfrm>
            <a:off x="304800" y="304800"/>
            <a:ext cx="6553200" cy="5821366"/>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74C10C36-348E-484F-A54D-E047DBD58D4F}" type="datetimeFigureOut">
              <a:rPr lang="fr-FR" smtClean="0"/>
              <a:pPr/>
              <a:t>04/11/15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2" name="Titre vertical 1"/>
          <p:cNvSpPr>
            <a:spLocks noGrp="1"/>
          </p:cNvSpPr>
          <p:nvPr>
            <p:ph type="title" orient="vert"/>
          </p:nvPr>
        </p:nvSpPr>
        <p:spPr>
          <a:xfrm>
            <a:off x="7391400" y="304801"/>
            <a:ext cx="1447800" cy="5851525"/>
          </a:xfrm>
        </p:spPr>
        <p:txBody>
          <a:bodyPr vert="eaVert"/>
          <a:lstStyle/>
          <a:p>
            <a:r>
              <a:rPr kumimoji="0" lang="fr-FR" smtClean="0"/>
              <a:t>Cliquez et modifiez le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3">
                    <a:shade val="75000"/>
                  </a:schemeClr>
                </a:solidFill>
              </a:defRPr>
            </a:lvl1pPr>
          </a:lstStyle>
          <a:p>
            <a:r>
              <a:rPr kumimoji="0" lang="fr-FR" smtClean="0"/>
              <a:t>Cliquez et modifiez le titre</a:t>
            </a:r>
            <a:endParaRPr kumimoji="0" lang="en-US"/>
          </a:p>
        </p:txBody>
      </p:sp>
      <p:sp>
        <p:nvSpPr>
          <p:cNvPr id="4" name="Espace réservé de la date 3"/>
          <p:cNvSpPr>
            <a:spLocks noGrp="1"/>
          </p:cNvSpPr>
          <p:nvPr>
            <p:ph type="dt" sz="half" idx="10"/>
          </p:nvPr>
        </p:nvSpPr>
        <p:spPr/>
        <p:txBody>
          <a:bodyPr/>
          <a:lstStyle/>
          <a:p>
            <a:fld id="{74C10C36-348E-484F-A54D-E047DBD58D4F}" type="datetimeFigureOut">
              <a:rPr lang="fr-FR" smtClean="0"/>
              <a:pPr/>
              <a:t>04/11/15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a:xfrm>
            <a:off x="4361688" y="1026372"/>
            <a:ext cx="457200" cy="441325"/>
          </a:xfrm>
        </p:spPr>
        <p:txBody>
          <a:bodyPr/>
          <a:lstStyle/>
          <a:p>
            <a:fld id="{FC517CFA-7406-5647-80EE-D804B037F876}" type="slidenum">
              <a:rPr lang="fr-FR" smtClean="0"/>
              <a:pPr/>
              <a:t>‹#›</a:t>
            </a:fld>
            <a:endParaRPr lang="fr-FR"/>
          </a:p>
        </p:txBody>
      </p:sp>
      <p:sp>
        <p:nvSpPr>
          <p:cNvPr id="8" name="Espace réservé du contenu 7"/>
          <p:cNvSpPr>
            <a:spLocks noGrp="1"/>
          </p:cNvSpPr>
          <p:nvPr>
            <p:ph sz="quarter" idx="1"/>
          </p:nvPr>
        </p:nvSpPr>
        <p:spPr>
          <a:xfrm>
            <a:off x="301752" y="1527048"/>
            <a:ext cx="850392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tête de section">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Espace réservé du texte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Espace réservé du pied de page 4"/>
          <p:cNvSpPr>
            <a:spLocks noGrp="1"/>
          </p:cNvSpPr>
          <p:nvPr>
            <p:ph type="ftr" sz="quarter" idx="11"/>
          </p:nvPr>
        </p:nvSpPr>
        <p:spPr/>
        <p:txBody>
          <a:bodyPr/>
          <a:lstStyle/>
          <a:p>
            <a:endParaRPr lang="fr-FR"/>
          </a:p>
        </p:txBody>
      </p:sp>
      <p:sp>
        <p:nvSpPr>
          <p:cNvPr id="4" name="Espace réservé de la date 3"/>
          <p:cNvSpPr>
            <a:spLocks noGrp="1"/>
          </p:cNvSpPr>
          <p:nvPr>
            <p:ph type="dt" sz="half" idx="10"/>
          </p:nvPr>
        </p:nvSpPr>
        <p:spPr/>
        <p:txBody>
          <a:bodyPr/>
          <a:lstStyle/>
          <a:p>
            <a:fld id="{74C10C36-348E-484F-A54D-E047DBD58D4F}" type="datetimeFigureOut">
              <a:rPr lang="fr-FR" smtClean="0"/>
              <a:pPr/>
              <a:t>04/11/15</a:t>
            </a:fld>
            <a:endParaRPr lang="fr-FR"/>
          </a:p>
        </p:txBody>
      </p:sp>
      <p:sp>
        <p:nvSpPr>
          <p:cNvPr id="8" name="Connecteur droit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llipse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FC517CFA-7406-5647-80EE-D804B037F876}" type="slidenum">
              <a:rPr lang="fr-FR" smtClean="0"/>
              <a:pPr/>
              <a:t>‹#›</a:t>
            </a:fld>
            <a:endParaRPr lang="fr-FR"/>
          </a:p>
        </p:txBody>
      </p:sp>
      <p:sp>
        <p:nvSpPr>
          <p:cNvPr id="2" name="Titr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fr-FR" smtClean="0"/>
              <a:t>Cliquez et modifiez le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301752" y="228600"/>
            <a:ext cx="8534400" cy="758952"/>
          </a:xfrm>
        </p:spPr>
        <p:txBody>
          <a:bodyPr/>
          <a:lstStyle/>
          <a:p>
            <a:r>
              <a:rPr kumimoji="0" lang="fr-FR" smtClean="0"/>
              <a:t>Cliquez et modifiez le titre</a:t>
            </a:r>
            <a:endParaRPr kumimoji="0" lang="en-US"/>
          </a:p>
        </p:txBody>
      </p:sp>
      <p:sp>
        <p:nvSpPr>
          <p:cNvPr id="5" name="Espace réservé de la date 4"/>
          <p:cNvSpPr>
            <a:spLocks noGrp="1"/>
          </p:cNvSpPr>
          <p:nvPr>
            <p:ph type="dt" sz="half" idx="10"/>
          </p:nvPr>
        </p:nvSpPr>
        <p:spPr>
          <a:xfrm>
            <a:off x="5791200" y="6409944"/>
            <a:ext cx="3044952" cy="365760"/>
          </a:xfrm>
        </p:spPr>
        <p:txBody>
          <a:bodyPr/>
          <a:lstStyle/>
          <a:p>
            <a:fld id="{74C10C36-348E-484F-A54D-E047DBD58D4F}" type="datetimeFigureOut">
              <a:rPr lang="fr-FR" smtClean="0"/>
              <a:pPr/>
              <a:t>04/11/15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C517CFA-7406-5647-80EE-D804B037F876}" type="slidenum">
              <a:rPr lang="fr-FR" smtClean="0"/>
              <a:pPr/>
              <a:t>‹#›</a:t>
            </a:fld>
            <a:endParaRPr lang="fr-FR"/>
          </a:p>
        </p:txBody>
      </p:sp>
      <p:sp>
        <p:nvSpPr>
          <p:cNvPr id="8" name="Connecteur droit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space réservé du contenu 9"/>
          <p:cNvSpPr>
            <a:spLocks noGrp="1"/>
          </p:cNvSpPr>
          <p:nvPr>
            <p:ph sz="half" idx="1"/>
          </p:nvPr>
        </p:nvSpPr>
        <p:spPr>
          <a:xfrm>
            <a:off x="301752" y="1371600"/>
            <a:ext cx="4038600" cy="4681728"/>
          </a:xfrm>
        </p:spPr>
        <p:txBody>
          <a:bodyPr/>
          <a:lstStyle>
            <a:lvl1pPr>
              <a:defRPr sz="2500"/>
            </a:lvl1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contenu 11"/>
          <p:cNvSpPr>
            <a:spLocks noGrp="1"/>
          </p:cNvSpPr>
          <p:nvPr>
            <p:ph sz="half" idx="2"/>
          </p:nvPr>
        </p:nvSpPr>
        <p:spPr>
          <a:xfrm>
            <a:off x="4800600" y="1371600"/>
            <a:ext cx="4038600" cy="4681728"/>
          </a:xfrm>
        </p:spPr>
        <p:txBody>
          <a:bodyPr/>
          <a:lstStyle>
            <a:lvl1pPr>
              <a:defRPr sz="2500"/>
            </a:lvl1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1">
        <a:schemeClr val="bg2"/>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Espace réservé du texte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7" name="Espace réservé de la date 6"/>
          <p:cNvSpPr>
            <a:spLocks noGrp="1"/>
          </p:cNvSpPr>
          <p:nvPr>
            <p:ph type="dt" sz="half" idx="10"/>
          </p:nvPr>
        </p:nvSpPr>
        <p:spPr/>
        <p:txBody>
          <a:bodyPr/>
          <a:lstStyle/>
          <a:p>
            <a:fld id="{74C10C36-348E-484F-A54D-E047DBD58D4F}" type="datetimeFigureOut">
              <a:rPr lang="fr-FR" smtClean="0"/>
              <a:pPr/>
              <a:t>04/11/15</a:t>
            </a:fld>
            <a:endParaRPr lang="fr-FR"/>
          </a:p>
        </p:txBody>
      </p:sp>
      <p:sp>
        <p:nvSpPr>
          <p:cNvPr id="8" name="Espace réservé du pied de page 7"/>
          <p:cNvSpPr>
            <a:spLocks noGrp="1"/>
          </p:cNvSpPr>
          <p:nvPr>
            <p:ph type="ftr" sz="quarter" idx="11"/>
          </p:nvPr>
        </p:nvSpPr>
        <p:spPr>
          <a:xfrm>
            <a:off x="304800" y="6409944"/>
            <a:ext cx="3581400" cy="365760"/>
          </a:xfrm>
        </p:spPr>
        <p:txBody>
          <a:bodyPr/>
          <a:lstStyle/>
          <a:p>
            <a:endParaRPr lang="fr-FR"/>
          </a:p>
        </p:txBody>
      </p:sp>
      <p:sp>
        <p:nvSpPr>
          <p:cNvPr id="15" name="Connecteur droit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Espace réservé du contenu 23"/>
          <p:cNvSpPr>
            <a:spLocks noGrp="1"/>
          </p:cNvSpPr>
          <p:nvPr>
            <p:ph sz="quarter" idx="2"/>
          </p:nvPr>
        </p:nvSpPr>
        <p:spPr>
          <a:xfrm>
            <a:off x="301752" y="2471383"/>
            <a:ext cx="4041648" cy="3818404"/>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6" name="Espace réservé du contenu 25"/>
          <p:cNvSpPr>
            <a:spLocks noGrp="1"/>
          </p:cNvSpPr>
          <p:nvPr>
            <p:ph sz="quarter" idx="4"/>
          </p:nvPr>
        </p:nvSpPr>
        <p:spPr>
          <a:xfrm>
            <a:off x="4800600" y="2471383"/>
            <a:ext cx="4038600" cy="382219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llipse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Ellipse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Espace réservé du numéro de diapositive 8"/>
          <p:cNvSpPr>
            <a:spLocks noGrp="1"/>
          </p:cNvSpPr>
          <p:nvPr>
            <p:ph type="sldNum" sz="quarter" idx="12"/>
          </p:nvPr>
        </p:nvSpPr>
        <p:spPr>
          <a:xfrm>
            <a:off x="4343400" y="1042416"/>
            <a:ext cx="457200" cy="441325"/>
          </a:xfrm>
        </p:spPr>
        <p:txBody>
          <a:bodyPr/>
          <a:lstStyle>
            <a:lvl1pPr algn="ctr">
              <a:defRPr/>
            </a:lvl1pPr>
          </a:lstStyle>
          <a:p>
            <a:fld id="{FC517CFA-7406-5647-80EE-D804B037F876}" type="slidenum">
              <a:rPr lang="fr-FR" smtClean="0"/>
              <a:pPr/>
              <a:t>‹#›</a:t>
            </a:fld>
            <a:endParaRPr lang="fr-FR"/>
          </a:p>
        </p:txBody>
      </p:sp>
      <p:sp>
        <p:nvSpPr>
          <p:cNvPr id="23" name="Titre 22"/>
          <p:cNvSpPr>
            <a:spLocks noGrp="1"/>
          </p:cNvSpPr>
          <p:nvPr>
            <p:ph type="title"/>
          </p:nvPr>
        </p:nvSpPr>
        <p:spPr/>
        <p:txBody>
          <a:bodyPr rtlCol="0" anchor="b" anchorCtr="0"/>
          <a:lstStyle/>
          <a:p>
            <a:r>
              <a:rPr kumimoji="0" lang="fr-FR" smtClean="0"/>
              <a:t>Cliquez et modifiez le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et modifiez le titre</a:t>
            </a:r>
            <a:endParaRPr kumimoji="0" lang="en-US"/>
          </a:p>
        </p:txBody>
      </p:sp>
      <p:sp>
        <p:nvSpPr>
          <p:cNvPr id="3" name="Espace réservé de la date 2"/>
          <p:cNvSpPr>
            <a:spLocks noGrp="1"/>
          </p:cNvSpPr>
          <p:nvPr>
            <p:ph type="dt" sz="half" idx="10"/>
          </p:nvPr>
        </p:nvSpPr>
        <p:spPr/>
        <p:txBody>
          <a:bodyPr/>
          <a:lstStyle/>
          <a:p>
            <a:fld id="{74C10C36-348E-484F-A54D-E047DBD58D4F}" type="datetimeFigureOut">
              <a:rPr lang="fr-FR" smtClean="0"/>
              <a:pPr/>
              <a:t>04/11/15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a:xfrm>
            <a:off x="4343400" y="1036020"/>
            <a:ext cx="457200" cy="441325"/>
          </a:xfrm>
        </p:spPr>
        <p:txBody>
          <a:bodyPr/>
          <a:lstStyle/>
          <a:p>
            <a:fld id="{FC517CFA-7406-5647-80EE-D804B037F876}" type="slidenum">
              <a:rPr lang="fr-FR" smtClean="0"/>
              <a:pPr/>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Espace réservé de la date 1"/>
          <p:cNvSpPr>
            <a:spLocks noGrp="1"/>
          </p:cNvSpPr>
          <p:nvPr>
            <p:ph type="dt" sz="half" idx="10"/>
          </p:nvPr>
        </p:nvSpPr>
        <p:spPr/>
        <p:txBody>
          <a:bodyPr/>
          <a:lstStyle/>
          <a:p>
            <a:fld id="{74C10C36-348E-484F-A54D-E047DBD58D4F}" type="datetimeFigureOut">
              <a:rPr lang="fr-FR" smtClean="0"/>
              <a:pPr/>
              <a:t>04/11/15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a:xfrm>
            <a:off x="4267200" y="6324600"/>
            <a:ext cx="609600" cy="441324"/>
          </a:xfrm>
        </p:spPr>
        <p:txBody>
          <a:bodyPr/>
          <a:lstStyle>
            <a:lvl1pPr>
              <a:defRPr>
                <a:solidFill>
                  <a:srgbClr val="FFFFFF"/>
                </a:solidFill>
              </a:defRPr>
            </a:lvl1pPr>
          </a:lstStyle>
          <a:p>
            <a:fld id="{FC517CFA-7406-5647-80EE-D804B037F876}" type="slidenum">
              <a:rPr lang="fr-FR" smtClean="0"/>
              <a:pPr/>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fr-FR" smtClean="0"/>
              <a:t>Cliquez et modifiez le titre</a:t>
            </a:r>
            <a:endParaRPr kumimoji="0" lang="en-US"/>
          </a:p>
        </p:txBody>
      </p:sp>
      <p:sp>
        <p:nvSpPr>
          <p:cNvPr id="3" name="Espace réservé du texte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Connecteur droit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Espace réservé du contenu 19"/>
          <p:cNvSpPr>
            <a:spLocks noGrp="1"/>
          </p:cNvSpPr>
          <p:nvPr>
            <p:ph sz="quarter" idx="1"/>
          </p:nvPr>
        </p:nvSpPr>
        <p:spPr>
          <a:xfrm>
            <a:off x="3124200" y="685800"/>
            <a:ext cx="5638800" cy="5410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0" name="Ellipse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Espace réservé du numéro de diapositive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FC517CFA-7406-5647-80EE-D804B037F876}" type="slidenum">
              <a:rPr lang="fr-FR" smtClean="0"/>
              <a:pPr/>
              <a:t>‹#›</a:t>
            </a:fld>
            <a:endParaRPr lang="fr-FR"/>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Espace réservé de la date 4"/>
          <p:cNvSpPr>
            <a:spLocks noGrp="1"/>
          </p:cNvSpPr>
          <p:nvPr>
            <p:ph type="dt" sz="half" idx="10"/>
          </p:nvPr>
        </p:nvSpPr>
        <p:spPr/>
        <p:txBody>
          <a:bodyPr/>
          <a:lstStyle/>
          <a:p>
            <a:fld id="{74C10C36-348E-484F-A54D-E047DBD58D4F}" type="datetimeFigureOut">
              <a:rPr lang="fr-FR" smtClean="0"/>
              <a:pPr/>
              <a:t>04/11/15</a:t>
            </a:fld>
            <a:endParaRPr lang="fr-FR"/>
          </a:p>
        </p:txBody>
      </p:sp>
      <p:sp>
        <p:nvSpPr>
          <p:cNvPr id="6" name="Espace réservé du pied de page 5"/>
          <p:cNvSpPr>
            <a:spLocks noGrp="1"/>
          </p:cNvSpPr>
          <p:nvPr>
            <p:ph type="ftr" sz="quarter" idx="11"/>
          </p:nvPr>
        </p:nvSpPr>
        <p:spPr>
          <a:xfrm>
            <a:off x="301752" y="6410848"/>
            <a:ext cx="3383280" cy="365760"/>
          </a:xfrm>
        </p:spPr>
        <p:txBody>
          <a:bodyPr/>
          <a:lstStyle/>
          <a:p>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1" name="Connecteur droit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Ellipse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Ellipse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Espace réservé du numéro de diapositive 6"/>
          <p:cNvSpPr>
            <a:spLocks noGrp="1"/>
          </p:cNvSpPr>
          <p:nvPr>
            <p:ph type="sldNum" sz="quarter" idx="12"/>
          </p:nvPr>
        </p:nvSpPr>
        <p:spPr>
          <a:xfrm>
            <a:off x="1371600" y="312738"/>
            <a:ext cx="457200" cy="441325"/>
          </a:xfrm>
        </p:spPr>
        <p:txBody>
          <a:bodyPr/>
          <a:lstStyle/>
          <a:p>
            <a:fld id="{FC517CFA-7406-5647-80EE-D804B037F876}" type="slidenum">
              <a:rPr lang="fr-FR" smtClean="0"/>
              <a:pPr/>
              <a:t>‹#›</a:t>
            </a:fld>
            <a:endParaRPr lang="fr-FR"/>
          </a:p>
        </p:txBody>
      </p:sp>
      <p:sp>
        <p:nvSpPr>
          <p:cNvPr id="2" name="Titr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fr-FR" smtClean="0"/>
              <a:t>Cliquez et modifiez le titre</a:t>
            </a:r>
            <a:endParaRPr kumimoji="0" lang="en-US"/>
          </a:p>
        </p:txBody>
      </p:sp>
      <p:sp>
        <p:nvSpPr>
          <p:cNvPr id="3" name="Espace réservé pour une image  2"/>
          <p:cNvSpPr>
            <a:spLocks noGrp="1"/>
          </p:cNvSpPr>
          <p:nvPr>
            <p:ph type="pic" idx="1"/>
          </p:nvPr>
        </p:nvSpPr>
        <p:spPr>
          <a:xfrm>
            <a:off x="3000375" y="609600"/>
            <a:ext cx="5867400" cy="4267200"/>
          </a:xfrm>
        </p:spPr>
        <p:txBody>
          <a:bodyPr/>
          <a:lstStyle>
            <a:lvl1pPr marL="0" indent="0">
              <a:buNone/>
              <a:defRPr sz="3200"/>
            </a:lvl1pPr>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Espace réservé de la date 4"/>
          <p:cNvSpPr>
            <a:spLocks noGrp="1"/>
          </p:cNvSpPr>
          <p:nvPr>
            <p:ph type="dt" sz="half" idx="10"/>
          </p:nvPr>
        </p:nvSpPr>
        <p:spPr>
          <a:xfrm>
            <a:off x="5788152" y="6404984"/>
            <a:ext cx="3044952" cy="365760"/>
          </a:xfrm>
        </p:spPr>
        <p:txBody>
          <a:bodyPr/>
          <a:lstStyle/>
          <a:p>
            <a:fld id="{74C10C36-348E-484F-A54D-E047DBD58D4F}" type="datetimeFigureOut">
              <a:rPr lang="fr-FR" smtClean="0"/>
              <a:pPr/>
              <a:t>04/11/15</a:t>
            </a:fld>
            <a:endParaRPr lang="fr-FR"/>
          </a:p>
        </p:txBody>
      </p:sp>
      <p:sp>
        <p:nvSpPr>
          <p:cNvPr id="6" name="Espace réservé du pied de page 5"/>
          <p:cNvSpPr>
            <a:spLocks noGrp="1"/>
          </p:cNvSpPr>
          <p:nvPr>
            <p:ph type="ftr" sz="quarter" idx="11"/>
          </p:nvPr>
        </p:nvSpPr>
        <p:spPr>
          <a:xfrm>
            <a:off x="301752" y="6410848"/>
            <a:ext cx="3584448" cy="365760"/>
          </a:xfrm>
        </p:spPr>
        <p:txBody>
          <a:bodyPr/>
          <a:lstStyle/>
          <a:p>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Espace réservé de la date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74C10C36-348E-484F-A54D-E047DBD58D4F}" type="datetimeFigureOut">
              <a:rPr lang="fr-FR" smtClean="0"/>
              <a:pPr/>
              <a:t>04/11/15</a:t>
            </a:fld>
            <a:endParaRPr lang="fr-FR"/>
          </a:p>
        </p:txBody>
      </p:sp>
      <p:sp>
        <p:nvSpPr>
          <p:cNvPr id="3" name="Espace réservé du pied de page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fr-F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Connecteur droit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Ellipse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Espace réservé du numéro de diapositive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FC517CFA-7406-5647-80EE-D804B037F876}" type="slidenum">
              <a:rPr lang="fr-FR" smtClean="0"/>
              <a:pPr/>
              <a:t>‹#›</a:t>
            </a:fld>
            <a:endParaRPr lang="fr-FR"/>
          </a:p>
        </p:txBody>
      </p:sp>
      <p:sp>
        <p:nvSpPr>
          <p:cNvPr id="22" name="Espace réservé du titre 21"/>
          <p:cNvSpPr>
            <a:spLocks noGrp="1"/>
          </p:cNvSpPr>
          <p:nvPr>
            <p:ph type="title"/>
          </p:nvPr>
        </p:nvSpPr>
        <p:spPr>
          <a:xfrm>
            <a:off x="301752" y="228600"/>
            <a:ext cx="8534400" cy="758952"/>
          </a:xfrm>
          <a:prstGeom prst="rect">
            <a:avLst/>
          </a:prstGeom>
        </p:spPr>
        <p:txBody>
          <a:bodyPr vert="horz" anchor="b">
            <a:normAutofit/>
          </a:bodyPr>
          <a:lstStyle/>
          <a:p>
            <a:r>
              <a:rPr kumimoji="0" lang="fr-FR" smtClean="0"/>
              <a:t>Cliquez et modifiez le titre</a:t>
            </a:r>
            <a:endParaRPr kumimoji="0" lang="en-US"/>
          </a:p>
        </p:txBody>
      </p:sp>
      <p:sp>
        <p:nvSpPr>
          <p:cNvPr id="13" name="Espace réservé du texte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javascript:%20documentLink('I5B75D85899C0E9-EFL')" TargetMode="External"/><Relationship Id="rId3" Type="http://schemas.openxmlformats.org/officeDocument/2006/relationships/hyperlink" Target="javascript:%20documentLink('JPS99045716702')"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javascript:%20documentLink('I9FCDA16FE0A919-EFL')" TargetMode="External"/><Relationship Id="rId3" Type="http://schemas.openxmlformats.org/officeDocument/2006/relationships/hyperlink" Target="javascript:%20documentLink('INFO1382633920765')"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javascript:%20documentLink('IRJS0105-112493929')"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javascript:%20documentLink('I9BCDA16FE0A919-EFL')" TargetMode="External"/><Relationship Id="rId4" Type="http://schemas.openxmlformats.org/officeDocument/2006/relationships/hyperlink" Target="javascript:%20documentLink('INFO1382706805690')" TargetMode="External"/><Relationship Id="rId1" Type="http://schemas.openxmlformats.org/officeDocument/2006/relationships/slideLayout" Target="../slideLayouts/slideLayout2.xml"/><Relationship Id="rId2" Type="http://schemas.openxmlformats.org/officeDocument/2006/relationships/hyperlink" Target="javascript:%20documentLink('I5912A28C6CC4CC-EF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javascript:%20documentLink('I15C17E233D21F8-EFL')" TargetMode="External"/><Relationship Id="rId3" Type="http://schemas.openxmlformats.org/officeDocument/2006/relationships/hyperlink" Target="javascript:%20documentLink('I28167196C3B862')"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Espace réservé du texte 11"/>
          <p:cNvSpPr>
            <a:spLocks noGrp="1"/>
          </p:cNvSpPr>
          <p:nvPr>
            <p:ph type="body" idx="1"/>
          </p:nvPr>
        </p:nvSpPr>
        <p:spPr>
          <a:xfrm>
            <a:off x="1368426" y="2743200"/>
            <a:ext cx="6480174" cy="3606470"/>
          </a:xfrm>
        </p:spPr>
        <p:txBody>
          <a:bodyPr/>
          <a:lstStyle/>
          <a:p>
            <a:r>
              <a:rPr lang="fr-FR" sz="3200" dirty="0" smtClean="0"/>
              <a:t>L’OBLIGATION DE RECLASSEMENT</a:t>
            </a:r>
          </a:p>
          <a:p>
            <a:endParaRPr lang="fr-FR" sz="3200" dirty="0" smtClean="0"/>
          </a:p>
          <a:p>
            <a:endParaRPr lang="fr-FR" dirty="0"/>
          </a:p>
        </p:txBody>
      </p:sp>
      <p:sp>
        <p:nvSpPr>
          <p:cNvPr id="2" name="Titre 1"/>
          <p:cNvSpPr>
            <a:spLocks noGrp="1"/>
          </p:cNvSpPr>
          <p:nvPr>
            <p:ph type="title"/>
          </p:nvPr>
        </p:nvSpPr>
        <p:spPr/>
        <p:txBody>
          <a:bodyPr>
            <a:normAutofit/>
          </a:bodyPr>
          <a:lstStyle/>
          <a:p>
            <a:endParaRPr lang="fr-FR" dirty="0"/>
          </a:p>
        </p:txBody>
      </p:sp>
      <p:pic>
        <p:nvPicPr>
          <p:cNvPr id="4" name="Image 3"/>
          <p:cNvPicPr/>
          <p:nvPr/>
        </p:nvPicPr>
        <p:blipFill>
          <a:blip r:embed="rId2">
            <a:extLst>
              <a:ext uri="{28A0092B-C50C-407E-A947-70E740481C1C}">
                <a14:useLocalDpi xmlns:a14="http://schemas.microsoft.com/office/drawing/2010/main" val="0"/>
              </a:ext>
            </a:extLst>
          </a:blip>
          <a:srcRect/>
          <a:stretch>
            <a:fillRect/>
          </a:stretch>
        </p:blipFill>
        <p:spPr bwMode="auto">
          <a:xfrm>
            <a:off x="3616625" y="4138360"/>
            <a:ext cx="1914329" cy="1557007"/>
          </a:xfrm>
          <a:prstGeom prst="rect">
            <a:avLst/>
          </a:prstGeom>
          <a:noFill/>
          <a:ln>
            <a:noFill/>
          </a:ln>
        </p:spPr>
      </p:pic>
    </p:spTree>
    <p:extLst>
      <p:ext uri="{BB962C8B-B14F-4D97-AF65-F5344CB8AC3E}">
        <p14:creationId xmlns:p14="http://schemas.microsoft.com/office/powerpoint/2010/main" val="2684131599"/>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dirty="0" smtClean="0">
                <a:solidFill>
                  <a:srgbClr val="660066"/>
                </a:solidFill>
              </a:rPr>
              <a:t>7 –</a:t>
            </a:r>
            <a:r>
              <a:rPr lang="fr-FR" sz="2800" u="sng" cap="all" dirty="0" smtClean="0">
                <a:solidFill>
                  <a:srgbClr val="660066"/>
                </a:solidFill>
              </a:rPr>
              <a:t>l</a:t>
            </a:r>
            <a:r>
              <a:rPr lang="fr-FR" sz="2800" u="sng" dirty="0" smtClean="0">
                <a:solidFill>
                  <a:srgbClr val="660066"/>
                </a:solidFill>
              </a:rPr>
              <a:t>e périmètre de reclassement </a:t>
            </a:r>
            <a:endParaRPr lang="fr-FR" sz="2800" dirty="0">
              <a:solidFill>
                <a:srgbClr val="660066"/>
              </a:solidFill>
            </a:endParaRPr>
          </a:p>
        </p:txBody>
      </p:sp>
      <p:sp>
        <p:nvSpPr>
          <p:cNvPr id="3" name="Espace réservé du contenu 2"/>
          <p:cNvSpPr>
            <a:spLocks noGrp="1"/>
          </p:cNvSpPr>
          <p:nvPr>
            <p:ph sz="quarter" idx="1"/>
          </p:nvPr>
        </p:nvSpPr>
        <p:spPr/>
        <p:txBody>
          <a:bodyPr>
            <a:normAutofit fontScale="92500" lnSpcReduction="10000"/>
          </a:bodyPr>
          <a:lstStyle/>
          <a:p>
            <a:pPr>
              <a:buNone/>
            </a:pPr>
            <a:r>
              <a:rPr lang="fr-FR" u="sng" dirty="0" smtClean="0"/>
              <a:t>Reclassement au niveau </a:t>
            </a:r>
          </a:p>
          <a:p>
            <a:pPr>
              <a:buFontTx/>
              <a:buChar char="-"/>
            </a:pPr>
            <a:r>
              <a:rPr lang="fr-FR" dirty="0" smtClean="0"/>
              <a:t>de l’entreprise</a:t>
            </a:r>
          </a:p>
          <a:p>
            <a:pPr>
              <a:buFontTx/>
              <a:buChar char="-"/>
            </a:pPr>
            <a:r>
              <a:rPr lang="fr-FR" dirty="0" smtClean="0"/>
              <a:t>et du groupe</a:t>
            </a:r>
          </a:p>
          <a:p>
            <a:pPr>
              <a:buFontTx/>
              <a:buChar char="-"/>
            </a:pPr>
            <a:endParaRPr lang="fr-FR" dirty="0" smtClean="0"/>
          </a:p>
          <a:p>
            <a:pPr>
              <a:buNone/>
            </a:pPr>
            <a:r>
              <a:rPr lang="fr-FR" u="sng" dirty="0" smtClean="0"/>
              <a:t>Qu’est ce qu’un groupe ?</a:t>
            </a:r>
          </a:p>
          <a:p>
            <a:pPr>
              <a:buFont typeface="Lucida Grande"/>
              <a:buChar char="-"/>
            </a:pPr>
            <a:r>
              <a:rPr lang="fr-FR" dirty="0"/>
              <a:t>i</a:t>
            </a:r>
            <a:r>
              <a:rPr lang="fr-FR" dirty="0" smtClean="0"/>
              <a:t>l peut être constitué par plusieurs entreprises ayant des liens étroits faisant qu’une permutation du personnel est possible entre elles.</a:t>
            </a:r>
          </a:p>
          <a:p>
            <a:pPr>
              <a:buFont typeface="Lucida Grande"/>
              <a:buChar char="-"/>
            </a:pPr>
            <a:r>
              <a:rPr lang="fr-FR" dirty="0"/>
              <a:t>l</a:t>
            </a:r>
            <a:r>
              <a:rPr lang="fr-FR" dirty="0" smtClean="0"/>
              <a:t>a notion de groupe de reclassement ne se limite donc pas à un « groupe sociétés »  : Sociétés reliées par des liens </a:t>
            </a:r>
            <a:r>
              <a:rPr lang="fr-FR" dirty="0" err="1" smtClean="0"/>
              <a:t>capitalisques</a:t>
            </a:r>
            <a:r>
              <a:rPr lang="fr-FR" dirty="0" smtClean="0"/>
              <a:t> et une société mère.</a:t>
            </a:r>
          </a:p>
          <a:p>
            <a:pPr>
              <a:buNone/>
            </a:pPr>
            <a:endParaRPr lang="fr-FR" dirty="0" smtClean="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000090"/>
                </a:solidFill>
              </a:rPr>
              <a:t>Schéma du groupe de reclassement </a:t>
            </a:r>
            <a:endParaRPr lang="fr-FR" dirty="0">
              <a:solidFill>
                <a:srgbClr val="000090"/>
              </a:solidFill>
            </a:endParaRPr>
          </a:p>
        </p:txBody>
      </p:sp>
      <p:graphicFrame>
        <p:nvGraphicFramePr>
          <p:cNvPr id="4" name="Espace réservé du contenu 3"/>
          <p:cNvGraphicFramePr>
            <a:graphicFrameLocks noGrp="1"/>
          </p:cNvGraphicFramePr>
          <p:nvPr>
            <p:ph sz="quarter" idx="1"/>
          </p:nvPr>
        </p:nvGraphicFramePr>
        <p:xfrm>
          <a:off x="301625" y="1527175"/>
          <a:ext cx="8504238"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301752" y="477520"/>
            <a:ext cx="8534400" cy="1026160"/>
          </a:xfrm>
        </p:spPr>
        <p:txBody>
          <a:bodyPr>
            <a:normAutofit fontScale="90000"/>
          </a:bodyPr>
          <a:lstStyle/>
          <a:p>
            <a:r>
              <a:rPr lang="fr-FR" u="sng" dirty="0" smtClean="0">
                <a:solidFill>
                  <a:srgbClr val="000090"/>
                </a:solidFill>
              </a:rPr>
              <a:t>Indices permettant de déterminer si une permutation du personnel est possible </a:t>
            </a:r>
            <a:r>
              <a:rPr lang="fr-FR" u="sng" dirty="0" smtClean="0"/>
              <a:t/>
            </a:r>
            <a:br>
              <a:rPr lang="fr-FR" u="sng" dirty="0" smtClean="0"/>
            </a:br>
            <a:endParaRPr lang="fr-FR" dirty="0"/>
          </a:p>
        </p:txBody>
      </p:sp>
      <p:sp>
        <p:nvSpPr>
          <p:cNvPr id="4" name="Espace réservé du contenu 3"/>
          <p:cNvSpPr>
            <a:spLocks noGrp="1"/>
          </p:cNvSpPr>
          <p:nvPr>
            <p:ph sz="quarter" idx="1"/>
          </p:nvPr>
        </p:nvSpPr>
        <p:spPr>
          <a:xfrm>
            <a:off x="332232" y="1686560"/>
            <a:ext cx="8503920" cy="4805680"/>
          </a:xfrm>
        </p:spPr>
        <p:txBody>
          <a:bodyPr>
            <a:normAutofit lnSpcReduction="10000"/>
          </a:bodyPr>
          <a:lstStyle/>
          <a:p>
            <a:r>
              <a:rPr lang="fr-FR" sz="1800" dirty="0" smtClean="0"/>
              <a:t>La </a:t>
            </a:r>
            <a:r>
              <a:rPr lang="fr-FR" sz="1800" b="1" dirty="0" smtClean="0"/>
              <a:t>communauté de dirigeants </a:t>
            </a:r>
            <a:r>
              <a:rPr lang="fr-FR" sz="1800" dirty="0" smtClean="0"/>
              <a:t>combinée à d'autres indices comme, par exemple, </a:t>
            </a:r>
            <a:r>
              <a:rPr lang="fr-FR" sz="1800" b="1" dirty="0" smtClean="0"/>
              <a:t>des outils de communication communs</a:t>
            </a:r>
            <a:r>
              <a:rPr lang="fr-FR" sz="1800" dirty="0" smtClean="0"/>
              <a:t>, </a:t>
            </a:r>
            <a:r>
              <a:rPr lang="fr-FR" sz="1800" b="1" dirty="0" smtClean="0"/>
              <a:t>une  proximité géographique</a:t>
            </a:r>
            <a:r>
              <a:rPr lang="fr-FR" sz="1800" dirty="0" smtClean="0"/>
              <a:t>, ou </a:t>
            </a:r>
            <a:r>
              <a:rPr lang="fr-FR" sz="1800" b="1" dirty="0" smtClean="0"/>
              <a:t>une activité commune. </a:t>
            </a:r>
          </a:p>
          <a:p>
            <a:pPr>
              <a:buNone/>
            </a:pPr>
            <a:endParaRPr lang="fr-FR" sz="1800" b="1" dirty="0" smtClean="0"/>
          </a:p>
          <a:p>
            <a:pPr>
              <a:buNone/>
            </a:pPr>
            <a:r>
              <a:rPr lang="fr-FR" sz="1800" b="1" dirty="0" smtClean="0"/>
              <a:t>	</a:t>
            </a:r>
            <a:r>
              <a:rPr lang="fr-FR" sz="1800" u="sng" dirty="0" smtClean="0"/>
              <a:t>Exemples :</a:t>
            </a:r>
          </a:p>
          <a:p>
            <a:pPr>
              <a:buNone/>
            </a:pPr>
            <a:endParaRPr lang="fr-FR" sz="1800" u="sng" dirty="0" smtClean="0"/>
          </a:p>
          <a:p>
            <a:pPr lvl="1">
              <a:buClr>
                <a:srgbClr val="660066"/>
              </a:buClr>
              <a:buSzPct val="100000"/>
              <a:buFont typeface="Lucida Grande"/>
              <a:buChar char="-"/>
            </a:pPr>
            <a:r>
              <a:rPr lang="fr-FR" sz="1800" dirty="0" smtClean="0">
                <a:solidFill>
                  <a:schemeClr val="tx1"/>
                </a:solidFill>
              </a:rPr>
              <a:t>la Cour de cassation a constaté l’existence d’un groupe de reclassement </a:t>
            </a:r>
            <a:r>
              <a:rPr lang="fr-FR" sz="1800" b="1" dirty="0" smtClean="0">
                <a:solidFill>
                  <a:schemeClr val="tx1"/>
                </a:solidFill>
              </a:rPr>
              <a:t>entre sept maisons de retraites gérées par un même employeur</a:t>
            </a:r>
            <a:r>
              <a:rPr lang="fr-FR" sz="1800" dirty="0" smtClean="0">
                <a:solidFill>
                  <a:schemeClr val="tx1"/>
                </a:solidFill>
              </a:rPr>
              <a:t>, situées </a:t>
            </a:r>
            <a:r>
              <a:rPr lang="fr-FR" sz="1800" b="1" dirty="0" smtClean="0">
                <a:solidFill>
                  <a:schemeClr val="tx1"/>
                </a:solidFill>
              </a:rPr>
              <a:t>dans la même région </a:t>
            </a:r>
            <a:r>
              <a:rPr lang="fr-FR" sz="1800" dirty="0" smtClean="0">
                <a:solidFill>
                  <a:schemeClr val="tx1"/>
                </a:solidFill>
              </a:rPr>
              <a:t>et ayant </a:t>
            </a:r>
            <a:r>
              <a:rPr lang="fr-FR" sz="1800" b="1" dirty="0" smtClean="0">
                <a:solidFill>
                  <a:schemeClr val="tx1"/>
                </a:solidFill>
              </a:rPr>
              <a:t>des outils de communication communs. </a:t>
            </a:r>
            <a:r>
              <a:rPr lang="fr-FR" sz="1800" dirty="0" smtClean="0"/>
              <a:t> </a:t>
            </a:r>
            <a:r>
              <a:rPr lang="fr-FR" sz="1800" dirty="0" err="1" smtClean="0"/>
              <a:t>Cass.Soc</a:t>
            </a:r>
            <a:r>
              <a:rPr lang="fr-FR" sz="1800" dirty="0" smtClean="0"/>
              <a:t>, 24 juin 2009, 07-45.656, </a:t>
            </a:r>
            <a:r>
              <a:rPr lang="fr-FR" sz="1800" dirty="0" err="1" smtClean="0"/>
              <a:t>Publié</a:t>
            </a:r>
            <a:r>
              <a:rPr lang="fr-FR" sz="1800" dirty="0" smtClean="0"/>
              <a:t> au bulletin </a:t>
            </a:r>
          </a:p>
          <a:p>
            <a:pPr lvl="1">
              <a:buClr>
                <a:srgbClr val="660066"/>
              </a:buClr>
              <a:buSzPct val="100000"/>
              <a:buNone/>
            </a:pPr>
            <a:endParaRPr lang="fr-FR" sz="1800" b="1" dirty="0" smtClean="0">
              <a:solidFill>
                <a:schemeClr val="tx1"/>
              </a:solidFill>
            </a:endParaRPr>
          </a:p>
          <a:p>
            <a:pPr lvl="1">
              <a:buClr>
                <a:srgbClr val="660066"/>
              </a:buClr>
              <a:buSzPct val="100000"/>
              <a:buFont typeface="Lucida Grande"/>
              <a:buChar char="-"/>
            </a:pPr>
            <a:r>
              <a:rPr lang="fr-FR" sz="1800" dirty="0" smtClean="0">
                <a:solidFill>
                  <a:schemeClr val="tx1"/>
                </a:solidFill>
              </a:rPr>
              <a:t>Mais encore la Cour cassation a pu constater l’existence d’un groupe de permutabilité, </a:t>
            </a:r>
            <a:r>
              <a:rPr lang="fr-FR" sz="1800" b="1" dirty="0" smtClean="0">
                <a:solidFill>
                  <a:schemeClr val="tx1"/>
                </a:solidFill>
              </a:rPr>
              <a:t>entre deux pharmacies,</a:t>
            </a:r>
            <a:r>
              <a:rPr lang="fr-FR" sz="1800" dirty="0" smtClean="0">
                <a:solidFill>
                  <a:schemeClr val="tx1"/>
                </a:solidFill>
              </a:rPr>
              <a:t> ayant des liens capitalistiques, </a:t>
            </a:r>
            <a:r>
              <a:rPr lang="fr-FR" sz="1800" b="1" dirty="0" smtClean="0">
                <a:solidFill>
                  <a:schemeClr val="tx1"/>
                </a:solidFill>
              </a:rPr>
              <a:t>se trouvant dans la même ville, et ayant une activité similaire.</a:t>
            </a:r>
            <a:r>
              <a:rPr lang="fr-FR" sz="1800" dirty="0" smtClean="0"/>
              <a:t> </a:t>
            </a:r>
          </a:p>
          <a:p>
            <a:pPr lvl="1">
              <a:buClr>
                <a:srgbClr val="660066"/>
              </a:buClr>
              <a:buSzPct val="100000"/>
              <a:buNone/>
            </a:pPr>
            <a:r>
              <a:rPr lang="fr-FR" sz="1800" dirty="0" smtClean="0"/>
              <a:t>	</a:t>
            </a:r>
            <a:r>
              <a:rPr lang="fr-FR" sz="1800" dirty="0" err="1" smtClean="0"/>
              <a:t>Cass</a:t>
            </a:r>
            <a:r>
              <a:rPr lang="fr-FR" sz="1800" dirty="0" smtClean="0"/>
              <a:t>. soc. 22 juin 2011 n° 10-18.403 (n° 1506 F-D), </a:t>
            </a:r>
            <a:r>
              <a:rPr lang="fr-FR" sz="1800" dirty="0" err="1" smtClean="0"/>
              <a:t>Sté</a:t>
            </a:r>
            <a:r>
              <a:rPr lang="fr-FR" sz="1800" dirty="0" smtClean="0"/>
              <a:t> Pharmacie du </a:t>
            </a:r>
            <a:r>
              <a:rPr lang="fr-FR" sz="1800" dirty="0" err="1" smtClean="0"/>
              <a:t>Château</a:t>
            </a:r>
            <a:r>
              <a:rPr lang="fr-FR" sz="1800" dirty="0" smtClean="0"/>
              <a:t> d'Eau c/ Seguin. </a:t>
            </a:r>
          </a:p>
          <a:p>
            <a:pPr lvl="1">
              <a:buClr>
                <a:srgbClr val="660066"/>
              </a:buClr>
              <a:buSzPct val="100000"/>
              <a:buFont typeface="Lucida Grande"/>
              <a:buChar char="-"/>
            </a:pPr>
            <a:endParaRPr lang="fr-FR" sz="1800" b="1" dirty="0" smtClean="0">
              <a:solidFill>
                <a:schemeClr val="tx1"/>
              </a:solidFill>
            </a:endParaRPr>
          </a:p>
          <a:p>
            <a:pPr>
              <a:buNone/>
            </a:pPr>
            <a:endParaRPr lang="fr-FR" sz="1400" b="1" dirty="0" smtClean="0"/>
          </a:p>
          <a:p>
            <a:pPr>
              <a:buNone/>
            </a:pPr>
            <a:endParaRPr lang="fr-FR" dirty="0"/>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p:cNvSpPr txBox="1"/>
          <p:nvPr/>
        </p:nvSpPr>
        <p:spPr>
          <a:xfrm>
            <a:off x="284480" y="457200"/>
            <a:ext cx="8219440" cy="6740308"/>
          </a:xfrm>
          <a:prstGeom prst="rect">
            <a:avLst/>
          </a:prstGeom>
          <a:noFill/>
        </p:spPr>
        <p:txBody>
          <a:bodyPr wrap="square" rtlCol="0">
            <a:spAutoFit/>
          </a:bodyPr>
          <a:lstStyle/>
          <a:p>
            <a:pPr lvl="1" algn="just">
              <a:buClr>
                <a:schemeClr val="accent6"/>
              </a:buClr>
            </a:pPr>
            <a:endParaRPr lang="fr-FR" b="1" dirty="0" smtClean="0"/>
          </a:p>
          <a:p>
            <a:pPr lvl="1" algn="just">
              <a:buClr>
                <a:schemeClr val="accent6"/>
              </a:buClr>
              <a:buFont typeface="Arial"/>
              <a:buChar char="•"/>
            </a:pPr>
            <a:endParaRPr lang="fr-FR" b="1" dirty="0" smtClean="0"/>
          </a:p>
          <a:p>
            <a:pPr lvl="1" algn="just">
              <a:buClr>
                <a:schemeClr val="accent6"/>
              </a:buClr>
              <a:buSzPct val="150000"/>
              <a:buFont typeface="Arial"/>
              <a:buChar char="•"/>
            </a:pPr>
            <a:r>
              <a:rPr lang="fr-FR" b="1" dirty="0" smtClean="0"/>
              <a:t> Une similarité ou connexité des activités et une même  organisation</a:t>
            </a:r>
            <a:r>
              <a:rPr lang="fr-FR" dirty="0" smtClean="0"/>
              <a:t>, sont également des critères permettant d’établir l’existence d’une permutabilité du personnel.</a:t>
            </a:r>
          </a:p>
          <a:p>
            <a:pPr lvl="1" algn="just">
              <a:buClr>
                <a:schemeClr val="accent6"/>
              </a:buClr>
              <a:buFont typeface="Arial"/>
              <a:buChar char="•"/>
            </a:pPr>
            <a:endParaRPr lang="fr-FR" dirty="0" smtClean="0"/>
          </a:p>
          <a:p>
            <a:pPr lvl="1" algn="just">
              <a:buClr>
                <a:schemeClr val="accent6"/>
              </a:buClr>
            </a:pPr>
            <a:r>
              <a:rPr lang="fr-FR" u="sng" dirty="0" smtClean="0"/>
              <a:t>Exemples de groupe de reclassement : </a:t>
            </a:r>
          </a:p>
          <a:p>
            <a:pPr lvl="1" algn="just">
              <a:buClr>
                <a:schemeClr val="accent6"/>
              </a:buClr>
            </a:pPr>
            <a:r>
              <a:rPr lang="fr-FR" dirty="0" smtClean="0"/>
              <a:t>	</a:t>
            </a:r>
          </a:p>
          <a:p>
            <a:pPr lvl="1" algn="just">
              <a:buClr>
                <a:srgbClr val="660066"/>
              </a:buClr>
              <a:buFont typeface="Lucida Grande"/>
              <a:buChar char="-"/>
            </a:pPr>
            <a:r>
              <a:rPr lang="fr-FR" dirty="0" smtClean="0"/>
              <a:t>Une association </a:t>
            </a:r>
            <a:r>
              <a:rPr lang="fr-FR" b="1" dirty="0" smtClean="0"/>
              <a:t>gérant une gare routière et constituant avec d'autres  entreprises de transports</a:t>
            </a:r>
            <a:r>
              <a:rPr lang="fr-FR" dirty="0" smtClean="0"/>
              <a:t> (</a:t>
            </a:r>
            <a:r>
              <a:rPr lang="fr-FR" dirty="0" err="1" smtClean="0"/>
              <a:t>Cass.Soc</a:t>
            </a:r>
            <a:r>
              <a:rPr lang="fr-FR" dirty="0" smtClean="0"/>
              <a:t>., 23 mai 1995, n° 93-46.142). </a:t>
            </a:r>
          </a:p>
          <a:p>
            <a:pPr algn="just">
              <a:buClr>
                <a:srgbClr val="660066"/>
              </a:buClr>
              <a:buFont typeface="Lucida Grande"/>
              <a:buChar char="-"/>
            </a:pPr>
            <a:endParaRPr lang="fr-FR" dirty="0" smtClean="0"/>
          </a:p>
          <a:p>
            <a:pPr lvl="1" algn="just">
              <a:buClr>
                <a:srgbClr val="660066"/>
              </a:buClr>
              <a:buFont typeface="Lucida Grande"/>
              <a:buChar char="-"/>
            </a:pPr>
            <a:r>
              <a:rPr lang="fr-FR" b="1" dirty="0" smtClean="0"/>
              <a:t>Des hôtels juridiquement et financièrement distincts bénéficiant de la même enseigne Accor</a:t>
            </a:r>
            <a:r>
              <a:rPr lang="fr-FR" dirty="0" smtClean="0"/>
              <a:t> dans le cadre d'un contrat </a:t>
            </a:r>
            <a:r>
              <a:rPr lang="fr-FR" b="1" dirty="0" smtClean="0"/>
              <a:t>de franchise</a:t>
            </a:r>
            <a:r>
              <a:rPr lang="fr-FR" dirty="0" smtClean="0"/>
              <a:t> (</a:t>
            </a:r>
            <a:r>
              <a:rPr lang="fr-FR" dirty="0" err="1" smtClean="0"/>
              <a:t>Cass.Soc</a:t>
            </a:r>
            <a:r>
              <a:rPr lang="fr-FR" dirty="0" smtClean="0"/>
              <a:t>., 20 févr. 2008, n° 06-45.335)</a:t>
            </a:r>
          </a:p>
          <a:p>
            <a:pPr lvl="1" algn="just">
              <a:buClr>
                <a:srgbClr val="660066"/>
              </a:buClr>
              <a:buFont typeface="Lucida Grande"/>
              <a:buChar char="-"/>
            </a:pPr>
            <a:endParaRPr lang="fr-FR" dirty="0" smtClean="0"/>
          </a:p>
          <a:p>
            <a:pPr lvl="1" algn="just">
              <a:buClr>
                <a:srgbClr val="660066"/>
              </a:buClr>
              <a:buFont typeface="Lucida Grande"/>
              <a:buChar char="-"/>
            </a:pPr>
            <a:r>
              <a:rPr lang="fr-FR" dirty="0" smtClean="0"/>
              <a:t>Des </a:t>
            </a:r>
            <a:r>
              <a:rPr lang="fr-FR" b="1" dirty="0" smtClean="0"/>
              <a:t>centres de lutte contre le cancer appartenant à une fédération nationale</a:t>
            </a:r>
            <a:r>
              <a:rPr lang="fr-FR" dirty="0" smtClean="0"/>
              <a:t> (Cass.Soc.,6 janv. 2010, n° 08-44.113).</a:t>
            </a:r>
          </a:p>
          <a:p>
            <a:pPr lvl="1" algn="just">
              <a:buClr>
                <a:srgbClr val="660066"/>
              </a:buClr>
              <a:buFont typeface="Lucida Grande"/>
              <a:buChar char="-"/>
            </a:pPr>
            <a:endParaRPr lang="fr-FR" b="1" dirty="0" smtClean="0"/>
          </a:p>
          <a:p>
            <a:pPr lvl="1" algn="just">
              <a:buClr>
                <a:srgbClr val="660066"/>
              </a:buClr>
              <a:buFont typeface="Lucida Grande"/>
              <a:buChar char="-"/>
            </a:pPr>
            <a:r>
              <a:rPr lang="fr-FR" b="1" dirty="0" smtClean="0"/>
              <a:t>Une mutuelle de santé et une fédération </a:t>
            </a:r>
            <a:r>
              <a:rPr lang="fr-FR" dirty="0" smtClean="0"/>
              <a:t>(</a:t>
            </a:r>
            <a:r>
              <a:rPr lang="fr-FR" dirty="0" err="1" smtClean="0"/>
              <a:t>Cass</a:t>
            </a:r>
            <a:r>
              <a:rPr lang="fr-FR" dirty="0" smtClean="0"/>
              <a:t>. Soc, 11 </a:t>
            </a:r>
            <a:r>
              <a:rPr lang="fr-FR" dirty="0" err="1" smtClean="0"/>
              <a:t>février</a:t>
            </a:r>
            <a:r>
              <a:rPr lang="fr-FR" dirty="0" smtClean="0"/>
              <a:t> 2015 n° 13-23573) . </a:t>
            </a:r>
          </a:p>
          <a:p>
            <a:pPr lvl="1" algn="just">
              <a:buClr>
                <a:schemeClr val="accent6"/>
              </a:buClr>
            </a:pPr>
            <a:endParaRPr lang="fr-FR" dirty="0" smtClean="0"/>
          </a:p>
          <a:p>
            <a:pPr lvl="1" algn="just">
              <a:buClr>
                <a:schemeClr val="accent6"/>
              </a:buClr>
            </a:pPr>
            <a:endParaRPr lang="fr-FR" dirty="0" smtClean="0"/>
          </a:p>
          <a:p>
            <a:pPr lvl="1" algn="just">
              <a:buClr>
                <a:schemeClr val="accent6"/>
              </a:buClr>
            </a:pPr>
            <a:endParaRPr lang="fr-FR" dirty="0" smtClean="0"/>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51840" y="721360"/>
            <a:ext cx="7630160" cy="7201972"/>
          </a:xfrm>
          <a:prstGeom prst="rect">
            <a:avLst/>
          </a:prstGeom>
        </p:spPr>
        <p:txBody>
          <a:bodyPr wrap="square">
            <a:spAutoFit/>
          </a:bodyPr>
          <a:lstStyle/>
          <a:p>
            <a:pPr>
              <a:buClr>
                <a:schemeClr val="accent6"/>
              </a:buClr>
              <a:buFont typeface="Arial"/>
              <a:buChar char="•"/>
            </a:pPr>
            <a:r>
              <a:rPr lang="fr-FR" sz="2000" dirty="0" smtClean="0"/>
              <a:t>la présence </a:t>
            </a:r>
            <a:r>
              <a:rPr lang="fr-FR" sz="2000" b="1" dirty="0" smtClean="0"/>
              <a:t>d’un entête, de coordonnées et d’un siège social identique</a:t>
            </a:r>
            <a:r>
              <a:rPr lang="fr-FR" sz="2000" dirty="0" smtClean="0"/>
              <a:t>, mais encore </a:t>
            </a:r>
            <a:r>
              <a:rPr lang="fr-FR" sz="2000" b="1" dirty="0" smtClean="0"/>
              <a:t>la reprise de l’ancienneté du salarié</a:t>
            </a:r>
            <a:r>
              <a:rPr lang="fr-FR" sz="2000" dirty="0" smtClean="0"/>
              <a:t>, sont des indices à prendre en compte. </a:t>
            </a:r>
          </a:p>
          <a:p>
            <a:pPr>
              <a:buClr>
                <a:schemeClr val="accent6"/>
              </a:buClr>
              <a:buFont typeface="Arial"/>
              <a:buChar char="•"/>
            </a:pPr>
            <a:endParaRPr lang="fr-FR" sz="2000" dirty="0" smtClean="0"/>
          </a:p>
          <a:p>
            <a:pPr>
              <a:buClr>
                <a:schemeClr val="accent6"/>
              </a:buClr>
              <a:buFont typeface="Arial"/>
              <a:buChar char="•"/>
            </a:pPr>
            <a:endParaRPr lang="fr-FR" sz="2000" dirty="0" smtClean="0"/>
          </a:p>
          <a:p>
            <a:pPr>
              <a:buClr>
                <a:schemeClr val="accent6"/>
              </a:buClr>
              <a:buFont typeface="Arial"/>
              <a:buChar char="•"/>
            </a:pPr>
            <a:r>
              <a:rPr lang="fr-FR" sz="2000" b="1" dirty="0" smtClean="0"/>
              <a:t>l’antériorité des échanges est également un critère important</a:t>
            </a:r>
            <a:r>
              <a:rPr lang="fr-FR" sz="2000" dirty="0" smtClean="0"/>
              <a:t> pour caractériser un groupe de reclassement </a:t>
            </a:r>
          </a:p>
          <a:p>
            <a:pPr>
              <a:buClr>
                <a:schemeClr val="accent6"/>
              </a:buClr>
              <a:buFont typeface="Arial"/>
              <a:buChar char="•"/>
            </a:pPr>
            <a:endParaRPr lang="fr-FR" sz="2000" dirty="0" smtClean="0"/>
          </a:p>
          <a:p>
            <a:pPr>
              <a:buClr>
                <a:schemeClr val="accent6"/>
              </a:buClr>
            </a:pPr>
            <a:r>
              <a:rPr lang="fr-FR" sz="2000" u="sng" dirty="0" smtClean="0"/>
              <a:t>Exemple : </a:t>
            </a:r>
          </a:p>
          <a:p>
            <a:pPr>
              <a:buClr>
                <a:schemeClr val="accent6"/>
              </a:buClr>
            </a:pPr>
            <a:endParaRPr lang="fr-FR" sz="2000" u="sng" dirty="0" smtClean="0"/>
          </a:p>
          <a:p>
            <a:pPr>
              <a:buClr>
                <a:schemeClr val="accent6"/>
              </a:buClr>
            </a:pPr>
            <a:r>
              <a:rPr lang="fr-FR" sz="2000" dirty="0" smtClean="0"/>
              <a:t>La Cour de cassation a admis l’existence d’un groupe de reclassement, entre des Sociétés partenaires, au motif que </a:t>
            </a:r>
            <a:r>
              <a:rPr lang="fr-FR" sz="2000" b="1" dirty="0" smtClean="0"/>
              <a:t>le contrat de travail du salarié prévoyait qu’il était possible d’affecter  le salarié dans </a:t>
            </a:r>
            <a:r>
              <a:rPr lang="fr-FR" sz="2000" dirty="0" smtClean="0"/>
              <a:t>les autres filiales, la société mère et </a:t>
            </a:r>
            <a:r>
              <a:rPr lang="fr-FR" sz="2000" b="1" dirty="0" smtClean="0"/>
              <a:t>même les sociétés partenaire.</a:t>
            </a:r>
            <a:r>
              <a:rPr lang="fr-FR" b="1" dirty="0" smtClean="0"/>
              <a:t> </a:t>
            </a:r>
            <a:r>
              <a:rPr lang="fr-FR" dirty="0" err="1" smtClean="0">
                <a:solidFill>
                  <a:schemeClr val="tx2">
                    <a:lumMod val="75000"/>
                  </a:schemeClr>
                </a:solidFill>
              </a:rPr>
              <a:t>Cass</a:t>
            </a:r>
            <a:r>
              <a:rPr lang="fr-FR" dirty="0" smtClean="0">
                <a:solidFill>
                  <a:schemeClr val="tx2">
                    <a:lumMod val="75000"/>
                  </a:schemeClr>
                </a:solidFill>
              </a:rPr>
              <a:t>. Soc, 5 octobre 1999, n° 97-41.838</a:t>
            </a:r>
          </a:p>
          <a:p>
            <a:pPr>
              <a:buClr>
                <a:schemeClr val="accent6"/>
              </a:buClr>
            </a:pPr>
            <a:r>
              <a:rPr lang="fr-FR" dirty="0" smtClean="0"/>
              <a:t> </a:t>
            </a:r>
          </a:p>
          <a:p>
            <a:pPr>
              <a:buClr>
                <a:schemeClr val="accent6"/>
              </a:buClr>
            </a:pPr>
            <a:endParaRPr lang="fr-FR" u="sng" dirty="0" smtClean="0"/>
          </a:p>
          <a:p>
            <a:endParaRPr lang="fr-FR" dirty="0" smtClean="0"/>
          </a:p>
          <a:p>
            <a:endParaRPr lang="fr-FR" dirty="0" smtClean="0"/>
          </a:p>
          <a:p>
            <a:endParaRPr lang="fr-FR" dirty="0" smtClean="0"/>
          </a:p>
          <a:p>
            <a:endParaRPr lang="fr-FR" dirty="0" smtClean="0"/>
          </a:p>
          <a:p>
            <a:endParaRPr lang="fr-FR" dirty="0" smtClean="0"/>
          </a:p>
          <a:p>
            <a:endParaRPr lang="fr-FR" dirty="0"/>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0"/>
            <a:ext cx="8534400" cy="1037532"/>
          </a:xfrm>
        </p:spPr>
        <p:txBody>
          <a:bodyPr>
            <a:normAutofit fontScale="90000"/>
          </a:bodyPr>
          <a:lstStyle/>
          <a:p>
            <a:r>
              <a:rPr lang="fr-FR" dirty="0" smtClean="0">
                <a:solidFill>
                  <a:srgbClr val="660066"/>
                </a:solidFill>
              </a:rPr>
              <a:t>8- Le périmètre géographique de reclassement  : </a:t>
            </a:r>
            <a:endParaRPr lang="fr-FR" dirty="0">
              <a:solidFill>
                <a:srgbClr val="660066"/>
              </a:solidFill>
            </a:endParaRPr>
          </a:p>
        </p:txBody>
      </p:sp>
      <p:sp>
        <p:nvSpPr>
          <p:cNvPr id="3" name="Espace réservé du contenu 2"/>
          <p:cNvSpPr>
            <a:spLocks noGrp="1"/>
          </p:cNvSpPr>
          <p:nvPr>
            <p:ph sz="quarter" idx="1"/>
          </p:nvPr>
        </p:nvSpPr>
        <p:spPr/>
        <p:txBody>
          <a:bodyPr>
            <a:normAutofit fontScale="92500" lnSpcReduction="20000"/>
          </a:bodyPr>
          <a:lstStyle/>
          <a:p>
            <a:r>
              <a:rPr lang="fr-FR" dirty="0" smtClean="0"/>
              <a:t>L’employeur n’est tenu de procéder à des recherches de reclassement à l’étranger </a:t>
            </a:r>
            <a:r>
              <a:rPr lang="fr-FR" b="1" u="sng" dirty="0" smtClean="0"/>
              <a:t>que si le salarié en fait la demande</a:t>
            </a:r>
          </a:p>
          <a:p>
            <a:endParaRPr lang="fr-FR" dirty="0" smtClean="0"/>
          </a:p>
          <a:p>
            <a:r>
              <a:rPr lang="fr-FR" dirty="0" smtClean="0"/>
              <a:t>Le salarié doit préciser dans sa demande : </a:t>
            </a:r>
            <a:r>
              <a:rPr lang="fr-FR" b="1" dirty="0" smtClean="0"/>
              <a:t>les restrictions éventuelles notamment en matière de rémunération et de localisation </a:t>
            </a:r>
          </a:p>
          <a:p>
            <a:pPr>
              <a:buNone/>
            </a:pPr>
            <a:endParaRPr lang="fr-FR" b="1" dirty="0" smtClean="0"/>
          </a:p>
          <a:p>
            <a:r>
              <a:rPr lang="fr-FR" dirty="0" smtClean="0"/>
              <a:t>En retour, l'employeur lui transmet les offres correspondantes, écrites et précises	</a:t>
            </a:r>
          </a:p>
          <a:p>
            <a:pPr>
              <a:buNone/>
            </a:pPr>
            <a:endParaRPr lang="fr-FR" b="1" dirty="0" smtClean="0"/>
          </a:p>
          <a:p>
            <a:pPr>
              <a:buNone/>
            </a:pPr>
            <a:r>
              <a:rPr lang="fr-FR" b="1" u="sng" dirty="0" smtClean="0">
                <a:solidFill>
                  <a:srgbClr val="FF0000"/>
                </a:solidFill>
              </a:rPr>
              <a:t>loi </a:t>
            </a:r>
            <a:r>
              <a:rPr lang="fr-FR" b="1" u="sng" dirty="0" err="1" smtClean="0">
                <a:solidFill>
                  <a:srgbClr val="FF0000"/>
                </a:solidFill>
              </a:rPr>
              <a:t>Macron</a:t>
            </a:r>
            <a:r>
              <a:rPr lang="fr-FR" b="1" u="sng" dirty="0" smtClean="0">
                <a:solidFill>
                  <a:srgbClr val="FF0000"/>
                </a:solidFill>
              </a:rPr>
              <a:t> du 6 août </a:t>
            </a:r>
            <a:r>
              <a:rPr lang="fr-FR" b="1" u="sng" dirty="0" smtClean="0">
                <a:solidFill>
                  <a:srgbClr val="FF0000"/>
                </a:solidFill>
              </a:rPr>
              <a:t>2015</a:t>
            </a:r>
            <a:r>
              <a:rPr lang="fr-FR" b="1" dirty="0">
                <a:solidFill>
                  <a:srgbClr val="FF0000"/>
                </a:solidFill>
              </a:rPr>
              <a:t> </a:t>
            </a:r>
            <a:r>
              <a:rPr lang="fr-FR" b="1" dirty="0" smtClean="0">
                <a:solidFill>
                  <a:srgbClr val="FF0000"/>
                </a:solidFill>
              </a:rPr>
              <a:t>: </a:t>
            </a:r>
            <a:r>
              <a:rPr lang="fr-FR" dirty="0" smtClean="0"/>
              <a:t>L</a:t>
            </a:r>
            <a:r>
              <a:rPr lang="fr-FR" dirty="0"/>
              <a:t>. 1233-4-1 du code du travail</a:t>
            </a:r>
            <a:endParaRPr lang="fr-FR" dirty="0" smtClean="0"/>
          </a:p>
          <a:p>
            <a:endParaRPr lang="fr-FR" dirty="0" smtClean="0"/>
          </a:p>
          <a:p>
            <a:pPr>
              <a:buNone/>
            </a:pPr>
            <a:endParaRPr lang="fr-FR" dirty="0" smtClean="0"/>
          </a:p>
          <a:p>
            <a:endParaRPr lang="fr-FR" dirty="0" smtClean="0"/>
          </a:p>
          <a:p>
            <a:pPr>
              <a:buNone/>
            </a:pPr>
            <a:endParaRPr lang="fr-FR" dirty="0"/>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solidFill>
                  <a:srgbClr val="660066"/>
                </a:solidFill>
              </a:rPr>
              <a:t>9- Conséquences de l’obligation de reclassement </a:t>
            </a:r>
            <a:endParaRPr lang="fr-FR" dirty="0">
              <a:solidFill>
                <a:srgbClr val="660066"/>
              </a:solidFill>
            </a:endParaRPr>
          </a:p>
        </p:txBody>
      </p:sp>
      <p:sp>
        <p:nvSpPr>
          <p:cNvPr id="3" name="Espace réservé du contenu 2"/>
          <p:cNvSpPr>
            <a:spLocks noGrp="1"/>
          </p:cNvSpPr>
          <p:nvPr>
            <p:ph sz="quarter" idx="1"/>
          </p:nvPr>
        </p:nvSpPr>
        <p:spPr/>
        <p:txBody>
          <a:bodyPr>
            <a:normAutofit/>
          </a:bodyPr>
          <a:lstStyle/>
          <a:p>
            <a:r>
              <a:rPr lang="fr-FR" sz="2000" b="1" dirty="0" smtClean="0"/>
              <a:t>En cas d’impossibilité de reclassement: </a:t>
            </a:r>
          </a:p>
          <a:p>
            <a:endParaRPr lang="fr-FR" sz="2000" dirty="0" smtClean="0"/>
          </a:p>
          <a:p>
            <a:pPr lvl="2">
              <a:buClr>
                <a:srgbClr val="660066"/>
              </a:buClr>
              <a:buSzPct val="100000"/>
              <a:buFontTx/>
              <a:buChar char="-"/>
            </a:pPr>
            <a:r>
              <a:rPr lang="fr-FR" dirty="0" smtClean="0"/>
              <a:t>l’employeur peut licencier le salarié pour motif économique ou pour inaptitude </a:t>
            </a:r>
          </a:p>
          <a:p>
            <a:pPr>
              <a:buNone/>
            </a:pPr>
            <a:endParaRPr lang="fr-FR" sz="2000" dirty="0" smtClean="0"/>
          </a:p>
          <a:p>
            <a:pPr>
              <a:buNone/>
            </a:pPr>
            <a:endParaRPr lang="fr-FR" sz="2000" dirty="0" smtClean="0"/>
          </a:p>
          <a:p>
            <a:r>
              <a:rPr lang="fr-FR" sz="2000" b="1" dirty="0" smtClean="0"/>
              <a:t>En cas de non respect de l’obligation de reclassement :</a:t>
            </a:r>
          </a:p>
          <a:p>
            <a:endParaRPr lang="fr-FR" sz="2000" dirty="0" smtClean="0"/>
          </a:p>
          <a:p>
            <a:pPr lvl="2">
              <a:buClr>
                <a:srgbClr val="660066"/>
              </a:buClr>
              <a:buSzPct val="100000"/>
              <a:buFontTx/>
              <a:buChar char="-"/>
            </a:pPr>
            <a:r>
              <a:rPr lang="fr-FR" dirty="0" smtClean="0"/>
              <a:t>Le licenciement est sans cause réelle et sérieuse </a:t>
            </a:r>
          </a:p>
          <a:p>
            <a:pPr lvl="2">
              <a:buClr>
                <a:srgbClr val="660066"/>
              </a:buClr>
              <a:buSzPct val="100000"/>
              <a:buFontTx/>
              <a:buChar char="-"/>
            </a:pPr>
            <a:r>
              <a:rPr lang="fr-FR" dirty="0" smtClean="0"/>
              <a:t>Le salarié a droit :</a:t>
            </a:r>
          </a:p>
          <a:p>
            <a:pPr lvl="6">
              <a:buSzPct val="100000"/>
              <a:buFontTx/>
              <a:buChar char="-"/>
            </a:pPr>
            <a:r>
              <a:rPr lang="fr-FR" sz="2000" dirty="0"/>
              <a:t>a</a:t>
            </a:r>
            <a:r>
              <a:rPr lang="fr-FR" sz="2000" dirty="0" smtClean="0"/>
              <a:t>ux indemnités de rupture du contrat de travail</a:t>
            </a:r>
          </a:p>
          <a:p>
            <a:pPr lvl="6">
              <a:buSzPct val="100000"/>
              <a:buFontTx/>
              <a:buChar char="-"/>
            </a:pPr>
            <a:r>
              <a:rPr lang="fr-FR" sz="2000" dirty="0"/>
              <a:t>à</a:t>
            </a:r>
            <a:r>
              <a:rPr lang="fr-FR" sz="2000" dirty="0" smtClean="0"/>
              <a:t> une indemnité  en réparation le préjudice subi</a:t>
            </a:r>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660066"/>
                </a:solidFill>
              </a:rPr>
              <a:t>10- Charge de la preuve </a:t>
            </a:r>
            <a:endParaRPr lang="fr-FR" dirty="0">
              <a:solidFill>
                <a:srgbClr val="660066"/>
              </a:solidFill>
            </a:endParaRPr>
          </a:p>
        </p:txBody>
      </p:sp>
      <p:sp>
        <p:nvSpPr>
          <p:cNvPr id="4" name="Espace réservé du contenu 3"/>
          <p:cNvSpPr>
            <a:spLocks noGrp="1"/>
          </p:cNvSpPr>
          <p:nvPr>
            <p:ph sz="quarter" idx="1"/>
          </p:nvPr>
        </p:nvSpPr>
        <p:spPr/>
        <p:txBody>
          <a:bodyPr>
            <a:normAutofit fontScale="77500" lnSpcReduction="20000"/>
          </a:bodyPr>
          <a:lstStyle/>
          <a:p>
            <a:r>
              <a:rPr lang="fr-FR" dirty="0" smtClean="0"/>
              <a:t>Il </a:t>
            </a:r>
            <a:r>
              <a:rPr lang="fr-FR" b="1" u="sng" dirty="0" smtClean="0"/>
              <a:t>incombe à l'employeur </a:t>
            </a:r>
            <a:r>
              <a:rPr lang="fr-FR" dirty="0" smtClean="0"/>
              <a:t>de justifier qu'il a effectivement procédé aux recherches de reclassement et que le reclassement des salariés concernés n'est pas </a:t>
            </a:r>
            <a:r>
              <a:rPr lang="fr-FR" dirty="0" err="1" smtClean="0"/>
              <a:t>possible.</a:t>
            </a:r>
            <a:r>
              <a:rPr lang="fr-FR" dirty="0" err="1" smtClean="0">
                <a:hlinkClick r:id="rId2"/>
              </a:rPr>
              <a:t>Cass</a:t>
            </a:r>
            <a:r>
              <a:rPr lang="fr-FR" dirty="0" smtClean="0">
                <a:hlinkClick r:id="rId2"/>
              </a:rPr>
              <a:t>. soc. 17 juin 2009 n° 07-44.429</a:t>
            </a:r>
            <a:endParaRPr lang="fr-FR" dirty="0" smtClean="0"/>
          </a:p>
          <a:p>
            <a:pPr>
              <a:buNone/>
            </a:pPr>
            <a:endParaRPr lang="fr-FR" dirty="0" smtClean="0"/>
          </a:p>
          <a:p>
            <a:pPr>
              <a:buNone/>
            </a:pPr>
            <a:endParaRPr lang="fr-FR" dirty="0" smtClean="0"/>
          </a:p>
          <a:p>
            <a:r>
              <a:rPr lang="fr-FR" dirty="0" smtClean="0"/>
              <a:t>La cour d'appel, ayant relevé que l'employeur n'avait versé aux débats aucun document, hormis le </a:t>
            </a:r>
            <a:r>
              <a:rPr lang="fr-FR" b="1" dirty="0" smtClean="0"/>
              <a:t>registre du personnel de la région, permettant de connaître quels étaient les postes susceptibles d'être proposés aux salariés dans l'entreprise ou le groupe auquel elle appartenait et de vérifier qu'il était impossible de les reclasser, a pu décider que l'employeur n'avait pas satisfait à son obligation de </a:t>
            </a:r>
            <a:r>
              <a:rPr lang="fr-FR" b="1" dirty="0" err="1" smtClean="0"/>
              <a:t>reclassement.</a:t>
            </a:r>
            <a:r>
              <a:rPr lang="fr-FR" b="1" dirty="0" err="1" smtClean="0">
                <a:hlinkClick r:id="rId3"/>
              </a:rPr>
              <a:t>Cass</a:t>
            </a:r>
            <a:r>
              <a:rPr lang="fr-FR" b="1" dirty="0" smtClean="0">
                <a:hlinkClick r:id="rId3"/>
              </a:rPr>
              <a:t>. soc. 14 avril 1999 n° 97-40.008 (n° 1765 D), Sté Cap Sesa c/ Audigier.</a:t>
            </a:r>
            <a:endParaRPr lang="fr-FR" dirty="0"/>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ous-titre 1"/>
          <p:cNvSpPr>
            <a:spLocks noGrp="1"/>
          </p:cNvSpPr>
          <p:nvPr>
            <p:ph type="subTitle" idx="1"/>
          </p:nvPr>
        </p:nvSpPr>
        <p:spPr>
          <a:xfrm>
            <a:off x="1371600" y="3078480"/>
            <a:ext cx="6400800" cy="1752600"/>
          </a:xfrm>
        </p:spPr>
        <p:txBody>
          <a:bodyPr>
            <a:noAutofit/>
          </a:bodyPr>
          <a:lstStyle/>
          <a:p>
            <a:r>
              <a:rPr lang="fr-FR" sz="3600" dirty="0" smtClean="0"/>
              <a:t>Partie 2 : LE RECLASSEMENT EXTERNE DU SALARIÉ </a:t>
            </a:r>
            <a:endParaRPr lang="fr-FR" sz="3600" dirty="0"/>
          </a:p>
        </p:txBody>
      </p:sp>
      <p:sp>
        <p:nvSpPr>
          <p:cNvPr id="3" name="Titre 2"/>
          <p:cNvSpPr>
            <a:spLocks noGrp="1"/>
          </p:cNvSpPr>
          <p:nvPr>
            <p:ph type="ctrTitle"/>
          </p:nvPr>
        </p:nvSpPr>
        <p:spPr/>
        <p:txBody>
          <a:bodyPr/>
          <a:lstStyle/>
          <a:p>
            <a:endParaRPr lang="fr-FR" dirty="0"/>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660066"/>
                </a:solidFill>
              </a:rPr>
              <a:t>1- Conditions </a:t>
            </a:r>
            <a:endParaRPr lang="fr-FR" dirty="0">
              <a:solidFill>
                <a:srgbClr val="660066"/>
              </a:solidFill>
            </a:endParaRPr>
          </a:p>
        </p:txBody>
      </p:sp>
      <p:sp>
        <p:nvSpPr>
          <p:cNvPr id="3" name="Espace réservé du contenu 2"/>
          <p:cNvSpPr>
            <a:spLocks noGrp="1"/>
          </p:cNvSpPr>
          <p:nvPr>
            <p:ph sz="quarter" idx="1"/>
          </p:nvPr>
        </p:nvSpPr>
        <p:spPr/>
        <p:txBody>
          <a:bodyPr>
            <a:normAutofit fontScale="77500" lnSpcReduction="20000"/>
          </a:bodyPr>
          <a:lstStyle/>
          <a:p>
            <a:r>
              <a:rPr lang="fr-FR" b="1" dirty="0" smtClean="0"/>
              <a:t>Obligation conventionnelle  </a:t>
            </a:r>
            <a:r>
              <a:rPr lang="fr-FR" dirty="0" smtClean="0"/>
              <a:t>de </a:t>
            </a:r>
            <a:r>
              <a:rPr lang="fr-FR" dirty="0" smtClean="0">
                <a:solidFill>
                  <a:schemeClr val="tx1"/>
                </a:solidFill>
              </a:rPr>
              <a:t>saisir une commission territoriale</a:t>
            </a:r>
            <a:r>
              <a:rPr lang="fr-FR" dirty="0" smtClean="0"/>
              <a:t>: </a:t>
            </a:r>
          </a:p>
          <a:p>
            <a:pPr>
              <a:buFontTx/>
              <a:buChar char="-"/>
            </a:pPr>
            <a:endParaRPr lang="fr-FR" dirty="0" smtClean="0"/>
          </a:p>
          <a:p>
            <a:pPr>
              <a:buNone/>
            </a:pPr>
            <a:r>
              <a:rPr lang="fr-FR" dirty="0" smtClean="0"/>
              <a:t>	« Est dépourvu de cause réelle et sérieuse le </a:t>
            </a:r>
            <a:r>
              <a:rPr lang="fr-FR" b="1" dirty="0" smtClean="0"/>
              <a:t>licenciement de salariés prononcé alors que l'entreprise n'a pas respecté son obligation conventionnelle de saisir la commission territoriale de l'emploi en application des articles 5 et 15 de l'accord national interprofessionnel du 10 février 1969 »</a:t>
            </a:r>
            <a:r>
              <a:rPr lang="fr-FR" b="1" dirty="0" smtClean="0">
                <a:hlinkClick r:id="rId2"/>
              </a:rPr>
              <a:t>Cass. soc. 30 septembre 2013 n° 12-15.940 (n° 1563 FS-PB), Labis ès qual. c/ Anquez :  </a:t>
            </a:r>
            <a:r>
              <a:rPr lang="fr-FR" b="1" dirty="0" smtClean="0">
                <a:hlinkClick r:id="rId3"/>
              </a:rPr>
              <a:t>RJS 12/13 n° 795, Bull. civ. V n° 223</a:t>
            </a:r>
            <a:r>
              <a:rPr lang="fr-FR" b="1" dirty="0" smtClean="0"/>
              <a:t> </a:t>
            </a:r>
          </a:p>
          <a:p>
            <a:pPr>
              <a:buNone/>
            </a:pPr>
            <a:endParaRPr lang="fr-FR" b="1" dirty="0" smtClean="0"/>
          </a:p>
          <a:p>
            <a:r>
              <a:rPr lang="fr-FR" b="1" dirty="0" smtClean="0"/>
              <a:t>L’obligation de reclassement externe peut également être contractuelle</a:t>
            </a:r>
            <a:endParaRPr lang="fr-FR" dirty="0" smtClean="0"/>
          </a:p>
          <a:p>
            <a:endParaRPr lang="fr-FR" dirty="0" smtClean="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idx="1"/>
          </p:nvPr>
        </p:nvSpPr>
        <p:spPr>
          <a:xfrm>
            <a:off x="722313" y="2743200"/>
            <a:ext cx="7547927" cy="3312160"/>
          </a:xfrm>
        </p:spPr>
        <p:txBody>
          <a:bodyPr>
            <a:noAutofit/>
          </a:bodyPr>
          <a:lstStyle/>
          <a:p>
            <a:pPr algn="just">
              <a:buFont typeface="Arial"/>
              <a:buChar char="•"/>
            </a:pPr>
            <a:r>
              <a:rPr lang="fr-FR" sz="2000" cap="none" dirty="0" smtClean="0">
                <a:solidFill>
                  <a:schemeClr val="tx1"/>
                </a:solidFill>
              </a:rPr>
              <a:t>Avant de licencier un salarié pour motif économique ou pour inaptitude l’employeur doit chercher à reclasser le salarié </a:t>
            </a:r>
          </a:p>
          <a:p>
            <a:pPr algn="just">
              <a:buFont typeface="Arial"/>
              <a:buChar char="•"/>
            </a:pPr>
            <a:endParaRPr lang="fr-FR" sz="2000" cap="none" dirty="0" smtClean="0">
              <a:solidFill>
                <a:schemeClr val="tx1"/>
              </a:solidFill>
            </a:endParaRPr>
          </a:p>
          <a:p>
            <a:pPr algn="just">
              <a:buFont typeface="Arial"/>
              <a:buChar char="•"/>
            </a:pPr>
            <a:endParaRPr lang="fr-FR" sz="2000" cap="none" dirty="0" smtClean="0">
              <a:solidFill>
                <a:schemeClr val="tx1"/>
              </a:solidFill>
            </a:endParaRPr>
          </a:p>
          <a:p>
            <a:pPr algn="just">
              <a:buFont typeface="Arial"/>
              <a:buChar char="•"/>
            </a:pPr>
            <a:endParaRPr lang="fr-FR" sz="2000" b="0" cap="none" dirty="0" smtClean="0">
              <a:solidFill>
                <a:schemeClr val="tx1"/>
              </a:solidFill>
            </a:endParaRPr>
          </a:p>
          <a:p>
            <a:pPr algn="just">
              <a:buFont typeface="Arial"/>
              <a:buChar char="•"/>
            </a:pPr>
            <a:r>
              <a:rPr lang="fr-FR" sz="2000" b="0" cap="none" dirty="0" smtClean="0">
                <a:solidFill>
                  <a:schemeClr val="tx1"/>
                </a:solidFill>
              </a:rPr>
              <a:t>En cas de non respect des conditions propres à l’obligation de reclassement, </a:t>
            </a:r>
            <a:r>
              <a:rPr lang="fr-FR" sz="2000" cap="none" dirty="0" smtClean="0">
                <a:solidFill>
                  <a:schemeClr val="tx1"/>
                </a:solidFill>
              </a:rPr>
              <a:t>le licenciement est sans cause réelle et sérieuse </a:t>
            </a:r>
          </a:p>
        </p:txBody>
      </p:sp>
      <p:sp>
        <p:nvSpPr>
          <p:cNvPr id="3" name="Titre 2"/>
          <p:cNvSpPr>
            <a:spLocks noGrp="1"/>
          </p:cNvSpPr>
          <p:nvPr>
            <p:ph type="title"/>
          </p:nvPr>
        </p:nvSpPr>
        <p:spPr>
          <a:xfrm>
            <a:off x="722313" y="533400"/>
            <a:ext cx="7772400" cy="970280"/>
          </a:xfrm>
        </p:spPr>
        <p:txBody>
          <a:bodyPr>
            <a:normAutofit fontScale="90000"/>
          </a:bodyPr>
          <a:lstStyle/>
          <a:p>
            <a:r>
              <a:rPr lang="fr-FR" sz="4400" cap="all" dirty="0" smtClean="0">
                <a:solidFill>
                  <a:schemeClr val="bg2">
                    <a:lumMod val="50000"/>
                  </a:schemeClr>
                </a:solidFill>
              </a:rPr>
              <a:t>L’obligation de reclassement </a:t>
            </a:r>
            <a:endParaRPr lang="fr-FR" sz="4400" cap="all" dirty="0">
              <a:solidFill>
                <a:schemeClr val="bg2">
                  <a:lumMod val="50000"/>
                </a:schemeClr>
              </a:solidFill>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660066"/>
                </a:solidFill>
              </a:rPr>
              <a:t>2- Conséquences du reclassement externe </a:t>
            </a:r>
            <a:endParaRPr lang="fr-FR" dirty="0">
              <a:solidFill>
                <a:srgbClr val="660066"/>
              </a:solidFill>
            </a:endParaRPr>
          </a:p>
        </p:txBody>
      </p:sp>
      <p:sp>
        <p:nvSpPr>
          <p:cNvPr id="4" name="Espace réservé du contenu 3"/>
          <p:cNvSpPr>
            <a:spLocks noGrp="1"/>
          </p:cNvSpPr>
          <p:nvPr>
            <p:ph sz="quarter" idx="1"/>
          </p:nvPr>
        </p:nvSpPr>
        <p:spPr/>
        <p:txBody>
          <a:bodyPr>
            <a:normAutofit lnSpcReduction="10000"/>
          </a:bodyPr>
          <a:lstStyle/>
          <a:p>
            <a:r>
              <a:rPr lang="fr-FR" dirty="0" smtClean="0"/>
              <a:t>Dès lors qu'en réponse à la proposition qui leur est faite par l'employeur d'un </a:t>
            </a:r>
            <a:r>
              <a:rPr lang="fr-FR" b="1" dirty="0" smtClean="0"/>
              <a:t>reclassement externe, les salariés ont accepté le reclassement proposé et conclu un nouveau contrat de travail avec un nouvel employeur, le contrat de travail des salariés avec le premier employeur a pris fin d'un commun </a:t>
            </a:r>
            <a:r>
              <a:rPr lang="fr-FR" b="1" dirty="0" err="1" smtClean="0"/>
              <a:t>accord.</a:t>
            </a:r>
            <a:r>
              <a:rPr lang="fr-FR" b="1" dirty="0" err="1" smtClean="0">
                <a:hlinkClick r:id="rId2"/>
              </a:rPr>
              <a:t>Cass</a:t>
            </a:r>
            <a:r>
              <a:rPr lang="fr-FR" b="1" dirty="0" smtClean="0">
                <a:hlinkClick r:id="rId2"/>
              </a:rPr>
              <a:t>. soc. 6 mars 2001 n° 00-41.367 (n° 870 FS-D), Lagarrigue c/ Graber :  RJS 5/01 n° 576</a:t>
            </a:r>
            <a:endParaRPr lang="fr-FR" dirty="0"/>
          </a:p>
        </p:txBody>
      </p:sp>
      <p:sp>
        <p:nvSpPr>
          <p:cNvPr id="3" name="ZoneTexte 2"/>
          <p:cNvSpPr txBox="1"/>
          <p:nvPr/>
        </p:nvSpPr>
        <p:spPr>
          <a:xfrm>
            <a:off x="1706880" y="1971040"/>
            <a:ext cx="5069840" cy="369332"/>
          </a:xfrm>
          <a:prstGeom prst="rect">
            <a:avLst/>
          </a:prstGeom>
          <a:noFill/>
        </p:spPr>
        <p:txBody>
          <a:bodyPr wrap="square" rtlCol="0">
            <a:spAutoFit/>
          </a:bodyPr>
          <a:lstStyle/>
          <a:p>
            <a:endParaRPr lang="fr-FR" dirty="0"/>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solidFill>
                  <a:srgbClr val="660066"/>
                </a:solidFill>
              </a:rPr>
              <a:t>3- Conséquences en cas de non respect du reclassement externe</a:t>
            </a:r>
            <a:endParaRPr lang="fr-FR" dirty="0">
              <a:solidFill>
                <a:srgbClr val="660066"/>
              </a:solidFill>
            </a:endParaRPr>
          </a:p>
        </p:txBody>
      </p:sp>
      <p:sp>
        <p:nvSpPr>
          <p:cNvPr id="3" name="Espace réservé du contenu 2"/>
          <p:cNvSpPr>
            <a:spLocks noGrp="1"/>
          </p:cNvSpPr>
          <p:nvPr>
            <p:ph sz="quarter" idx="1"/>
          </p:nvPr>
        </p:nvSpPr>
        <p:spPr>
          <a:xfrm>
            <a:off x="301752" y="1527048"/>
            <a:ext cx="8503920" cy="5198872"/>
          </a:xfrm>
        </p:spPr>
        <p:txBody>
          <a:bodyPr>
            <a:normAutofit fontScale="55000" lnSpcReduction="20000"/>
          </a:bodyPr>
          <a:lstStyle/>
          <a:p>
            <a:r>
              <a:rPr lang="fr-FR" sz="3429" dirty="0" smtClean="0"/>
              <a:t>La méconnaissance par l'employeur de dispositions conventionnelles qui étendent le périmètre de reclassement et prévoient une </a:t>
            </a:r>
            <a:r>
              <a:rPr lang="fr-FR" sz="3429" b="1" dirty="0" smtClean="0"/>
              <a:t>procédure destinée à favoriser un reclassement à l'extérieur de l'entreprise, avant tout licenciement, constitue un manquement à l'obligation de reclassement préalable au licenciement et prive celui-ci de cause réelle et </a:t>
            </a:r>
            <a:r>
              <a:rPr lang="fr-FR" sz="3429" b="1" dirty="0" err="1" smtClean="0"/>
              <a:t>sérieuse.</a:t>
            </a:r>
            <a:r>
              <a:rPr lang="fr-FR" sz="3429" b="1" dirty="0" err="1" smtClean="0">
                <a:hlinkClick r:id="rId2"/>
              </a:rPr>
              <a:t>Cass</a:t>
            </a:r>
            <a:r>
              <a:rPr lang="fr-FR" sz="3429" b="1" dirty="0" smtClean="0">
                <a:hlinkClick r:id="rId2"/>
              </a:rPr>
              <a:t>. soc. 10 février 2009 n° 08-40.057 (n° 244 F-D), Malard c/ Sté Bécheret Thierry</a:t>
            </a:r>
            <a:endParaRPr lang="fr-FR" sz="3429" b="1" dirty="0" smtClean="0"/>
          </a:p>
          <a:p>
            <a:endParaRPr lang="fr-FR" sz="3429" b="1" dirty="0" smtClean="0"/>
          </a:p>
          <a:p>
            <a:r>
              <a:rPr lang="fr-FR" sz="3429" dirty="0" smtClean="0"/>
              <a:t>L’engagement de proposer des offres valables d'emploi à chaque salarié lie l'employeur, peu important qu'il ait sollicité à cet </a:t>
            </a:r>
            <a:r>
              <a:rPr lang="fr-FR" sz="3429" b="1" dirty="0" smtClean="0"/>
              <a:t>effet le concours d'un organisme extérieur. </a:t>
            </a:r>
          </a:p>
          <a:p>
            <a:pPr>
              <a:buNone/>
            </a:pPr>
            <a:endParaRPr lang="fr-FR" sz="3429" b="1" dirty="0" smtClean="0"/>
          </a:p>
          <a:p>
            <a:pPr>
              <a:buNone/>
            </a:pPr>
            <a:r>
              <a:rPr lang="fr-FR" sz="3429" b="1" dirty="0" smtClean="0"/>
              <a:t>	Le non-respect de cet engagement</a:t>
            </a:r>
            <a:r>
              <a:rPr lang="fr-FR" sz="3429" dirty="0" smtClean="0"/>
              <a:t>, lequel a étendu le périmètre de l'obligation de reclassement préalable au licenciement,</a:t>
            </a:r>
            <a:r>
              <a:rPr lang="fr-FR" sz="3429" b="1" dirty="0" smtClean="0"/>
              <a:t> constitue un manquement à cette obligation, privant le licenciement de cause réelle et </a:t>
            </a:r>
            <a:r>
              <a:rPr lang="fr-FR" sz="3429" b="1" dirty="0" err="1" smtClean="0"/>
              <a:t>sérieuse.</a:t>
            </a:r>
            <a:r>
              <a:rPr lang="fr-FR" sz="3429" b="1" dirty="0" err="1" smtClean="0">
                <a:hlinkClick r:id="rId3"/>
              </a:rPr>
              <a:t>Cass</a:t>
            </a:r>
            <a:r>
              <a:rPr lang="fr-FR" sz="3429" b="1" dirty="0" smtClean="0">
                <a:hlinkClick r:id="rId3"/>
              </a:rPr>
              <a:t>. soc. 30 septembre 2013 n° 12-13.439 (n° 1557 FS-PB), Guilbaut c/ Sté Borges Tramier :  </a:t>
            </a:r>
            <a:r>
              <a:rPr lang="fr-FR" sz="3429" b="1" dirty="0" smtClean="0">
                <a:hlinkClick r:id="rId4"/>
              </a:rPr>
              <a:t>RJS 12/13 n° 796, Bull. civ. V n° 221</a:t>
            </a:r>
            <a:endParaRPr lang="fr-FR" b="1" dirty="0" smtClean="0"/>
          </a:p>
          <a:p>
            <a:pPr>
              <a:buNone/>
            </a:pPr>
            <a:endParaRPr lang="fr-FR" b="1" dirty="0" smtClean="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ous-titre 1"/>
          <p:cNvSpPr>
            <a:spLocks noGrp="1"/>
          </p:cNvSpPr>
          <p:nvPr>
            <p:ph type="subTitle" idx="1"/>
          </p:nvPr>
        </p:nvSpPr>
        <p:spPr/>
        <p:txBody>
          <a:bodyPr>
            <a:noAutofit/>
          </a:bodyPr>
          <a:lstStyle/>
          <a:p>
            <a:r>
              <a:rPr lang="fr-FR" sz="3600" dirty="0" smtClean="0"/>
              <a:t>Partie 1 : Le reclassement interne du salarié </a:t>
            </a:r>
            <a:endParaRPr lang="fr-FR" sz="3600" dirty="0"/>
          </a:p>
        </p:txBody>
      </p:sp>
      <p:sp>
        <p:nvSpPr>
          <p:cNvPr id="3" name="Titre 2"/>
          <p:cNvSpPr>
            <a:spLocks noGrp="1"/>
          </p:cNvSpPr>
          <p:nvPr>
            <p:ph type="ctrTitle"/>
          </p:nvPr>
        </p:nvSpPr>
        <p:spPr/>
        <p:txBody>
          <a:bodyPr/>
          <a:lstStyle/>
          <a:p>
            <a:endParaRPr lang="fr-F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solidFill>
                  <a:srgbClr val="660066"/>
                </a:solidFill>
              </a:rPr>
              <a:t>1- Cas d’application </a:t>
            </a:r>
            <a:endParaRPr lang="fr-FR" dirty="0">
              <a:solidFill>
                <a:srgbClr val="660066"/>
              </a:solidFill>
            </a:endParaRPr>
          </a:p>
        </p:txBody>
      </p:sp>
      <p:sp>
        <p:nvSpPr>
          <p:cNvPr id="3" name="Espace réservé du contenu 2"/>
          <p:cNvSpPr>
            <a:spLocks noGrp="1"/>
          </p:cNvSpPr>
          <p:nvPr>
            <p:ph sz="quarter" idx="1"/>
          </p:nvPr>
        </p:nvSpPr>
        <p:spPr/>
        <p:txBody>
          <a:bodyPr>
            <a:normAutofit fontScale="92500" lnSpcReduction="10000"/>
          </a:bodyPr>
          <a:lstStyle/>
          <a:p>
            <a:pPr>
              <a:buNone/>
            </a:pPr>
            <a:r>
              <a:rPr lang="fr-FR" dirty="0" smtClean="0"/>
              <a:t>la recherche d'un reclassement s'impose à l'employeur :</a:t>
            </a:r>
          </a:p>
          <a:p>
            <a:pPr>
              <a:buNone/>
            </a:pPr>
            <a:endParaRPr lang="fr-FR" dirty="0" smtClean="0"/>
          </a:p>
          <a:p>
            <a:r>
              <a:rPr lang="fr-FR" dirty="0" smtClean="0"/>
              <a:t>même si le salarié est en CDD </a:t>
            </a:r>
          </a:p>
          <a:p>
            <a:r>
              <a:rPr lang="fr-FR" dirty="0" smtClean="0"/>
              <a:t>en période d'essai </a:t>
            </a:r>
          </a:p>
          <a:p>
            <a:r>
              <a:rPr lang="fr-FR" dirty="0" smtClean="0"/>
              <a:t>s'il est classé en invalidité 2e catégorie </a:t>
            </a:r>
          </a:p>
          <a:p>
            <a:r>
              <a:rPr lang="fr-FR" dirty="0" smtClean="0"/>
              <a:t>même si le salarié manifeste l'intention de ne pas reprendre le travail n'exonère pas non plus l'employeur de son obligation</a:t>
            </a:r>
          </a:p>
          <a:p>
            <a:r>
              <a:rPr lang="fr-FR" dirty="0" smtClean="0"/>
              <a:t>en cas d'inaptitude temporaire comme définitive </a:t>
            </a:r>
          </a:p>
          <a:p>
            <a:r>
              <a:rPr lang="fr-FR" dirty="0" smtClean="0"/>
              <a:t>il en va de même si le médecin du travail conclut à l'impossibilité de reclasser le salarié </a:t>
            </a: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solidFill>
                  <a:srgbClr val="660066"/>
                </a:solidFill>
              </a:rPr>
              <a:t>2- Application dans le temps de l’obligation de reclassement </a:t>
            </a:r>
            <a:endParaRPr lang="fr-FR" dirty="0">
              <a:solidFill>
                <a:srgbClr val="660066"/>
              </a:solidFill>
            </a:endParaRPr>
          </a:p>
        </p:txBody>
      </p:sp>
      <p:sp>
        <p:nvSpPr>
          <p:cNvPr id="3" name="Espace réservé du contenu 2"/>
          <p:cNvSpPr>
            <a:spLocks noGrp="1"/>
          </p:cNvSpPr>
          <p:nvPr>
            <p:ph sz="quarter" idx="1"/>
          </p:nvPr>
        </p:nvSpPr>
        <p:spPr/>
        <p:txBody>
          <a:bodyPr>
            <a:normAutofit fontScale="85000" lnSpcReduction="10000"/>
          </a:bodyPr>
          <a:lstStyle/>
          <a:p>
            <a:r>
              <a:rPr lang="fr-FR" dirty="0" smtClean="0"/>
              <a:t>Les possibilités de reclassement s'apprécient antérieurement à la date du licenciement</a:t>
            </a:r>
          </a:p>
          <a:p>
            <a:pPr>
              <a:buNone/>
            </a:pPr>
            <a:endParaRPr lang="fr-FR" dirty="0" smtClean="0"/>
          </a:p>
          <a:p>
            <a:r>
              <a:rPr lang="fr-FR" dirty="0" smtClean="0"/>
              <a:t>Les recherches de reclassement doivent s'effectuer à compter du moment où le licenciement est envisagé.</a:t>
            </a:r>
          </a:p>
          <a:p>
            <a:endParaRPr lang="fr-FR" dirty="0" smtClean="0"/>
          </a:p>
          <a:p>
            <a:r>
              <a:rPr lang="fr-FR" dirty="0" smtClean="0"/>
              <a:t>Une cour d'appel ne saurait donc décider que l'employeur avait satisfait à son obligation de reclassement en prenant en considération des propositions d'aménagement de poste faites </a:t>
            </a:r>
            <a:r>
              <a:rPr lang="fr-FR" b="1" dirty="0" smtClean="0"/>
              <a:t>plus d'une année avant le </a:t>
            </a:r>
            <a:r>
              <a:rPr lang="fr-FR" b="1" dirty="0" err="1" smtClean="0"/>
              <a:t>licenciement.</a:t>
            </a:r>
            <a:r>
              <a:rPr lang="fr-FR" b="1" dirty="0" err="1" smtClean="0">
                <a:hlinkClick r:id="rId2"/>
              </a:rPr>
              <a:t>Cass</a:t>
            </a:r>
            <a:r>
              <a:rPr lang="fr-FR" b="1" dirty="0" smtClean="0">
                <a:hlinkClick r:id="rId2"/>
              </a:rPr>
              <a:t>. soc. 23 mai 2007 n° 05-45.578 (n° 1181 F-D), Rome c/ Sté Nobel Teknik France :  </a:t>
            </a:r>
            <a:r>
              <a:rPr lang="fr-FR" b="1" dirty="0" smtClean="0">
                <a:hlinkClick r:id="rId3"/>
              </a:rPr>
              <a:t>RJS 8-9/07 n° 932.</a:t>
            </a:r>
            <a:endParaRPr lang="fr-FR"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301752" y="396240"/>
            <a:ext cx="8534400" cy="680720"/>
          </a:xfrm>
        </p:spPr>
        <p:txBody>
          <a:bodyPr>
            <a:normAutofit fontScale="90000"/>
          </a:bodyPr>
          <a:lstStyle/>
          <a:p>
            <a:r>
              <a:rPr lang="fr-FR" dirty="0" smtClean="0">
                <a:solidFill>
                  <a:srgbClr val="660066"/>
                </a:solidFill>
              </a:rPr>
              <a:t>3- Particularité de l’inaptitude d’origine professionnelle</a:t>
            </a:r>
            <a:endParaRPr lang="fr-FR" dirty="0">
              <a:solidFill>
                <a:srgbClr val="660066"/>
              </a:solidFill>
            </a:endParaRPr>
          </a:p>
        </p:txBody>
      </p:sp>
      <p:sp>
        <p:nvSpPr>
          <p:cNvPr id="5" name="Espace réservé du contenu 4"/>
          <p:cNvSpPr>
            <a:spLocks noGrp="1"/>
          </p:cNvSpPr>
          <p:nvPr>
            <p:ph sz="quarter" idx="1"/>
          </p:nvPr>
        </p:nvSpPr>
        <p:spPr/>
        <p:txBody>
          <a:bodyPr>
            <a:normAutofit/>
          </a:bodyPr>
          <a:lstStyle/>
          <a:p>
            <a:endParaRPr lang="fr-FR" dirty="0" smtClean="0"/>
          </a:p>
          <a:p>
            <a:r>
              <a:rPr lang="fr-FR" dirty="0" smtClean="0"/>
              <a:t>Une consultation préalable des délégués du </a:t>
            </a:r>
            <a:r>
              <a:rPr lang="fr-FR" dirty="0" smtClean="0"/>
              <a:t>personnel</a:t>
            </a:r>
            <a:endParaRPr lang="fr-FR" dirty="0" smtClean="0"/>
          </a:p>
          <a:p>
            <a:r>
              <a:rPr lang="fr-FR" dirty="0" smtClean="0">
                <a:solidFill>
                  <a:schemeClr val="accent1">
                    <a:lumMod val="75000"/>
                  </a:schemeClr>
                </a:solidFill>
              </a:rPr>
              <a:t>Dispense de recherche de reclassement </a:t>
            </a:r>
            <a:r>
              <a:rPr lang="fr-FR" dirty="0">
                <a:solidFill>
                  <a:schemeClr val="accent1">
                    <a:lumMod val="75000"/>
                  </a:schemeClr>
                </a:solidFill>
              </a:rPr>
              <a:t>si l’avis du médecin du travail mentionne expressément que le maintien du salarié dans l’entreprise serait gravement préjudiciable à sa </a:t>
            </a:r>
            <a:r>
              <a:rPr lang="fr-FR" dirty="0" smtClean="0">
                <a:solidFill>
                  <a:schemeClr val="accent1">
                    <a:lumMod val="75000"/>
                  </a:schemeClr>
                </a:solidFill>
              </a:rPr>
              <a:t>santé </a:t>
            </a:r>
            <a:r>
              <a:rPr lang="fr-FR" dirty="0" smtClean="0"/>
              <a:t>(</a:t>
            </a:r>
            <a:r>
              <a:rPr lang="fr-FR" i="1" dirty="0"/>
              <a:t>Loi Rebsamen </a:t>
            </a:r>
            <a:r>
              <a:rPr lang="fr-FR" i="1" dirty="0"/>
              <a:t>n° 2015-994 du 17 août 2015 relative au dialogue social et à l'emploi, Jo du 18, art.26</a:t>
            </a:r>
            <a:r>
              <a:rPr lang="fr-FR" dirty="0" smtClean="0"/>
              <a:t>)</a:t>
            </a:r>
            <a:endParaRPr lang="fr-FR"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solidFill>
                  <a:srgbClr val="660066"/>
                </a:solidFill>
              </a:rPr>
              <a:t>4- Condition tenant à la recherche de reclassement </a:t>
            </a:r>
            <a:endParaRPr lang="fr-FR" dirty="0">
              <a:solidFill>
                <a:srgbClr val="660066"/>
              </a:solidFill>
            </a:endParaRPr>
          </a:p>
        </p:txBody>
      </p:sp>
      <p:sp>
        <p:nvSpPr>
          <p:cNvPr id="3" name="Espace réservé du contenu 2"/>
          <p:cNvSpPr>
            <a:spLocks noGrp="1"/>
          </p:cNvSpPr>
          <p:nvPr>
            <p:ph sz="quarter" idx="1"/>
          </p:nvPr>
        </p:nvSpPr>
        <p:spPr>
          <a:xfrm>
            <a:off x="301752" y="1527048"/>
            <a:ext cx="8503920" cy="5330952"/>
          </a:xfrm>
        </p:spPr>
        <p:txBody>
          <a:bodyPr>
            <a:normAutofit/>
          </a:bodyPr>
          <a:lstStyle/>
          <a:p>
            <a:r>
              <a:rPr lang="fr-FR" sz="1946" dirty="0" smtClean="0"/>
              <a:t>Exigence d’une recherche </a:t>
            </a:r>
            <a:r>
              <a:rPr lang="fr-FR" sz="1946" b="1" dirty="0" smtClean="0"/>
              <a:t>loyale et sérieuse </a:t>
            </a:r>
            <a:r>
              <a:rPr lang="fr-FR" sz="1946" dirty="0" smtClean="0"/>
              <a:t>de reclassement </a:t>
            </a:r>
          </a:p>
          <a:p>
            <a:endParaRPr lang="fr-FR" sz="1946" dirty="0" smtClean="0"/>
          </a:p>
          <a:p>
            <a:r>
              <a:rPr lang="fr-FR" sz="1946" dirty="0" smtClean="0"/>
              <a:t>L'employeur </a:t>
            </a:r>
            <a:r>
              <a:rPr lang="fr-FR" sz="1946" b="1" dirty="0" smtClean="0"/>
              <a:t>ne peut pas se limiter à la volonté du salarié </a:t>
            </a:r>
            <a:r>
              <a:rPr lang="fr-FR" sz="1946" dirty="0" smtClean="0"/>
              <a:t>: </a:t>
            </a:r>
          </a:p>
          <a:p>
            <a:pPr lvl="2">
              <a:buClr>
                <a:srgbClr val="660066"/>
              </a:buClr>
              <a:buSzPct val="100000"/>
              <a:buFont typeface="Lucida Grande"/>
              <a:buChar char="-"/>
            </a:pPr>
            <a:r>
              <a:rPr lang="fr-FR" sz="1946" dirty="0" smtClean="0"/>
              <a:t> refus d’être reclassé</a:t>
            </a:r>
          </a:p>
          <a:p>
            <a:pPr lvl="2">
              <a:buClr>
                <a:srgbClr val="660066"/>
              </a:buClr>
              <a:buSzPct val="100000"/>
              <a:buFont typeface="Lucida Grande"/>
              <a:buChar char="-"/>
            </a:pPr>
            <a:r>
              <a:rPr lang="fr-FR" sz="1800" dirty="0" smtClean="0"/>
              <a:t>La préférence éventuelle du salarié pour une solution de préretraite plutôt qu'un reclassement ne saurait exonérer l'employeur de son obligation (CA Chambéry 7 juin 1994 n° 93-1126), SA </a:t>
            </a:r>
            <a:r>
              <a:rPr lang="fr-FR" sz="1800" dirty="0" err="1" smtClean="0"/>
              <a:t>Sopad</a:t>
            </a:r>
            <a:r>
              <a:rPr lang="fr-FR" sz="1800" dirty="0" smtClean="0"/>
              <a:t> Nestlé c/ </a:t>
            </a:r>
            <a:r>
              <a:rPr lang="fr-FR" sz="1800" dirty="0" err="1" smtClean="0"/>
              <a:t>Dufrene</a:t>
            </a:r>
            <a:r>
              <a:rPr lang="fr-FR" sz="1800" dirty="0" smtClean="0"/>
              <a:t>).</a:t>
            </a:r>
          </a:p>
          <a:p>
            <a:pPr lvl="2">
              <a:buClr>
                <a:srgbClr val="660066"/>
              </a:buClr>
              <a:buSzPct val="100000"/>
              <a:buNone/>
            </a:pPr>
            <a:endParaRPr lang="fr-FR" sz="1946" dirty="0" smtClean="0"/>
          </a:p>
          <a:p>
            <a:r>
              <a:rPr lang="fr-FR" sz="1946" dirty="0" smtClean="0"/>
              <a:t>Une recherche qui tient compte </a:t>
            </a:r>
            <a:r>
              <a:rPr lang="fr-FR" sz="1946" b="1" dirty="0" smtClean="0"/>
              <a:t>des prescriptions du médecin du travail en cas d’inaptitude</a:t>
            </a:r>
          </a:p>
          <a:p>
            <a:pPr>
              <a:buNone/>
            </a:pPr>
            <a:endParaRPr lang="fr-FR" sz="1946" dirty="0" smtClean="0"/>
          </a:p>
          <a:p>
            <a:r>
              <a:rPr lang="fr-FR" sz="1946" u="sng" dirty="0" smtClean="0"/>
              <a:t>En cas de refus du salarié </a:t>
            </a:r>
            <a:r>
              <a:rPr lang="fr-FR" sz="1946" dirty="0" smtClean="0"/>
              <a:t>aux propositions de poste l'employeur doit en tirer les conséquences en faisant de nouvelles propositions de </a:t>
            </a:r>
            <a:r>
              <a:rPr lang="fr-FR" sz="1946" b="1" dirty="0" smtClean="0"/>
              <a:t>reclassement à l'intéressé</a:t>
            </a:r>
            <a:endParaRPr lang="fr-FR" sz="1946" dirty="0" smtClean="0"/>
          </a:p>
          <a:p>
            <a:endParaRPr lang="fr-FR" dirty="0" smtClean="0"/>
          </a:p>
          <a:p>
            <a:endParaRPr lang="fr-FR"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a:xfrm>
            <a:off x="301752" y="508000"/>
            <a:ext cx="8534400" cy="538480"/>
          </a:xfrm>
        </p:spPr>
        <p:txBody>
          <a:bodyPr>
            <a:normAutofit fontScale="90000"/>
          </a:bodyPr>
          <a:lstStyle/>
          <a:p>
            <a:r>
              <a:rPr lang="fr-FR" dirty="0" smtClean="0">
                <a:solidFill>
                  <a:srgbClr val="660066"/>
                </a:solidFill>
              </a:rPr>
              <a:t>5- </a:t>
            </a:r>
            <a:r>
              <a:rPr lang="fr-FR" u="sng" dirty="0" smtClean="0">
                <a:solidFill>
                  <a:srgbClr val="660066"/>
                </a:solidFill>
              </a:rPr>
              <a:t>Conditions tenant aux emplois de reclassement</a:t>
            </a:r>
            <a:endParaRPr lang="fr-FR" u="sng" dirty="0">
              <a:solidFill>
                <a:srgbClr val="660066"/>
              </a:solidFill>
            </a:endParaRPr>
          </a:p>
        </p:txBody>
      </p:sp>
      <p:sp>
        <p:nvSpPr>
          <p:cNvPr id="6" name="Espace réservé du contenu 5"/>
          <p:cNvSpPr>
            <a:spLocks noGrp="1"/>
          </p:cNvSpPr>
          <p:nvPr>
            <p:ph sz="quarter" idx="1"/>
          </p:nvPr>
        </p:nvSpPr>
        <p:spPr>
          <a:xfrm>
            <a:off x="301752" y="1351280"/>
            <a:ext cx="8503920" cy="5384800"/>
          </a:xfrm>
        </p:spPr>
        <p:txBody>
          <a:bodyPr>
            <a:normAutofit fontScale="47500" lnSpcReduction="20000"/>
          </a:bodyPr>
          <a:lstStyle/>
          <a:p>
            <a:pPr algn="just">
              <a:buNone/>
            </a:pPr>
            <a:endParaRPr lang="fr-FR" sz="3273" dirty="0" smtClean="0"/>
          </a:p>
          <a:p>
            <a:pPr algn="just"/>
            <a:r>
              <a:rPr lang="fr-FR" sz="3273" dirty="0" smtClean="0"/>
              <a:t>Un emploi de </a:t>
            </a:r>
            <a:r>
              <a:rPr lang="fr-FR" sz="3273" b="1" dirty="0" smtClean="0"/>
              <a:t>reclassement aussi comparable que possible à l'emploi précédemment occupé a</a:t>
            </a:r>
            <a:r>
              <a:rPr lang="fr-FR" sz="3273" dirty="0" smtClean="0"/>
              <a:t>u besoin par la mise en œuvre de mesures telles  :</a:t>
            </a:r>
          </a:p>
          <a:p>
            <a:pPr algn="just">
              <a:buNone/>
            </a:pPr>
            <a:endParaRPr lang="fr-FR" sz="3273" dirty="0" smtClean="0"/>
          </a:p>
          <a:p>
            <a:pPr lvl="1" algn="just">
              <a:buClr>
                <a:srgbClr val="660066"/>
              </a:buClr>
              <a:buSzPct val="100000"/>
              <a:buFont typeface="Lucida Grande"/>
              <a:buChar char="-"/>
            </a:pPr>
            <a:r>
              <a:rPr lang="fr-FR" sz="3273" dirty="0" smtClean="0">
                <a:solidFill>
                  <a:schemeClr val="tx1"/>
                </a:solidFill>
              </a:rPr>
              <a:t>que mutation</a:t>
            </a:r>
          </a:p>
          <a:p>
            <a:pPr lvl="1" algn="just">
              <a:buClr>
                <a:srgbClr val="660066"/>
              </a:buClr>
              <a:buSzPct val="100000"/>
              <a:buFont typeface="Lucida Grande"/>
              <a:buChar char="-"/>
            </a:pPr>
            <a:r>
              <a:rPr lang="fr-FR" sz="3273" dirty="0" smtClean="0">
                <a:solidFill>
                  <a:schemeClr val="tx1"/>
                </a:solidFill>
              </a:rPr>
              <a:t>transformation de poste </a:t>
            </a:r>
          </a:p>
          <a:p>
            <a:pPr lvl="1" algn="just">
              <a:buClr>
                <a:srgbClr val="660066"/>
              </a:buClr>
              <a:buSzPct val="100000"/>
              <a:buFont typeface="Lucida Grande"/>
              <a:buChar char="-"/>
            </a:pPr>
            <a:r>
              <a:rPr lang="fr-FR" sz="3273" dirty="0" smtClean="0">
                <a:solidFill>
                  <a:schemeClr val="tx1"/>
                </a:solidFill>
              </a:rPr>
              <a:t>aménagement du temps de travail</a:t>
            </a:r>
          </a:p>
          <a:p>
            <a:pPr lvl="1" algn="just">
              <a:buClr>
                <a:srgbClr val="660066"/>
              </a:buClr>
              <a:buSzPct val="100000"/>
              <a:buNone/>
            </a:pPr>
            <a:endParaRPr lang="fr-FR" sz="3273" b="1" dirty="0" smtClean="0">
              <a:solidFill>
                <a:schemeClr val="tx1"/>
              </a:solidFill>
            </a:endParaRPr>
          </a:p>
          <a:p>
            <a:pPr algn="just"/>
            <a:r>
              <a:rPr lang="fr-FR" sz="3273" b="1" dirty="0" smtClean="0"/>
              <a:t>Un emploi compatible avec la qualification et le niveau de formation du salarié </a:t>
            </a:r>
          </a:p>
          <a:p>
            <a:pPr lvl="1" algn="just">
              <a:buClr>
                <a:srgbClr val="660066"/>
              </a:buClr>
              <a:buFont typeface="Lucida Grande"/>
              <a:buChar char="-"/>
            </a:pPr>
            <a:r>
              <a:rPr lang="fr-FR" sz="3273" dirty="0" smtClean="0">
                <a:solidFill>
                  <a:schemeClr val="tx1"/>
                </a:solidFill>
              </a:rPr>
              <a:t> à défaut, l'employeur est tenu de rechercher et de proposer les emplois disponibles de catégorie inférieure.</a:t>
            </a:r>
          </a:p>
          <a:p>
            <a:pPr lvl="1" algn="just"/>
            <a:endParaRPr lang="fr-FR" sz="3273" dirty="0" smtClean="0">
              <a:solidFill>
                <a:schemeClr val="tx1"/>
              </a:solidFill>
            </a:endParaRPr>
          </a:p>
          <a:p>
            <a:pPr algn="just"/>
            <a:r>
              <a:rPr lang="fr-FR" sz="3273" b="1" dirty="0" smtClean="0"/>
              <a:t>Un emploi disponible :</a:t>
            </a:r>
          </a:p>
          <a:p>
            <a:pPr algn="just"/>
            <a:endParaRPr lang="fr-FR" sz="3273" b="1" dirty="0" smtClean="0"/>
          </a:p>
          <a:p>
            <a:pPr lvl="1" algn="just">
              <a:buClr>
                <a:srgbClr val="660066"/>
              </a:buClr>
              <a:buSzPct val="100000"/>
              <a:buFont typeface="Lucida Grande"/>
              <a:buChar char="-"/>
            </a:pPr>
            <a:r>
              <a:rPr lang="fr-FR" sz="3273" dirty="0" smtClean="0">
                <a:solidFill>
                  <a:schemeClr val="tx1"/>
                </a:solidFill>
              </a:rPr>
              <a:t> proposition de CDD admise </a:t>
            </a:r>
          </a:p>
          <a:p>
            <a:pPr lvl="1" algn="just">
              <a:buClr>
                <a:srgbClr val="660066"/>
              </a:buClr>
              <a:buSzPct val="100000"/>
              <a:buFont typeface="Lucida Grande"/>
              <a:buChar char="-"/>
            </a:pPr>
            <a:r>
              <a:rPr lang="fr-FR" sz="3273" dirty="0" smtClean="0">
                <a:solidFill>
                  <a:schemeClr val="tx1"/>
                </a:solidFill>
              </a:rPr>
              <a:t>mais l'employeur ne peut pas imposer à un autre salarié une modification de son contrat afin de libérer son poste </a:t>
            </a:r>
          </a:p>
          <a:p>
            <a:pPr lvl="1" algn="just">
              <a:buClr>
                <a:srgbClr val="660066"/>
              </a:buClr>
              <a:buSzPct val="100000"/>
              <a:buFont typeface="Lucida Grande"/>
              <a:buChar char="-"/>
            </a:pPr>
            <a:r>
              <a:rPr lang="fr-FR" sz="3273" dirty="0">
                <a:solidFill>
                  <a:schemeClr val="tx1"/>
                </a:solidFill>
              </a:rPr>
              <a:t>l</a:t>
            </a:r>
            <a:r>
              <a:rPr lang="fr-FR" sz="3273" dirty="0" smtClean="0">
                <a:solidFill>
                  <a:schemeClr val="tx1"/>
                </a:solidFill>
              </a:rPr>
              <a:t>’employeur n’est pas non plus tenu de créer un nouveau poste pour le salarié inapte</a:t>
            </a:r>
          </a:p>
          <a:p>
            <a:pPr>
              <a:buNone/>
            </a:pPr>
            <a:r>
              <a:rPr lang="fr-FR" sz="2880" b="1" dirty="0" smtClean="0"/>
              <a:t> </a:t>
            </a:r>
          </a:p>
          <a:p>
            <a:endParaRPr lang="fr-FR" b="1" dirty="0" smtClean="0"/>
          </a:p>
          <a:p>
            <a:endParaRPr lang="fr-FR" b="1" dirty="0" smtClean="0"/>
          </a:p>
          <a:p>
            <a:endParaRPr lang="fr-FR" b="1" dirty="0" smtClean="0"/>
          </a:p>
          <a:p>
            <a:endParaRPr lang="fr-FR" b="1" dirty="0" smtClean="0"/>
          </a:p>
          <a:p>
            <a:endParaRPr lang="fr-FR" dirty="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re 12"/>
          <p:cNvSpPr>
            <a:spLocks noGrp="1"/>
          </p:cNvSpPr>
          <p:nvPr>
            <p:ph type="title"/>
          </p:nvPr>
        </p:nvSpPr>
        <p:spPr/>
        <p:txBody>
          <a:bodyPr>
            <a:normAutofit fontScale="90000"/>
          </a:bodyPr>
          <a:lstStyle/>
          <a:p>
            <a:r>
              <a:rPr lang="fr-FR" dirty="0" smtClean="0"/>
              <a:t/>
            </a:r>
            <a:br>
              <a:rPr lang="fr-FR" dirty="0" smtClean="0"/>
            </a:br>
            <a:r>
              <a:rPr lang="fr-FR" dirty="0" smtClean="0"/>
              <a:t/>
            </a:r>
            <a:br>
              <a:rPr lang="fr-FR" dirty="0" smtClean="0"/>
            </a:br>
            <a:r>
              <a:rPr lang="fr-FR" dirty="0" smtClean="0"/>
              <a:t/>
            </a:r>
            <a:br>
              <a:rPr lang="fr-FR" dirty="0" smtClean="0"/>
            </a:br>
            <a:r>
              <a:rPr lang="fr-FR" dirty="0" smtClean="0"/>
              <a:t/>
            </a:r>
            <a:br>
              <a:rPr lang="fr-FR" dirty="0" smtClean="0"/>
            </a:br>
            <a:r>
              <a:rPr lang="fr-FR" dirty="0" smtClean="0"/>
              <a:t/>
            </a:r>
            <a:br>
              <a:rPr lang="fr-FR" dirty="0" smtClean="0"/>
            </a:br>
            <a:r>
              <a:rPr lang="fr-FR" u="sng" dirty="0" smtClean="0">
                <a:solidFill>
                  <a:srgbClr val="660066"/>
                </a:solidFill>
              </a:rPr>
              <a:t>6- Conditions tenant aux offres de reclassement </a:t>
            </a:r>
            <a:endParaRPr lang="fr-FR" u="sng" dirty="0">
              <a:solidFill>
                <a:srgbClr val="660066"/>
              </a:solidFill>
            </a:endParaRPr>
          </a:p>
        </p:txBody>
      </p:sp>
      <p:sp>
        <p:nvSpPr>
          <p:cNvPr id="15" name="Espace réservé du contenu 14"/>
          <p:cNvSpPr>
            <a:spLocks noGrp="1"/>
          </p:cNvSpPr>
          <p:nvPr>
            <p:ph sz="quarter" idx="1"/>
          </p:nvPr>
        </p:nvSpPr>
        <p:spPr>
          <a:xfrm>
            <a:off x="0" y="1527048"/>
            <a:ext cx="8503920" cy="4572000"/>
          </a:xfrm>
        </p:spPr>
        <p:txBody>
          <a:bodyPr>
            <a:normAutofit fontScale="92500" lnSpcReduction="10000"/>
          </a:bodyPr>
          <a:lstStyle/>
          <a:p>
            <a:r>
              <a:rPr lang="fr-FR" u="sng" cap="all" dirty="0" smtClean="0"/>
              <a:t>l</a:t>
            </a:r>
            <a:r>
              <a:rPr lang="fr-FR" u="sng" dirty="0" smtClean="0"/>
              <a:t>es offres de reclassement doivent être : </a:t>
            </a:r>
          </a:p>
          <a:p>
            <a:pPr lvl="1"/>
            <a:r>
              <a:rPr lang="fr-FR" b="1" dirty="0" smtClean="0">
                <a:solidFill>
                  <a:schemeClr val="tx1"/>
                </a:solidFill>
              </a:rPr>
              <a:t> écrites,</a:t>
            </a:r>
          </a:p>
          <a:p>
            <a:pPr lvl="1"/>
            <a:r>
              <a:rPr lang="fr-FR" b="1" dirty="0" smtClean="0">
                <a:solidFill>
                  <a:schemeClr val="tx1"/>
                </a:solidFill>
              </a:rPr>
              <a:t> précises </a:t>
            </a:r>
          </a:p>
          <a:p>
            <a:pPr lvl="1"/>
            <a:r>
              <a:rPr lang="fr-FR" b="1" dirty="0">
                <a:solidFill>
                  <a:schemeClr val="tx1"/>
                </a:solidFill>
              </a:rPr>
              <a:t>i</a:t>
            </a:r>
            <a:r>
              <a:rPr lang="fr-FR" b="1" dirty="0" smtClean="0">
                <a:solidFill>
                  <a:schemeClr val="tx1"/>
                </a:solidFill>
              </a:rPr>
              <a:t>ndividualisées,</a:t>
            </a:r>
          </a:p>
          <a:p>
            <a:pPr lvl="1"/>
            <a:r>
              <a:rPr lang="fr-FR" b="1" dirty="0">
                <a:solidFill>
                  <a:srgbClr val="000000"/>
                </a:solidFill>
              </a:rPr>
              <a:t>f</a:t>
            </a:r>
            <a:r>
              <a:rPr lang="fr-FR" b="1" dirty="0" smtClean="0">
                <a:solidFill>
                  <a:srgbClr val="000000"/>
                </a:solidFill>
              </a:rPr>
              <a:t>ermes (garantissant reclassement effectif du </a:t>
            </a:r>
            <a:r>
              <a:rPr lang="fr-FR" b="1" dirty="0" smtClean="0">
                <a:solidFill>
                  <a:srgbClr val="000000"/>
                </a:solidFill>
              </a:rPr>
              <a:t>salarié)</a:t>
            </a:r>
            <a:endParaRPr lang="fr-FR" b="1" dirty="0" smtClean="0">
              <a:solidFill>
                <a:srgbClr val="000000"/>
              </a:solidFill>
            </a:endParaRPr>
          </a:p>
          <a:p>
            <a:pPr marL="274320" lvl="1">
              <a:buClr>
                <a:schemeClr val="accent1"/>
              </a:buClr>
              <a:buSzPct val="85000"/>
              <a:buNone/>
            </a:pPr>
            <a:r>
              <a:rPr lang="fr-FR" sz="2700" dirty="0">
                <a:solidFill>
                  <a:schemeClr val="tx1"/>
                </a:solidFill>
              </a:rPr>
              <a:t> </a:t>
            </a:r>
            <a:r>
              <a:rPr lang="fr-FR" sz="2700" dirty="0" smtClean="0">
                <a:solidFill>
                  <a:schemeClr val="tx1"/>
                </a:solidFill>
              </a:rPr>
              <a:t>	</a:t>
            </a:r>
            <a:r>
              <a:rPr lang="fr-FR" sz="2700" dirty="0" err="1" smtClean="0">
                <a:solidFill>
                  <a:schemeClr val="tx1"/>
                </a:solidFill>
              </a:rPr>
              <a:t>Cass</a:t>
            </a:r>
            <a:r>
              <a:rPr lang="fr-FR" sz="2700" dirty="0">
                <a:solidFill>
                  <a:schemeClr val="tx1"/>
                </a:solidFill>
              </a:rPr>
              <a:t>. soc., 28 janv. 2015, n° 13-23.440</a:t>
            </a:r>
          </a:p>
          <a:p>
            <a:pPr>
              <a:buNone/>
            </a:pPr>
            <a:endParaRPr lang="fr-FR" dirty="0"/>
          </a:p>
          <a:p>
            <a:r>
              <a:rPr lang="fr-FR" u="sng" dirty="0" smtClean="0"/>
              <a:t>L’offre de reclassement est précise si elle comporte :</a:t>
            </a:r>
          </a:p>
          <a:p>
            <a:pPr lvl="1"/>
            <a:r>
              <a:rPr lang="fr-FR" b="1" dirty="0" smtClean="0">
                <a:solidFill>
                  <a:srgbClr val="000000"/>
                </a:solidFill>
              </a:rPr>
              <a:t>une description des tâches</a:t>
            </a:r>
            <a:endParaRPr lang="fr-FR" dirty="0" smtClean="0">
              <a:solidFill>
                <a:srgbClr val="000000"/>
              </a:solidFill>
            </a:endParaRPr>
          </a:p>
          <a:p>
            <a:pPr lvl="1"/>
            <a:r>
              <a:rPr lang="fr-FR" b="1" dirty="0" smtClean="0">
                <a:solidFill>
                  <a:srgbClr val="000000"/>
                </a:solidFill>
              </a:rPr>
              <a:t>le niveau de formation</a:t>
            </a:r>
            <a:r>
              <a:rPr lang="fr-FR" dirty="0" smtClean="0">
                <a:solidFill>
                  <a:srgbClr val="000000"/>
                </a:solidFill>
              </a:rPr>
              <a:t> </a:t>
            </a:r>
          </a:p>
          <a:p>
            <a:pPr lvl="1"/>
            <a:r>
              <a:rPr lang="fr-FR" b="1" dirty="0" smtClean="0">
                <a:solidFill>
                  <a:srgbClr val="000000"/>
                </a:solidFill>
              </a:rPr>
              <a:t>le niveau de rémunération</a:t>
            </a:r>
            <a:r>
              <a:rPr lang="fr-FR" dirty="0" smtClean="0">
                <a:solidFill>
                  <a:srgbClr val="000000"/>
                </a:solidFill>
              </a:rPr>
              <a:t>.</a:t>
            </a:r>
          </a:p>
          <a:p>
            <a:pPr>
              <a:buNone/>
            </a:pPr>
            <a:r>
              <a:rPr lang="fr-FR" dirty="0" smtClean="0"/>
              <a:t>	</a:t>
            </a:r>
            <a:r>
              <a:rPr lang="fr-FR" dirty="0" err="1" smtClean="0"/>
              <a:t>Cass</a:t>
            </a:r>
            <a:r>
              <a:rPr lang="fr-FR" dirty="0" smtClean="0"/>
              <a:t>. soc., 19 janv. 2011, n° 09-42736</a:t>
            </a:r>
          </a:p>
          <a:p>
            <a:pPr>
              <a:buNone/>
            </a:pPr>
            <a:endParaRPr lang="fr-FR" b="1" dirty="0" smtClean="0"/>
          </a:p>
          <a:p>
            <a:endParaRPr lang="fr-FR" dirty="0"/>
          </a:p>
        </p:txBody>
      </p:sp>
    </p:spTree>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Civique">
  <a:themeElements>
    <a:clrScheme name="Civique">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que">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que">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Civique.thmx</Template>
  <TotalTime>481</TotalTime>
  <Words>1259</Words>
  <Application>Microsoft Macintosh PowerPoint</Application>
  <PresentationFormat>Présentation à l'écran (4:3)</PresentationFormat>
  <Paragraphs>162</Paragraphs>
  <Slides>21</Slides>
  <Notes>0</Notes>
  <HiddenSlides>0</HiddenSlides>
  <MMClips>0</MMClips>
  <ScaleCrop>false</ScaleCrop>
  <HeadingPairs>
    <vt:vector size="4" baseType="variant">
      <vt:variant>
        <vt:lpstr>Thème</vt:lpstr>
      </vt:variant>
      <vt:variant>
        <vt:i4>1</vt:i4>
      </vt:variant>
      <vt:variant>
        <vt:lpstr>Titres des diapositives</vt:lpstr>
      </vt:variant>
      <vt:variant>
        <vt:i4>21</vt:i4>
      </vt:variant>
    </vt:vector>
  </HeadingPairs>
  <TitlesOfParts>
    <vt:vector size="22" baseType="lpstr">
      <vt:lpstr>Civique</vt:lpstr>
      <vt:lpstr>Présentation PowerPoint</vt:lpstr>
      <vt:lpstr>L’obligation de reclassement </vt:lpstr>
      <vt:lpstr>Présentation PowerPoint</vt:lpstr>
      <vt:lpstr>1- Cas d’application </vt:lpstr>
      <vt:lpstr>2- Application dans le temps de l’obligation de reclassement </vt:lpstr>
      <vt:lpstr>3- Particularité de l’inaptitude d’origine professionnelle</vt:lpstr>
      <vt:lpstr>4- Condition tenant à la recherche de reclassement </vt:lpstr>
      <vt:lpstr>5- Conditions tenant aux emplois de reclassement</vt:lpstr>
      <vt:lpstr>     6- Conditions tenant aux offres de reclassement </vt:lpstr>
      <vt:lpstr>7 –le périmètre de reclassement </vt:lpstr>
      <vt:lpstr>Schéma du groupe de reclassement </vt:lpstr>
      <vt:lpstr>Indices permettant de déterminer si une permutation du personnel est possible  </vt:lpstr>
      <vt:lpstr>Présentation PowerPoint</vt:lpstr>
      <vt:lpstr>Présentation PowerPoint</vt:lpstr>
      <vt:lpstr>8- Le périmètre géographique de reclassement  : </vt:lpstr>
      <vt:lpstr>9- Conséquences de l’obligation de reclassement </vt:lpstr>
      <vt:lpstr>10- Charge de la preuve </vt:lpstr>
      <vt:lpstr>Présentation PowerPoint</vt:lpstr>
      <vt:lpstr>1- Conditions </vt:lpstr>
      <vt:lpstr>2- Conséquences du reclassement externe </vt:lpstr>
      <vt:lpstr>3- Conséquences en cas de non respect du reclassement externe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Reclassement du salarié    1- Des propositions de reclassements précises  </dc:title>
  <dc:creator>Ecran</dc:creator>
  <cp:lastModifiedBy>Ingrid</cp:lastModifiedBy>
  <cp:revision>19</cp:revision>
  <dcterms:created xsi:type="dcterms:W3CDTF">2015-10-29T14:28:42Z</dcterms:created>
  <dcterms:modified xsi:type="dcterms:W3CDTF">2015-11-04T08:35:41Z</dcterms:modified>
</cp:coreProperties>
</file>