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1569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1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82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47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2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24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80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91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55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30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065BC-A0B8-421A-949C-85D0D45F8067}" type="datetimeFigureOut">
              <a:rPr lang="fr-FR" smtClean="0"/>
              <a:t>12/11/2015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139F0-E074-4425-ACB2-124E169BEE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3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880320"/>
          </a:xfrm>
        </p:spPr>
        <p:txBody>
          <a:bodyPr>
            <a:normAutofit/>
          </a:bodyPr>
          <a:lstStyle/>
          <a:p>
            <a:r>
              <a:rPr lang="fr-FR" dirty="0" smtClean="0"/>
              <a:t>Le projet de décret</a:t>
            </a:r>
            <a:br>
              <a:rPr lang="fr-FR" dirty="0" smtClean="0"/>
            </a:br>
            <a:r>
              <a:rPr lang="fr-FR" dirty="0" smtClean="0"/>
              <a:t>qui adapte la procédure prud’homale à la loi Macron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415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b="1" dirty="0" smtClean="0"/>
              <a:t>L’audience de conciliation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fr-FR" sz="2000" dirty="0"/>
              <a:t>Le premier alin</a:t>
            </a:r>
            <a:r>
              <a:rPr lang="fr-FR" sz="2000" dirty="0"/>
              <a:t>éa de </a:t>
            </a:r>
            <a:r>
              <a:rPr lang="fr-FR" sz="2000" dirty="0" err="1"/>
              <a:t>l̊article</a:t>
            </a:r>
            <a:r>
              <a:rPr lang="fr-FR" sz="2000" dirty="0"/>
              <a:t> R. 1454-10 est ainsi rédigé:</a:t>
            </a:r>
          </a:p>
          <a:p>
            <a:r>
              <a:rPr lang="fr-FR" sz="2000" dirty="0"/>
              <a:t>&lt;&lt; </a:t>
            </a:r>
            <a:r>
              <a:rPr lang="fr-FR" sz="2000" b="1" dirty="0"/>
              <a:t>Le bureau de conciliation et d’orientation entend les explications des parties, ensemble </a:t>
            </a:r>
            <a:r>
              <a:rPr lang="fr-FR" sz="2000" b="1" dirty="0" smtClean="0"/>
              <a:t>ou séparément</a:t>
            </a:r>
            <a:r>
              <a:rPr lang="fr-FR" sz="2000" b="1" dirty="0"/>
              <a:t>, et dans la confidentialité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65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4608511"/>
          </a:xfrm>
        </p:spPr>
        <p:txBody>
          <a:bodyPr>
            <a:normAutofit/>
          </a:bodyPr>
          <a:lstStyle/>
          <a:p>
            <a:r>
              <a:rPr lang="fr-FR" dirty="0" err="1"/>
              <a:t>L”article</a:t>
            </a:r>
            <a:r>
              <a:rPr lang="fr-FR" dirty="0"/>
              <a:t> </a:t>
            </a:r>
            <a:r>
              <a:rPr lang="fr-FR" b="1" dirty="0"/>
              <a:t>879 du code de proc</a:t>
            </a:r>
            <a:r>
              <a:rPr lang="fr-FR" b="1" dirty="0"/>
              <a:t>édure civile </a:t>
            </a:r>
            <a:r>
              <a:rPr lang="fr-FR" dirty="0"/>
              <a:t>est ainsi rédigé :</a:t>
            </a:r>
            <a:br>
              <a:rPr lang="fr-FR" dirty="0"/>
            </a:br>
            <a:r>
              <a:rPr lang="fr-FR" dirty="0"/>
              <a:t>&lt;&lt; </a:t>
            </a:r>
            <a:r>
              <a:rPr lang="fr-FR" dirty="0">
                <a:solidFill>
                  <a:srgbClr val="FF0000"/>
                </a:solidFill>
              </a:rPr>
              <a:t>La proc</a:t>
            </a:r>
            <a:r>
              <a:rPr lang="fr-FR" dirty="0">
                <a:solidFill>
                  <a:srgbClr val="FF0000"/>
                </a:solidFill>
              </a:rPr>
              <a:t>édure prud’homale est régie par le livre premier du présent code, </a:t>
            </a:r>
            <a:r>
              <a:rPr lang="fr-FR" b="1" dirty="0">
                <a:solidFill>
                  <a:srgbClr val="FF0000"/>
                </a:solidFill>
              </a:rPr>
              <a:t>sauf lorsqu’il en est disposé autrement. </a:t>
            </a:r>
            <a:r>
              <a:rPr lang="fr-FR" dirty="0"/>
              <a:t>›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43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fr-FR" b="1" dirty="0" smtClean="0"/>
              <a:t>La future saisine du </a:t>
            </a:r>
            <a:r>
              <a:rPr lang="fr-FR" b="1" dirty="0" err="1" smtClean="0"/>
              <a:t>cph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article </a:t>
            </a:r>
            <a:r>
              <a:rPr lang="fr-FR" b="1" i="0" u="none" strike="noStrike" baseline="0" dirty="0" smtClean="0"/>
              <a:t>R. 1452-2</a:t>
            </a:r>
            <a:r>
              <a:rPr lang="fr-FR" b="1" dirty="0" smtClean="0"/>
              <a:t>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0" i="0" u="none" strike="noStrike" baseline="0" dirty="0" smtClean="0"/>
              <a:t>La requ</a:t>
            </a:r>
            <a:r>
              <a:rPr lang="fr-FR" dirty="0"/>
              <a:t>ête est formée au greffe du conseil de prud'hommes</a:t>
            </a:r>
            <a:r>
              <a:rPr lang="fr-FR" dirty="0" smtClean="0"/>
              <a:t>. </a:t>
            </a:r>
            <a:r>
              <a:rPr lang="fr-FR" b="0" i="0" u="none" strike="noStrike" baseline="0" dirty="0" smtClean="0"/>
              <a:t>Outre les mentions prescrites par l'article 58 du code de proc</a:t>
            </a:r>
            <a:r>
              <a:rPr lang="fr-FR" dirty="0"/>
              <a:t>édure civile, elle </a:t>
            </a:r>
            <a:r>
              <a:rPr lang="fr-FR" dirty="0" smtClean="0"/>
              <a:t>mentionne </a:t>
            </a:r>
            <a:r>
              <a:rPr lang="fr-FR" b="0" i="0" u="none" strike="noStrike" baseline="0" dirty="0" smtClean="0"/>
              <a:t>chacun des chefs de demande </a:t>
            </a:r>
            <a:r>
              <a:rPr lang="fr-FR" b="1" dirty="0">
                <a:solidFill>
                  <a:srgbClr val="FF0000"/>
                </a:solidFill>
              </a:rPr>
              <a:t>et est accompagnée des pièces sur lesquelles ces chefs de demande sont fondés, récapitulées dans un bordereau annexé à la requête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85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fr-FR" b="1" dirty="0" smtClean="0"/>
              <a:t>La future saisine du </a:t>
            </a:r>
            <a:r>
              <a:rPr lang="fr-FR" b="1" dirty="0" err="1" smtClean="0"/>
              <a:t>cph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article </a:t>
            </a:r>
            <a:r>
              <a:rPr lang="fr-FR" b="1" i="0" u="none" strike="noStrike" baseline="0" dirty="0" smtClean="0"/>
              <a:t>R. 1452-3</a:t>
            </a:r>
            <a:r>
              <a:rPr lang="fr-FR" b="1" dirty="0" smtClean="0"/>
              <a:t>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0" i="0" u="none" strike="noStrike" baseline="0" dirty="0" smtClean="0"/>
              <a:t>Le greffe avise </a:t>
            </a:r>
            <a:r>
              <a:rPr lang="fr-FR" b="1" dirty="0">
                <a:solidFill>
                  <a:srgbClr val="FF0000"/>
                </a:solidFill>
              </a:rPr>
              <a:t>par tous moyens </a:t>
            </a:r>
            <a:r>
              <a:rPr lang="fr-FR" dirty="0"/>
              <a:t>le demandeur des lieu, jour et heure de </a:t>
            </a:r>
            <a:r>
              <a:rPr lang="fr-FR" dirty="0" smtClean="0"/>
              <a:t>la </a:t>
            </a:r>
            <a:r>
              <a:rPr lang="fr-FR" b="0" i="0" u="none" strike="noStrike" baseline="0" dirty="0" smtClean="0"/>
              <a:t>s</a:t>
            </a:r>
            <a:r>
              <a:rPr lang="fr-FR" dirty="0" smtClean="0"/>
              <a:t>éance </a:t>
            </a:r>
            <a:r>
              <a:rPr lang="fr-FR" dirty="0"/>
              <a:t>du bureau de conciliation et d’orientation à laquelle l'affaire sera appelée. Cet avis </a:t>
            </a:r>
            <a:r>
              <a:rPr lang="fr-FR" dirty="0" smtClean="0"/>
              <a:t>par </a:t>
            </a:r>
            <a:r>
              <a:rPr lang="fr-FR" b="0" i="0" u="none" strike="noStrike" baseline="0" dirty="0" smtClean="0"/>
              <a:t>tous moyens indique au demandeur </a:t>
            </a:r>
            <a:r>
              <a:rPr lang="fr-FR" b="1" dirty="0">
                <a:solidFill>
                  <a:srgbClr val="FF0000"/>
                </a:solidFill>
              </a:rPr>
              <a:t>qu’il doit adresser au défendeur, avant la date d’audience et par lettre recommandée avec demande d’avis de réception, ses pièces ainsi que le bordereau correspondant.</a:t>
            </a:r>
          </a:p>
        </p:txBody>
      </p:sp>
    </p:spTree>
    <p:extLst>
      <p:ext uri="{BB962C8B-B14F-4D97-AF65-F5344CB8AC3E}">
        <p14:creationId xmlns:p14="http://schemas.microsoft.com/office/powerpoint/2010/main" val="384194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fr-FR" b="1" dirty="0" smtClean="0"/>
              <a:t>La future convocation du défendeur</a:t>
            </a:r>
            <a:br>
              <a:rPr lang="fr-FR" b="1" dirty="0" smtClean="0"/>
            </a:br>
            <a:r>
              <a:rPr lang="fr-FR" b="1" dirty="0" smtClean="0"/>
              <a:t>article  </a:t>
            </a:r>
            <a:r>
              <a:rPr lang="fr-FR" b="1" i="0" u="none" strike="noStrike" baseline="0" dirty="0" smtClean="0"/>
              <a:t>R. 1452-4</a:t>
            </a:r>
            <a:r>
              <a:rPr lang="fr-FR" b="1" dirty="0" smtClean="0"/>
              <a:t>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fr-FR" sz="1800" b="0" i="0" u="none" strike="noStrike" baseline="0" dirty="0" smtClean="0"/>
              <a:t>Le greffe convoque le d</a:t>
            </a:r>
            <a:r>
              <a:rPr lang="fr-FR" sz="1800" dirty="0"/>
              <a:t>éfendeur par lettre recommandée avec demande d’  avis de réception. La convocation indique :</a:t>
            </a:r>
          </a:p>
          <a:p>
            <a:r>
              <a:rPr lang="fr-FR" sz="1800" b="0" i="0" u="none" strike="noStrike" baseline="0" dirty="0" smtClean="0"/>
              <a:t>&lt;&lt; 1</a:t>
            </a:r>
            <a:r>
              <a:rPr lang="fr-FR" sz="1800" dirty="0"/>
              <a:t>̊ Les nom, profession et domicile du demandeur ;</a:t>
            </a:r>
          </a:p>
          <a:p>
            <a:r>
              <a:rPr lang="fr-FR" sz="1800" b="0" i="0" u="none" strike="noStrike" baseline="0" dirty="0" smtClean="0"/>
              <a:t>&lt;&lt; 2</a:t>
            </a:r>
            <a:r>
              <a:rPr lang="fr-FR" sz="1800" dirty="0"/>
              <a:t>̊ Les lieu, jour et heure de la séance du bureau de conciliation et d’orientation à </a:t>
            </a:r>
            <a:r>
              <a:rPr lang="fr-FR" sz="1800" dirty="0" smtClean="0"/>
              <a:t>laquelle </a:t>
            </a:r>
            <a:r>
              <a:rPr lang="fr-FR" sz="1800" b="0" i="0" u="none" strike="noStrike" baseline="0" dirty="0" smtClean="0"/>
              <a:t>l'affaire sera appel</a:t>
            </a:r>
            <a:r>
              <a:rPr lang="fr-FR" sz="1800" dirty="0"/>
              <a:t>ée ;</a:t>
            </a:r>
          </a:p>
          <a:p>
            <a:r>
              <a:rPr lang="fr-FR" sz="1800" b="0" i="0" u="none" strike="noStrike" baseline="0" dirty="0" smtClean="0"/>
              <a:t>&lt;&lt; 3</a:t>
            </a:r>
            <a:r>
              <a:rPr lang="fr-FR" sz="1800" dirty="0"/>
              <a:t>̊ Le fait que des décisions exécutoires à titre provisoire pourront même en son absence, </a:t>
            </a:r>
            <a:r>
              <a:rPr lang="fr-FR" sz="1800" dirty="0" smtClean="0"/>
              <a:t>être </a:t>
            </a:r>
            <a:r>
              <a:rPr lang="fr-FR" sz="1800" b="0" i="0" u="none" strike="noStrike" baseline="0" dirty="0" smtClean="0"/>
              <a:t>prises contre lui par le bureau de conciliation et d’orientation ou le bureau de jugement au vu des </a:t>
            </a:r>
            <a:r>
              <a:rPr lang="fr-FR" sz="1800" dirty="0" smtClean="0"/>
              <a:t>éléments </a:t>
            </a:r>
            <a:r>
              <a:rPr lang="fr-FR" sz="1800" dirty="0"/>
              <a:t>fournis par son adversaire et que le bureau précité </a:t>
            </a:r>
            <a:r>
              <a:rPr lang="fr-FR" sz="1800" b="1" dirty="0">
                <a:solidFill>
                  <a:srgbClr val="FF0000"/>
                </a:solidFill>
              </a:rPr>
              <a:t>pourra statuer sur le fond en cas </a:t>
            </a:r>
            <a:r>
              <a:rPr lang="fr-FR" sz="1800" b="1" dirty="0" smtClean="0">
                <a:solidFill>
                  <a:srgbClr val="FF0000"/>
                </a:solidFill>
              </a:rPr>
              <a:t>de </a:t>
            </a:r>
            <a:r>
              <a:rPr lang="fr-FR" sz="1800" b="1" i="0" u="none" strike="noStrike" baseline="0" dirty="0" smtClean="0">
                <a:solidFill>
                  <a:srgbClr val="FF0000"/>
                </a:solidFill>
              </a:rPr>
              <a:t>non comparution sans motif l</a:t>
            </a:r>
            <a:r>
              <a:rPr lang="fr-FR" sz="1800" b="1" dirty="0">
                <a:solidFill>
                  <a:srgbClr val="FF0000"/>
                </a:solidFill>
              </a:rPr>
              <a:t>égitime ;</a:t>
            </a:r>
          </a:p>
          <a:p>
            <a:r>
              <a:rPr lang="fr-FR" sz="1800" b="0" i="0" u="none" strike="noStrike" baseline="0" dirty="0" smtClean="0">
                <a:solidFill>
                  <a:srgbClr val="FF0000"/>
                </a:solidFill>
              </a:rPr>
              <a:t>&lt;&lt; </a:t>
            </a:r>
            <a:r>
              <a:rPr lang="fr-FR" sz="1800" b="1" dirty="0">
                <a:solidFill>
                  <a:srgbClr val="FF0000"/>
                </a:solidFill>
              </a:rPr>
              <a:t>Elle invite le défendeur à déposer au greffe dans un délai imparti les pièces qu’il </a:t>
            </a:r>
            <a:r>
              <a:rPr lang="fr-FR" sz="1800" b="1" dirty="0" smtClean="0">
                <a:solidFill>
                  <a:srgbClr val="FF0000"/>
                </a:solidFill>
              </a:rPr>
              <a:t>entend produire</a:t>
            </a:r>
            <a:r>
              <a:rPr lang="fr-FR" sz="1800" dirty="0">
                <a:solidFill>
                  <a:srgbClr val="FF0000"/>
                </a:solidFill>
              </a:rPr>
              <a:t>.</a:t>
            </a:r>
          </a:p>
          <a:p>
            <a:r>
              <a:rPr lang="fr-FR" sz="1800" b="0" i="0" u="none" strike="noStrike" baseline="0" dirty="0" smtClean="0"/>
              <a:t>&lt;&lt; Cette convocation reproduit les dispositions des articles R. 1453-1, R. 1453-2, R. 1454-10 et R. 1454-12 </a:t>
            </a:r>
            <a:r>
              <a:rPr lang="fr-FR" sz="1800" dirty="0"/>
              <a:t>à R. 1454-18.</a:t>
            </a:r>
          </a:p>
          <a:p>
            <a:r>
              <a:rPr lang="fr-FR" sz="1800" b="0" i="0" u="none" strike="noStrike" baseline="0" dirty="0" smtClean="0"/>
              <a:t>&lt;&lt; </a:t>
            </a:r>
            <a:r>
              <a:rPr lang="fr-FR" sz="1800" b="1" dirty="0">
                <a:solidFill>
                  <a:srgbClr val="FF0000"/>
                </a:solidFill>
              </a:rPr>
              <a:t>Est jointe à la convocation un exemplaire de la requête et du bordereau énumérant les pièces adressées par le demandeur</a:t>
            </a:r>
          </a:p>
        </p:txBody>
      </p:sp>
    </p:spTree>
    <p:extLst>
      <p:ext uri="{BB962C8B-B14F-4D97-AF65-F5344CB8AC3E}">
        <p14:creationId xmlns:p14="http://schemas.microsoft.com/office/powerpoint/2010/main" val="22125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b="1" dirty="0"/>
              <a:t>La comparution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fr-FR" sz="2800" b="1" dirty="0"/>
              <a:t> Les parties se défendent elles-mêmes</a:t>
            </a:r>
            <a:r>
              <a:rPr lang="fr-FR" sz="2800" b="1" dirty="0" smtClean="0"/>
              <a:t>.</a:t>
            </a:r>
          </a:p>
          <a:p>
            <a:pPr marL="0" indent="0">
              <a:buNone/>
            </a:pPr>
            <a:endParaRPr lang="fr-FR" sz="2800" b="1" dirty="0"/>
          </a:p>
          <a:p>
            <a:r>
              <a:rPr lang="fr-FR" sz="2800" b="1" dirty="0" smtClean="0"/>
              <a:t>Elles </a:t>
            </a:r>
            <a:r>
              <a:rPr lang="fr-FR" sz="2800" b="1" dirty="0"/>
              <a:t>ont la faculté de se faire assister ou représenter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93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b="1" dirty="0" smtClean="0"/>
              <a:t>La </a:t>
            </a:r>
            <a:r>
              <a:rPr lang="fr-FR" b="1" dirty="0" smtClean="0"/>
              <a:t>comparution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fr-FR" sz="2800" b="1" dirty="0"/>
              <a:t> Les parties se défendent elles-mêmes</a:t>
            </a:r>
            <a:r>
              <a:rPr lang="fr-FR" sz="2800" b="1" dirty="0" smtClean="0"/>
              <a:t>.</a:t>
            </a:r>
          </a:p>
          <a:p>
            <a:pPr marL="0" indent="0">
              <a:buNone/>
            </a:pPr>
            <a:endParaRPr lang="fr-FR" sz="2800" b="1" dirty="0"/>
          </a:p>
          <a:p>
            <a:r>
              <a:rPr lang="fr-FR" sz="2800" b="1" dirty="0" smtClean="0"/>
              <a:t>Elles </a:t>
            </a:r>
            <a:r>
              <a:rPr lang="fr-FR" sz="2800" b="1" dirty="0"/>
              <a:t>ont la faculté de se faire assister ou représenter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05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b="1" dirty="0" smtClean="0"/>
              <a:t>Les défenseurs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fr-FR" sz="2400" b="1" dirty="0"/>
              <a:t> </a:t>
            </a:r>
            <a:r>
              <a:rPr lang="fr-FR" sz="2400" dirty="0"/>
              <a:t> les mots : &lt;&lt; d</a:t>
            </a:r>
            <a:r>
              <a:rPr lang="fr-FR" sz="2400" dirty="0"/>
              <a:t>élégués permanents ou non permanents des organisations </a:t>
            </a:r>
            <a:r>
              <a:rPr lang="fr-FR" sz="2400" dirty="0" err="1"/>
              <a:t>d̊employeurs</a:t>
            </a:r>
            <a:endParaRPr lang="fr-FR" sz="2400" dirty="0"/>
          </a:p>
          <a:p>
            <a:r>
              <a:rPr lang="fr-FR" sz="2400" dirty="0"/>
              <a:t>et de salari</a:t>
            </a:r>
            <a:r>
              <a:rPr lang="fr-FR" sz="2400" dirty="0"/>
              <a:t>és ›› sont remplacés par les mots : &lt;&lt; </a:t>
            </a:r>
            <a:r>
              <a:rPr lang="fr-FR" sz="2400" b="1" dirty="0"/>
              <a:t>défenseurs syndicaux </a:t>
            </a:r>
            <a:r>
              <a:rPr lang="fr-FR" sz="2400" dirty="0"/>
              <a:t>››.</a:t>
            </a:r>
          </a:p>
          <a:p>
            <a:r>
              <a:rPr lang="fr-FR" sz="2400" dirty="0"/>
              <a:t>II. - Il est ajout</a:t>
            </a:r>
            <a:r>
              <a:rPr lang="fr-FR" sz="2400" dirty="0"/>
              <a:t>é un troisième alinéa ainsi rédigé :</a:t>
            </a:r>
          </a:p>
          <a:p>
            <a:r>
              <a:rPr lang="fr-FR" sz="2400" dirty="0"/>
              <a:t>&lt;&lt; </a:t>
            </a:r>
            <a:r>
              <a:rPr lang="fr-FR" sz="2400" b="1" dirty="0"/>
              <a:t>S’il n’est avocat, le mandataire doit justifier d’un pouvoir spécial </a:t>
            </a:r>
            <a:r>
              <a:rPr lang="fr-FR" sz="2400" dirty="0" err="1"/>
              <a:t>l”autorisant</a:t>
            </a:r>
            <a:r>
              <a:rPr lang="fr-FR" sz="2400" dirty="0"/>
              <a:t> à concilier et à donner son accord pour les mesures </a:t>
            </a:r>
            <a:r>
              <a:rPr lang="fr-FR" sz="2400" dirty="0" err="1"/>
              <a:t>d̊orientation</a:t>
            </a:r>
            <a:r>
              <a:rPr lang="fr-FR" sz="2400" dirty="0"/>
              <a:t>. Le mandat précise qu'en cas d'absence </a:t>
            </a:r>
            <a:r>
              <a:rPr lang="fr-FR" sz="2400" dirty="0" smtClean="0"/>
              <a:t>du mandataire</a:t>
            </a:r>
            <a:r>
              <a:rPr lang="fr-FR" sz="2400" dirty="0"/>
              <a:t>, le bureau de conciliation et d’orientation ou le bureau de jugement pourra d</a:t>
            </a:r>
            <a:r>
              <a:rPr lang="fr-FR" sz="2400" dirty="0"/>
              <a:t>éclarer la demande caduque, ou statuer sur le fond à la demande de </a:t>
            </a:r>
            <a:r>
              <a:rPr lang="fr-FR" sz="2400" dirty="0" smtClean="0"/>
              <a:t>l’̊</a:t>
            </a:r>
            <a:r>
              <a:rPr lang="fr-FR" sz="2400" dirty="0"/>
              <a:t>autre partie. 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3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fr-FR" b="1" dirty="0" smtClean="0"/>
              <a:t>Les prétentions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fr-FR" sz="2000" dirty="0"/>
              <a:t>Les parties pr</a:t>
            </a:r>
            <a:r>
              <a:rPr lang="fr-FR" sz="2000" dirty="0"/>
              <a:t>ésentent oralement à l'audience leurs prétentions et les moyens à leur soutien.</a:t>
            </a:r>
          </a:p>
          <a:p>
            <a:r>
              <a:rPr lang="fr-FR" sz="2000" dirty="0"/>
              <a:t>&lt;&lt; Elles peuvent </a:t>
            </a:r>
            <a:r>
              <a:rPr lang="fr-FR" sz="2000" dirty="0"/>
              <a:t>également se référer aux prétentions et aux moyens qu'elles auraient </a:t>
            </a:r>
            <a:r>
              <a:rPr lang="fr-FR" sz="2000" dirty="0" smtClean="0"/>
              <a:t>formulés par </a:t>
            </a:r>
            <a:r>
              <a:rPr lang="fr-FR" sz="2000" dirty="0"/>
              <a:t>écrit. Les observations des parties sont notées au dossier ou consignées dans un </a:t>
            </a:r>
            <a:r>
              <a:rPr lang="fr-FR" sz="2000" dirty="0" smtClean="0"/>
              <a:t>procès-verbal</a:t>
            </a:r>
            <a:r>
              <a:rPr lang="fr-FR" sz="2000" dirty="0"/>
              <a:t>.</a:t>
            </a:r>
          </a:p>
          <a:p>
            <a:r>
              <a:rPr lang="fr-FR" sz="2000" dirty="0"/>
              <a:t>«Le bureau de jugement ou la formation de r</a:t>
            </a:r>
            <a:r>
              <a:rPr lang="fr-FR" sz="2000" dirty="0"/>
              <a:t>éféré qui organise les échanges entre les </a:t>
            </a:r>
            <a:r>
              <a:rPr lang="fr-FR" sz="2000" dirty="0" smtClean="0"/>
              <a:t>parties comparantes </a:t>
            </a:r>
            <a:r>
              <a:rPr lang="fr-FR" sz="2000" b="1" dirty="0"/>
              <a:t>peut, conformément au second alinéa de l'article 446-1 du code de procédure civile, dispenser une partie qui en fait la demande de se présenter à une audience ultérieure</a:t>
            </a:r>
            <a:r>
              <a:rPr lang="fr-FR" sz="2000" dirty="0"/>
              <a:t>. Dans ce cas, la communication entre les parties est faite par lettre </a:t>
            </a:r>
            <a:r>
              <a:rPr lang="fr-FR" sz="2000" dirty="0" smtClean="0"/>
              <a:t> recommandée </a:t>
            </a:r>
            <a:r>
              <a:rPr lang="fr-FR" sz="2000" dirty="0"/>
              <a:t>avec demande </a:t>
            </a:r>
            <a:r>
              <a:rPr lang="fr-FR" sz="2000" dirty="0" err="1"/>
              <a:t>d̊avis</a:t>
            </a:r>
            <a:r>
              <a:rPr lang="fr-FR" sz="2000" dirty="0"/>
              <a:t> de réception ou par notification entre avocats et il en est justifié auprès du conseil de </a:t>
            </a:r>
            <a:r>
              <a:rPr lang="fr-FR" sz="2000" dirty="0" err="1" smtClean="0"/>
              <a:t>prud</a:t>
            </a:r>
            <a:r>
              <a:rPr lang="fr-FR" sz="2000" dirty="0" smtClean="0"/>
              <a:t>’̊</a:t>
            </a:r>
            <a:r>
              <a:rPr lang="fr-FR" sz="2000" dirty="0"/>
              <a:t>hommes dans les délais impartis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63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660</Words>
  <Application>Microsoft Office PowerPoint</Application>
  <PresentationFormat>Affichage à l'écran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Le projet de décret qui adapte la procédure prud’homale à la loi Macron</vt:lpstr>
      <vt:lpstr>L”article 879 du code de procédure civile est ainsi rédigé : &lt;&lt; La procédure prud’homale est régie par le livre premier du présent code, sauf lorsqu’il en est disposé autrement. ›</vt:lpstr>
      <vt:lpstr>La future saisine du cph article R. 1452-2 </vt:lpstr>
      <vt:lpstr>La future saisine du cph article R. 1452-3 </vt:lpstr>
      <vt:lpstr>La future convocation du défendeur article  R. 1452-4 </vt:lpstr>
      <vt:lpstr>La comparution</vt:lpstr>
      <vt:lpstr>La comparution</vt:lpstr>
      <vt:lpstr>Les défenseurs </vt:lpstr>
      <vt:lpstr>Les prétentions</vt:lpstr>
      <vt:lpstr>L’audience de conciliation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projet de décret qui adapte la procédure prud’homale à la loi Macron</dc:title>
  <dc:creator>Claude Bastard</dc:creator>
  <cp:lastModifiedBy>Claude Bastard</cp:lastModifiedBy>
  <cp:revision>5</cp:revision>
  <dcterms:created xsi:type="dcterms:W3CDTF">2015-11-11T20:26:06Z</dcterms:created>
  <dcterms:modified xsi:type="dcterms:W3CDTF">2015-11-12T20:41:13Z</dcterms:modified>
</cp:coreProperties>
</file>