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sldIdLst>
    <p:sldId id="256" r:id="rId2"/>
    <p:sldId id="257" r:id="rId3"/>
    <p:sldId id="258" r:id="rId4"/>
    <p:sldId id="261" r:id="rId5"/>
    <p:sldId id="262" r:id="rId6"/>
    <p:sldId id="264" r:id="rId7"/>
    <p:sldId id="312" r:id="rId8"/>
    <p:sldId id="313" r:id="rId9"/>
    <p:sldId id="271" r:id="rId10"/>
    <p:sldId id="309" r:id="rId11"/>
    <p:sldId id="272" r:id="rId12"/>
    <p:sldId id="273" r:id="rId13"/>
    <p:sldId id="274" r:id="rId14"/>
    <p:sldId id="275" r:id="rId15"/>
    <p:sldId id="281" r:id="rId16"/>
    <p:sldId id="265" r:id="rId17"/>
    <p:sldId id="266" r:id="rId18"/>
    <p:sldId id="268" r:id="rId19"/>
    <p:sldId id="270" r:id="rId20"/>
    <p:sldId id="276" r:id="rId21"/>
    <p:sldId id="277" r:id="rId22"/>
    <p:sldId id="278" r:id="rId23"/>
    <p:sldId id="279" r:id="rId24"/>
    <p:sldId id="280" r:id="rId25"/>
    <p:sldId id="282" r:id="rId26"/>
    <p:sldId id="283" r:id="rId27"/>
    <p:sldId id="285" r:id="rId28"/>
    <p:sldId id="284" r:id="rId29"/>
    <p:sldId id="286" r:id="rId30"/>
    <p:sldId id="288" r:id="rId31"/>
    <p:sldId id="289" r:id="rId32"/>
    <p:sldId id="290" r:id="rId33"/>
    <p:sldId id="314" r:id="rId34"/>
    <p:sldId id="293" r:id="rId35"/>
    <p:sldId id="310" r:id="rId36"/>
    <p:sldId id="294" r:id="rId37"/>
    <p:sldId id="320" r:id="rId38"/>
    <p:sldId id="295" r:id="rId39"/>
    <p:sldId id="297" r:id="rId40"/>
    <p:sldId id="298" r:id="rId41"/>
    <p:sldId id="299" r:id="rId42"/>
    <p:sldId id="301" r:id="rId43"/>
    <p:sldId id="311" r:id="rId44"/>
    <p:sldId id="308" r:id="rId45"/>
    <p:sldId id="307" r:id="rId46"/>
    <p:sldId id="300" r:id="rId47"/>
    <p:sldId id="302" r:id="rId48"/>
    <p:sldId id="306" r:id="rId49"/>
    <p:sldId id="304" r:id="rId50"/>
    <p:sldId id="305" r:id="rId51"/>
    <p:sldId id="316" r:id="rId52"/>
    <p:sldId id="317" r:id="rId53"/>
    <p:sldId id="318" r:id="rId54"/>
    <p:sldId id="319" r:id="rId55"/>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5" d="100"/>
          <a:sy n="75" d="100"/>
        </p:scale>
        <p:origin x="-160"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printerSettings" Target="printerSettings/printerSettings1.bin"/><Relationship Id="rId57" Type="http://schemas.openxmlformats.org/officeDocument/2006/relationships/presProps" Target="presProps.xml"/><Relationship Id="rId58" Type="http://schemas.openxmlformats.org/officeDocument/2006/relationships/viewProps" Target="viewProps.xml"/><Relationship Id="rId59" Type="http://schemas.openxmlformats.org/officeDocument/2006/relationships/theme" Target="theme/theme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55039D6F-AAE0-7A47-B441-9D4BE29B0888}" type="datetimeFigureOut">
              <a:rPr lang="fr-FR" smtClean="0"/>
              <a:pPr/>
              <a:t>04/11/15</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77A2EA5-E890-1C45-B7A8-58EB61B7D797}" type="slidenum">
              <a:rPr lang="fr-FR" smtClean="0"/>
              <a:pPr/>
              <a:t>‹#›</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5039D6F-AAE0-7A47-B441-9D4BE29B0888}" type="datetimeFigureOut">
              <a:rPr lang="fr-FR" smtClean="0"/>
              <a:pPr/>
              <a:t>04/11/15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77A2EA5-E890-1C45-B7A8-58EB61B7D797}"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477A2EA5-E890-1C45-B7A8-58EB61B7D797}" type="slidenum">
              <a:rPr lang="fr-FR" smtClean="0"/>
              <a:pPr/>
              <a:t>‹#›</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5039D6F-AAE0-7A47-B441-9D4BE29B0888}" type="datetimeFigureOut">
              <a:rPr lang="fr-FR" smtClean="0"/>
              <a:pPr/>
              <a:t>04/11/15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et modifiez le titre</a:t>
            </a:r>
            <a:endParaRPr kumimoji="0" lang="en-US"/>
          </a:p>
        </p:txBody>
      </p:sp>
      <p:sp>
        <p:nvSpPr>
          <p:cNvPr id="4" name="Espace réservé de la date 3"/>
          <p:cNvSpPr>
            <a:spLocks noGrp="1"/>
          </p:cNvSpPr>
          <p:nvPr>
            <p:ph type="dt" sz="half" idx="10"/>
          </p:nvPr>
        </p:nvSpPr>
        <p:spPr/>
        <p:txBody>
          <a:bodyPr/>
          <a:lstStyle/>
          <a:p>
            <a:fld id="{55039D6F-AAE0-7A47-B441-9D4BE29B0888}" type="datetimeFigureOut">
              <a:rPr lang="fr-FR" smtClean="0"/>
              <a:pPr/>
              <a:t>04/11/15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477A2EA5-E890-1C45-B7A8-58EB61B7D797}" type="slidenum">
              <a:rPr lang="fr-FR" smtClean="0"/>
              <a:pPr/>
              <a:t>‹#›</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55039D6F-AAE0-7A47-B441-9D4BE29B0888}" type="datetimeFigureOut">
              <a:rPr lang="fr-FR" smtClean="0"/>
              <a:pPr/>
              <a:t>04/11/15</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77A2EA5-E890-1C45-B7A8-58EB61B7D797}" type="slidenum">
              <a:rPr lang="fr-FR" smtClean="0"/>
              <a:pPr/>
              <a:t>‹#›</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et modifiez le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55039D6F-AAE0-7A47-B441-9D4BE29B0888}" type="datetimeFigureOut">
              <a:rPr lang="fr-FR" smtClean="0"/>
              <a:pPr/>
              <a:t>04/11/15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77A2EA5-E890-1C45-B7A8-58EB61B7D797}" type="slidenum">
              <a:rPr lang="fr-FR" smtClean="0"/>
              <a:pPr/>
              <a:t>‹#›</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55039D6F-AAE0-7A47-B441-9D4BE29B0888}" type="datetimeFigureOut">
              <a:rPr lang="fr-FR" smtClean="0"/>
              <a:pPr/>
              <a:t>04/11/15</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477A2EA5-E890-1C45-B7A8-58EB61B7D797}" type="slidenum">
              <a:rPr lang="fr-FR" smtClean="0"/>
              <a:pPr/>
              <a:t>‹#›</a:t>
            </a:fld>
            <a:endParaRPr lang="fr-FR"/>
          </a:p>
        </p:txBody>
      </p:sp>
      <p:sp>
        <p:nvSpPr>
          <p:cNvPr id="23" name="Titre 22"/>
          <p:cNvSpPr>
            <a:spLocks noGrp="1"/>
          </p:cNvSpPr>
          <p:nvPr>
            <p:ph type="title"/>
          </p:nvPr>
        </p:nvSpPr>
        <p:spPr/>
        <p:txBody>
          <a:bodyPr rtlCol="0" anchor="b" anchorCtr="0"/>
          <a:lstStyle/>
          <a:p>
            <a:r>
              <a:rPr kumimoji="0" lang="fr-FR" smtClean="0"/>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e la date 2"/>
          <p:cNvSpPr>
            <a:spLocks noGrp="1"/>
          </p:cNvSpPr>
          <p:nvPr>
            <p:ph type="dt" sz="half" idx="10"/>
          </p:nvPr>
        </p:nvSpPr>
        <p:spPr/>
        <p:txBody>
          <a:bodyPr/>
          <a:lstStyle/>
          <a:p>
            <a:fld id="{55039D6F-AAE0-7A47-B441-9D4BE29B0888}" type="datetimeFigureOut">
              <a:rPr lang="fr-FR" smtClean="0"/>
              <a:pPr/>
              <a:t>04/11/15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477A2EA5-E890-1C45-B7A8-58EB61B7D797}"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55039D6F-AAE0-7A47-B441-9D4BE29B0888}" type="datetimeFigureOut">
              <a:rPr lang="fr-FR" smtClean="0"/>
              <a:pPr/>
              <a:t>04/11/15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77A2EA5-E890-1C45-B7A8-58EB61B7D797}"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et modifiez le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77A2EA5-E890-1C45-B7A8-58EB61B7D797}" type="slidenum">
              <a:rPr lang="fr-FR" smtClean="0"/>
              <a:pPr/>
              <a:t>‹#›</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55039D6F-AAE0-7A47-B441-9D4BE29B0888}" type="datetimeFigureOut">
              <a:rPr lang="fr-FR" smtClean="0"/>
              <a:pPr/>
              <a:t>04/11/15</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477A2EA5-E890-1C45-B7A8-58EB61B7D797}" type="slidenum">
              <a:rPr lang="fr-FR" smtClean="0"/>
              <a:pPr/>
              <a:t>‹#›</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et modifiez le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55039D6F-AAE0-7A47-B441-9D4BE29B0888}" type="datetimeFigureOut">
              <a:rPr lang="fr-FR" smtClean="0"/>
              <a:pPr/>
              <a:t>04/11/15</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5039D6F-AAE0-7A47-B441-9D4BE29B0888}" type="datetimeFigureOut">
              <a:rPr lang="fr-FR" smtClean="0"/>
              <a:pPr/>
              <a:t>04/11/15</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77A2EA5-E890-1C45-B7A8-58EB61B7D797}" type="slidenum">
              <a:rPr lang="fr-FR" smtClean="0"/>
              <a:pPr/>
              <a:t>‹#›</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et modifiez le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javascript:%20documentLink('P4886F0394009349-EF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ce réservé du texte 11"/>
          <p:cNvSpPr>
            <a:spLocks noGrp="1"/>
          </p:cNvSpPr>
          <p:nvPr>
            <p:ph type="body" idx="1"/>
          </p:nvPr>
        </p:nvSpPr>
        <p:spPr>
          <a:xfrm>
            <a:off x="1368426" y="2743200"/>
            <a:ext cx="6480174" cy="3606470"/>
          </a:xfrm>
        </p:spPr>
        <p:txBody>
          <a:bodyPr/>
          <a:lstStyle/>
          <a:p>
            <a:r>
              <a:rPr lang="fr-FR" sz="3200" dirty="0" smtClean="0"/>
              <a:t>LES HEURES SUPPLÉMENTAIRES</a:t>
            </a:r>
          </a:p>
          <a:p>
            <a:endParaRPr lang="fr-FR" sz="3200" dirty="0" smtClean="0"/>
          </a:p>
          <a:p>
            <a:endParaRPr lang="fr-FR" dirty="0"/>
          </a:p>
        </p:txBody>
      </p:sp>
      <p:sp>
        <p:nvSpPr>
          <p:cNvPr id="2" name="Titre 1"/>
          <p:cNvSpPr>
            <a:spLocks noGrp="1"/>
          </p:cNvSpPr>
          <p:nvPr>
            <p:ph type="title"/>
          </p:nvPr>
        </p:nvSpPr>
        <p:spPr/>
        <p:txBody>
          <a:bodyPr>
            <a:normAutofit/>
          </a:bodyPr>
          <a:lstStyle/>
          <a:p>
            <a:endParaRPr lang="fr-FR" dirty="0"/>
          </a:p>
        </p:txBody>
      </p:sp>
      <p:pic>
        <p:nvPicPr>
          <p:cNvPr id="4" name="Image 3"/>
          <p:cNvPicPr/>
          <p:nvPr/>
        </p:nvPicPr>
        <p:blipFill>
          <a:blip r:embed="rId2">
            <a:extLst>
              <a:ext uri="{28A0092B-C50C-407E-A947-70E740481C1C}">
                <a14:useLocalDpi xmlns:a14="http://schemas.microsoft.com/office/drawing/2010/main" val="0"/>
              </a:ext>
            </a:extLst>
          </a:blip>
          <a:srcRect/>
          <a:stretch>
            <a:fillRect/>
          </a:stretch>
        </p:blipFill>
        <p:spPr bwMode="auto">
          <a:xfrm>
            <a:off x="3616625" y="4138360"/>
            <a:ext cx="1914329" cy="1557007"/>
          </a:xfrm>
          <a:prstGeom prst="rect">
            <a:avLst/>
          </a:prstGeom>
          <a:noFill/>
          <a:ln>
            <a:noFill/>
          </a:ln>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660066"/>
                </a:solidFill>
              </a:rPr>
              <a:t>1-Preuve des heures supplémentaires : </a:t>
            </a:r>
            <a:endParaRPr lang="fr-FR" dirty="0">
              <a:solidFill>
                <a:srgbClr val="660066"/>
              </a:solidFill>
            </a:endParaRPr>
          </a:p>
        </p:txBody>
      </p:sp>
      <p:sp>
        <p:nvSpPr>
          <p:cNvPr id="3" name="Espace réservé du contenu 2"/>
          <p:cNvSpPr>
            <a:spLocks noGrp="1"/>
          </p:cNvSpPr>
          <p:nvPr>
            <p:ph sz="quarter" idx="1"/>
          </p:nvPr>
        </p:nvSpPr>
        <p:spPr>
          <a:xfrm>
            <a:off x="301752" y="1527048"/>
            <a:ext cx="8503920" cy="4865076"/>
          </a:xfrm>
        </p:spPr>
        <p:txBody>
          <a:bodyPr>
            <a:normAutofit fontScale="70000" lnSpcReduction="20000"/>
          </a:bodyPr>
          <a:lstStyle/>
          <a:p>
            <a:pPr algn="just" hangingPunct="0">
              <a:spcAft>
                <a:spcPts val="0"/>
              </a:spcAft>
              <a:buNone/>
            </a:pPr>
            <a:endParaRPr lang="fr-FR" sz="2800" dirty="0" smtClean="0">
              <a:latin typeface="Times New Roman"/>
              <a:ea typeface="Times New Roman"/>
              <a:cs typeface="Times New Roman"/>
            </a:endParaRPr>
          </a:p>
          <a:p>
            <a:pPr algn="just" hangingPunct="0">
              <a:spcAft>
                <a:spcPts val="0"/>
              </a:spcAft>
            </a:pPr>
            <a:r>
              <a:rPr lang="fr-FR" sz="2800" b="1" u="sng" dirty="0" smtClean="0">
                <a:latin typeface="Arial"/>
                <a:ea typeface="Times New Roman"/>
                <a:cs typeface="Times New Roman"/>
              </a:rPr>
              <a:t>Charge de la preuve : </a:t>
            </a:r>
            <a:r>
              <a:rPr lang="fr-FR" sz="2800" dirty="0" smtClean="0">
                <a:latin typeface="Arial"/>
                <a:ea typeface="Times New Roman"/>
                <a:cs typeface="Times New Roman"/>
              </a:rPr>
              <a:t>il appartient au salarié d'étayer sa demande.</a:t>
            </a:r>
          </a:p>
          <a:p>
            <a:pPr algn="just" hangingPunct="0">
              <a:spcAft>
                <a:spcPts val="0"/>
              </a:spcAft>
            </a:pPr>
            <a:endParaRPr lang="fr-FR" sz="2800" dirty="0" smtClean="0">
              <a:latin typeface="Arial"/>
              <a:ea typeface="Times New Roman"/>
              <a:cs typeface="Times New Roman"/>
            </a:endParaRPr>
          </a:p>
          <a:p>
            <a:pPr algn="just" hangingPunct="0">
              <a:spcAft>
                <a:spcPts val="0"/>
              </a:spcAft>
            </a:pPr>
            <a:r>
              <a:rPr lang="fr-FR" sz="2800" b="1" u="sng" dirty="0" smtClean="0">
                <a:latin typeface="Arial"/>
                <a:ea typeface="Times New Roman"/>
                <a:cs typeface="Times New Roman"/>
              </a:rPr>
              <a:t>Éléments de preuve : </a:t>
            </a:r>
            <a:r>
              <a:rPr lang="fr-FR" sz="2800" dirty="0" smtClean="0">
                <a:latin typeface="Arial"/>
                <a:ea typeface="Times New Roman"/>
                <a:cs typeface="Times New Roman"/>
              </a:rPr>
              <a:t>éléments suffisamment </a:t>
            </a:r>
            <a:r>
              <a:rPr lang="fr-FR" sz="2800" b="1" dirty="0" smtClean="0">
                <a:latin typeface="Arial"/>
                <a:ea typeface="Times New Roman"/>
                <a:cs typeface="Times New Roman"/>
              </a:rPr>
              <a:t>précis </a:t>
            </a:r>
            <a:r>
              <a:rPr lang="fr-FR" sz="2800" dirty="0" smtClean="0">
                <a:latin typeface="Arial"/>
                <a:ea typeface="Times New Roman"/>
                <a:cs typeface="Times New Roman"/>
              </a:rPr>
              <a:t>quant aux horaires effectivement réalisés pour </a:t>
            </a:r>
            <a:r>
              <a:rPr lang="fr-FR" sz="2800" b="1" dirty="0" smtClean="0">
                <a:latin typeface="Arial"/>
                <a:ea typeface="Times New Roman"/>
                <a:cs typeface="Times New Roman"/>
              </a:rPr>
              <a:t>permettre à l'employeur de répondre </a:t>
            </a:r>
            <a:r>
              <a:rPr lang="fr-FR" sz="2800" dirty="0" smtClean="0">
                <a:latin typeface="Arial"/>
                <a:ea typeface="Times New Roman"/>
                <a:cs typeface="Times New Roman"/>
              </a:rPr>
              <a:t>en fournissant ses propres éléments.</a:t>
            </a:r>
            <a:endParaRPr lang="fr-FR" sz="2800" dirty="0" smtClean="0">
              <a:latin typeface="Times New Roman"/>
              <a:ea typeface="Times New Roman"/>
              <a:cs typeface="Times New Roman"/>
            </a:endParaRPr>
          </a:p>
          <a:p>
            <a:pPr algn="just" hangingPunct="0">
              <a:spcAft>
                <a:spcPts val="0"/>
              </a:spcAft>
              <a:buNone/>
            </a:pPr>
            <a:r>
              <a:rPr lang="fr-FR" sz="2800" dirty="0" smtClean="0">
                <a:latin typeface="Arial"/>
                <a:ea typeface="Times New Roman"/>
                <a:cs typeface="Times New Roman"/>
              </a:rPr>
              <a:t> </a:t>
            </a:r>
            <a:endParaRPr lang="fr-FR" sz="2800" dirty="0" smtClean="0">
              <a:latin typeface="Times New Roman"/>
              <a:ea typeface="Times New Roman"/>
              <a:cs typeface="Times New Roman"/>
            </a:endParaRPr>
          </a:p>
          <a:p>
            <a:pPr algn="just" hangingPunct="0">
              <a:spcAft>
                <a:spcPts val="0"/>
              </a:spcAft>
            </a:pPr>
            <a:r>
              <a:rPr lang="fr-FR" sz="2800" b="1" u="sng" dirty="0" smtClean="0">
                <a:latin typeface="Arial"/>
                <a:ea typeface="Times New Roman"/>
                <a:cs typeface="Times New Roman"/>
              </a:rPr>
              <a:t>Exemples d’éléments de preuve admis :</a:t>
            </a:r>
          </a:p>
          <a:p>
            <a:pPr algn="just" hangingPunct="0">
              <a:spcAft>
                <a:spcPts val="0"/>
              </a:spcAft>
            </a:pPr>
            <a:endParaRPr lang="fr-FR" sz="2800" b="1" u="sng" dirty="0" smtClean="0">
              <a:latin typeface="Arial"/>
              <a:ea typeface="Times New Roman"/>
              <a:cs typeface="Times New Roman"/>
            </a:endParaRPr>
          </a:p>
          <a:p>
            <a:pPr lvl="3" algn="just" hangingPunct="0">
              <a:buClr>
                <a:srgbClr val="660066"/>
              </a:buClr>
              <a:buSzPct val="120000"/>
              <a:buFont typeface="Lucida Grande"/>
              <a:buChar char="-"/>
            </a:pPr>
            <a:r>
              <a:rPr lang="fr-FR" sz="2581" dirty="0" smtClean="0">
                <a:solidFill>
                  <a:schemeClr val="tx1"/>
                </a:solidFill>
                <a:latin typeface="Arial"/>
                <a:ea typeface="Times New Roman"/>
                <a:cs typeface="Times New Roman"/>
              </a:rPr>
              <a:t>un simple relevé manuscrit des heures de travail effectuées par le salarié suffit à étayer sa demande, dès lors que l'employeur ne fournit aucun élément de nature à justifier les horaires réalisés.</a:t>
            </a:r>
            <a:r>
              <a:rPr lang="fr-FR" sz="2581" dirty="0" smtClean="0">
                <a:solidFill>
                  <a:schemeClr val="tx1"/>
                </a:solidFill>
                <a:latin typeface="Times New Roman"/>
                <a:ea typeface="Times New Roman"/>
                <a:cs typeface="Times New Roman"/>
              </a:rPr>
              <a:t> (</a:t>
            </a:r>
            <a:r>
              <a:rPr lang="fr-FR" sz="2581" b="1" dirty="0" err="1" smtClean="0">
                <a:solidFill>
                  <a:schemeClr val="tx1"/>
                </a:solidFill>
                <a:latin typeface="Arial"/>
                <a:ea typeface="Times New Roman"/>
                <a:cs typeface="Times New Roman"/>
              </a:rPr>
              <a:t>Cass</a:t>
            </a:r>
            <a:r>
              <a:rPr lang="fr-FR" sz="2581" b="1" dirty="0" smtClean="0">
                <a:solidFill>
                  <a:schemeClr val="tx1"/>
                </a:solidFill>
                <a:latin typeface="Arial"/>
                <a:ea typeface="Times New Roman"/>
                <a:cs typeface="Times New Roman"/>
              </a:rPr>
              <a:t>. soc., 24 nov. 2010, n°09-40928) </a:t>
            </a:r>
          </a:p>
          <a:p>
            <a:pPr lvl="3" algn="just" hangingPunct="0">
              <a:buClr>
                <a:srgbClr val="660066"/>
              </a:buClr>
              <a:buSzPct val="120000"/>
              <a:buNone/>
            </a:pPr>
            <a:endParaRPr lang="fr-FR" sz="2581" dirty="0" smtClean="0">
              <a:solidFill>
                <a:schemeClr val="tx1"/>
              </a:solidFill>
              <a:latin typeface="Times New Roman"/>
              <a:ea typeface="Times New Roman"/>
              <a:cs typeface="Times New Roman"/>
            </a:endParaRPr>
          </a:p>
          <a:p>
            <a:pPr lvl="3" algn="just" hangingPunct="0">
              <a:buClr>
                <a:srgbClr val="660066"/>
              </a:buClr>
              <a:buSzPct val="120000"/>
              <a:buFont typeface="Lucida Grande"/>
              <a:buChar char="-"/>
            </a:pPr>
            <a:r>
              <a:rPr lang="fr-FR" sz="2581" dirty="0" smtClean="0">
                <a:solidFill>
                  <a:schemeClr val="tx1"/>
                </a:solidFill>
                <a:latin typeface="Arial"/>
                <a:ea typeface="Times New Roman"/>
                <a:cs typeface="Times New Roman"/>
              </a:rPr>
              <a:t>Le versement aux débats un décompte établi au crayon, calculé mois par mois, sans autre explication ni indication complémentaires.</a:t>
            </a:r>
            <a:r>
              <a:rPr lang="fr-FR" sz="2581" b="1" dirty="0" smtClean="0">
                <a:solidFill>
                  <a:schemeClr val="tx1"/>
                </a:solidFill>
                <a:latin typeface="Arial"/>
                <a:ea typeface="Times New Roman"/>
                <a:cs typeface="Times New Roman"/>
              </a:rPr>
              <a:t>(</a:t>
            </a:r>
            <a:r>
              <a:rPr lang="fr-FR" sz="2581" b="1" dirty="0" err="1" smtClean="0">
                <a:solidFill>
                  <a:schemeClr val="tx1"/>
                </a:solidFill>
                <a:latin typeface="Arial"/>
                <a:ea typeface="Times New Roman"/>
                <a:cs typeface="Times New Roman"/>
              </a:rPr>
              <a:t>Cass</a:t>
            </a:r>
            <a:r>
              <a:rPr lang="fr-FR" sz="2581" b="1" dirty="0" smtClean="0">
                <a:solidFill>
                  <a:schemeClr val="tx1"/>
                </a:solidFill>
                <a:latin typeface="Arial"/>
                <a:ea typeface="Times New Roman"/>
                <a:cs typeface="Times New Roman"/>
              </a:rPr>
              <a:t>. soc. 24 novembre 2010 n° 09-40.928</a:t>
            </a:r>
            <a:r>
              <a:rPr lang="fr-FR" sz="2600" b="1" dirty="0">
                <a:solidFill>
                  <a:schemeClr val="tx1"/>
                </a:solidFill>
                <a:latin typeface="Arial"/>
                <a:ea typeface="Times New Roman"/>
                <a:cs typeface="Times New Roman"/>
              </a:rPr>
              <a:t>) </a:t>
            </a:r>
            <a:r>
              <a:rPr lang="fr-FR" sz="2600" b="1" dirty="0" smtClean="0">
                <a:solidFill>
                  <a:schemeClr val="tx1"/>
                </a:solidFill>
                <a:latin typeface="Arial"/>
                <a:ea typeface="Times New Roman"/>
                <a:cs typeface="Times New Roman"/>
              </a:rPr>
              <a:t>(</a:t>
            </a:r>
            <a:r>
              <a:rPr lang="fr-FR" sz="2600" b="1" dirty="0" err="1" smtClean="0">
                <a:solidFill>
                  <a:schemeClr val="tx1"/>
                </a:solidFill>
                <a:latin typeface="Arial"/>
                <a:ea typeface="Times New Roman"/>
                <a:cs typeface="Times New Roman"/>
              </a:rPr>
              <a:t>Cass</a:t>
            </a:r>
            <a:r>
              <a:rPr lang="fr-FR" sz="2600" b="1" dirty="0">
                <a:solidFill>
                  <a:schemeClr val="tx1"/>
                </a:solidFill>
                <a:latin typeface="Arial"/>
                <a:ea typeface="Times New Roman"/>
                <a:cs typeface="Times New Roman"/>
              </a:rPr>
              <a:t>. soc., 11 juin 2014, n°13-</a:t>
            </a:r>
            <a:r>
              <a:rPr lang="fr-FR" sz="2600" b="1" dirty="0" smtClean="0">
                <a:solidFill>
                  <a:schemeClr val="tx1"/>
                </a:solidFill>
                <a:latin typeface="Arial"/>
                <a:ea typeface="Times New Roman"/>
                <a:cs typeface="Times New Roman"/>
              </a:rPr>
              <a:t>10149)</a:t>
            </a:r>
            <a:endParaRPr lang="fr-FR" sz="2600" b="1" dirty="0">
              <a:solidFill>
                <a:schemeClr val="tx1"/>
              </a:solidFill>
              <a:latin typeface="Arial"/>
              <a:ea typeface="Times New Roman"/>
              <a:cs typeface="Times New Roman"/>
            </a:endParaRPr>
          </a:p>
          <a:p>
            <a:pPr lvl="3" algn="just" hangingPunct="0">
              <a:buClr>
                <a:srgbClr val="660066"/>
              </a:buClr>
              <a:buSzPct val="120000"/>
              <a:buFont typeface="Lucida Grande"/>
              <a:buChar char="-"/>
            </a:pPr>
            <a:endParaRPr lang="fr-FR" sz="2600" b="1" dirty="0">
              <a:solidFill>
                <a:schemeClr val="tx1"/>
              </a:solidFill>
              <a:latin typeface="Arial"/>
              <a:ea typeface="Times New Roman"/>
              <a:cs typeface="Times New Roman"/>
            </a:endParaRPr>
          </a:p>
          <a:p>
            <a:endParaRPr lang="fr-FR"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660066"/>
                </a:solidFill>
              </a:rPr>
              <a:t>2- </a:t>
            </a:r>
            <a:r>
              <a:rPr lang="fr-FR" b="1" dirty="0" smtClean="0">
                <a:solidFill>
                  <a:srgbClr val="660066"/>
                </a:solidFill>
              </a:rPr>
              <a:t>Majorations de salaire</a:t>
            </a:r>
            <a:endParaRPr lang="fr-FR" dirty="0">
              <a:solidFill>
                <a:srgbClr val="660066"/>
              </a:solidFill>
            </a:endParaRPr>
          </a:p>
        </p:txBody>
      </p:sp>
      <p:sp>
        <p:nvSpPr>
          <p:cNvPr id="3" name="Espace réservé du contenu 2"/>
          <p:cNvSpPr>
            <a:spLocks noGrp="1"/>
          </p:cNvSpPr>
          <p:nvPr>
            <p:ph sz="quarter" idx="1"/>
          </p:nvPr>
        </p:nvSpPr>
        <p:spPr/>
        <p:txBody>
          <a:bodyPr>
            <a:noAutofit/>
          </a:bodyPr>
          <a:lstStyle/>
          <a:p>
            <a:r>
              <a:rPr lang="fr-FR" sz="2000" u="sng" dirty="0" smtClean="0"/>
              <a:t>Les heures supplémentaires donnent lieu à une majoration de salaire </a:t>
            </a:r>
            <a:r>
              <a:rPr lang="fr-FR" sz="2000" dirty="0" smtClean="0"/>
              <a:t>:</a:t>
            </a:r>
          </a:p>
          <a:p>
            <a:pPr>
              <a:buNone/>
            </a:pPr>
            <a:endParaRPr lang="fr-FR" sz="2000" dirty="0" smtClean="0"/>
          </a:p>
          <a:p>
            <a:pPr lvl="2">
              <a:buSzPct val="100000"/>
              <a:buFont typeface="Lucida Grande"/>
              <a:buChar char="-"/>
            </a:pPr>
            <a:r>
              <a:rPr lang="fr-FR" dirty="0" smtClean="0"/>
              <a:t> de </a:t>
            </a:r>
            <a:r>
              <a:rPr lang="fr-FR" b="1" dirty="0" smtClean="0"/>
              <a:t>25 % pour chacune des 8 premières heures (de la 36</a:t>
            </a:r>
            <a:r>
              <a:rPr lang="fr-FR" b="1" baseline="30000" dirty="0" smtClean="0"/>
              <a:t>e</a:t>
            </a:r>
            <a:r>
              <a:rPr lang="fr-FR" b="1" dirty="0" smtClean="0"/>
              <a:t> à la 43</a:t>
            </a:r>
            <a:r>
              <a:rPr lang="fr-FR" b="1" baseline="30000" dirty="0" smtClean="0"/>
              <a:t>e</a:t>
            </a:r>
            <a:r>
              <a:rPr lang="fr-FR" b="1" dirty="0" smtClean="0"/>
              <a:t> heure incluse) ;</a:t>
            </a:r>
          </a:p>
          <a:p>
            <a:pPr lvl="2">
              <a:buSzPct val="100000"/>
              <a:buFont typeface="Lucida Grande"/>
              <a:buChar char="-"/>
            </a:pPr>
            <a:r>
              <a:rPr lang="fr-FR" b="1" dirty="0" smtClean="0"/>
              <a:t>de 50 % à partir de la 44</a:t>
            </a:r>
            <a:r>
              <a:rPr lang="fr-FR" b="1" baseline="30000" dirty="0" smtClean="0"/>
              <a:t>e</a:t>
            </a:r>
            <a:r>
              <a:rPr lang="fr-FR" b="1" dirty="0" smtClean="0"/>
              <a:t> heure.</a:t>
            </a:r>
          </a:p>
          <a:p>
            <a:endParaRPr lang="fr-FR" sz="2000" b="1" dirty="0" smtClean="0"/>
          </a:p>
          <a:p>
            <a:r>
              <a:rPr lang="fr-FR" sz="2000" u="sng" dirty="0" smtClean="0"/>
              <a:t>Exception : </a:t>
            </a:r>
          </a:p>
          <a:p>
            <a:endParaRPr lang="fr-FR" sz="2000" u="sng" dirty="0" smtClean="0"/>
          </a:p>
          <a:p>
            <a:pPr lvl="2">
              <a:buSzPct val="100000"/>
              <a:buFont typeface="Lucida Grande"/>
              <a:buChar char="-"/>
            </a:pPr>
            <a:r>
              <a:rPr lang="fr-FR" b="1" dirty="0" smtClean="0"/>
              <a:t>Une convention ou un accord de branche étendu ou d'entreprise ou d'établissement </a:t>
            </a:r>
            <a:r>
              <a:rPr lang="fr-FR" dirty="0" smtClean="0"/>
              <a:t>peut prévoir un taux de majoration différent, qui ne peut </a:t>
            </a:r>
            <a:r>
              <a:rPr lang="fr-FR" b="1" dirty="0" smtClean="0"/>
              <a:t>pas être inférieur à 10 %.</a:t>
            </a:r>
          </a:p>
          <a:p>
            <a:endParaRPr lang="fr-FR" sz="2000" b="1"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36880" y="416560"/>
            <a:ext cx="8178800" cy="7201972"/>
          </a:xfrm>
          <a:prstGeom prst="rect">
            <a:avLst/>
          </a:prstGeom>
          <a:noFill/>
        </p:spPr>
        <p:txBody>
          <a:bodyPr wrap="square" rtlCol="0">
            <a:spAutoFit/>
          </a:bodyPr>
          <a:lstStyle/>
          <a:p>
            <a:r>
              <a:rPr lang="fr-FR" sz="2000" u="sng" dirty="0" smtClean="0"/>
              <a:t>Les majorations pour heures supplémentaires peuvent être </a:t>
            </a:r>
            <a:r>
              <a:rPr lang="fr-FR" sz="2000" b="1" u="sng" dirty="0" smtClean="0"/>
              <a:t>cumulées </a:t>
            </a:r>
            <a:r>
              <a:rPr lang="fr-FR" sz="2000" u="sng" dirty="0" smtClean="0"/>
              <a:t>avec</a:t>
            </a:r>
            <a:r>
              <a:rPr lang="fr-FR" sz="2000" b="1" u="sng" dirty="0" smtClean="0"/>
              <a:t> :</a:t>
            </a:r>
          </a:p>
          <a:p>
            <a:endParaRPr lang="fr-FR" sz="2000" dirty="0" smtClean="0"/>
          </a:p>
          <a:p>
            <a:pPr lvl="2">
              <a:buClr>
                <a:schemeClr val="accent5">
                  <a:lumMod val="75000"/>
                </a:schemeClr>
              </a:buClr>
              <a:buFont typeface="Lucida Grande"/>
              <a:buChar char="-"/>
            </a:pPr>
            <a:r>
              <a:rPr lang="fr-FR" sz="2000" b="1" dirty="0" smtClean="0"/>
              <a:t>les majorations conventionnelles prévues au titre des heures effectuées la nuit, le dimanche ou les jours fériés</a:t>
            </a:r>
          </a:p>
          <a:p>
            <a:endParaRPr lang="fr-FR" sz="2000" b="1" dirty="0" smtClean="0"/>
          </a:p>
          <a:p>
            <a:r>
              <a:rPr lang="fr-FR" sz="2000" b="1" u="sng" dirty="0" smtClean="0"/>
              <a:t>Base de calcul des heures supplémentaires : </a:t>
            </a:r>
          </a:p>
          <a:p>
            <a:endParaRPr lang="fr-FR" sz="2000" b="1" dirty="0" smtClean="0"/>
          </a:p>
          <a:p>
            <a:pPr lvl="2">
              <a:buClr>
                <a:schemeClr val="accent5">
                  <a:lumMod val="75000"/>
                </a:schemeClr>
              </a:buClr>
              <a:buFont typeface="Lucida Grande"/>
              <a:buChar char="-"/>
            </a:pPr>
            <a:r>
              <a:rPr lang="fr-FR" sz="2000" dirty="0"/>
              <a:t>l</a:t>
            </a:r>
            <a:r>
              <a:rPr lang="fr-FR" sz="2000" dirty="0" smtClean="0"/>
              <a:t>e salaire horaire effectif </a:t>
            </a:r>
          </a:p>
          <a:p>
            <a:pPr lvl="2">
              <a:buClr>
                <a:schemeClr val="accent5">
                  <a:lumMod val="75000"/>
                </a:schemeClr>
              </a:buClr>
              <a:buFont typeface="Lucida Grande"/>
              <a:buChar char="-"/>
            </a:pPr>
            <a:r>
              <a:rPr lang="fr-FR" sz="2000" dirty="0" smtClean="0"/>
              <a:t>les primes </a:t>
            </a:r>
          </a:p>
          <a:p>
            <a:pPr lvl="2">
              <a:buClr>
                <a:schemeClr val="accent5">
                  <a:lumMod val="75000"/>
                </a:schemeClr>
              </a:buClr>
              <a:buFont typeface="Lucida Grande"/>
              <a:buChar char="-"/>
            </a:pPr>
            <a:r>
              <a:rPr lang="fr-FR" sz="2000" dirty="0"/>
              <a:t>l</a:t>
            </a:r>
            <a:r>
              <a:rPr lang="fr-FR" sz="2000" dirty="0" smtClean="0"/>
              <a:t>es indemnités versées en contrepartie directe ou inhérentes à la nature du travail fourni.</a:t>
            </a:r>
            <a:endParaRPr lang="fr-FR" sz="2000" dirty="0"/>
          </a:p>
          <a:p>
            <a:pPr lvl="2">
              <a:buClr>
                <a:schemeClr val="accent5">
                  <a:lumMod val="75000"/>
                </a:schemeClr>
              </a:buClr>
            </a:pPr>
            <a:r>
              <a:rPr lang="fr-FR" sz="2000" dirty="0" smtClean="0"/>
              <a:t>- il doit également être tenu compte du montant des avantages en nature</a:t>
            </a:r>
          </a:p>
          <a:p>
            <a:pPr>
              <a:buFontTx/>
              <a:buChar char="-"/>
            </a:pPr>
            <a:endParaRPr lang="fr-FR" b="1" dirty="0" smtClean="0"/>
          </a:p>
          <a:p>
            <a:endParaRPr lang="fr-FR" b="1" dirty="0" smtClean="0"/>
          </a:p>
          <a:p>
            <a:pPr lvl="2">
              <a:buSzPct val="100000"/>
              <a:buFont typeface="Lucida Grande"/>
              <a:buChar char="-"/>
            </a:pPr>
            <a:endParaRPr lang="fr-FR" b="1" dirty="0" smtClean="0"/>
          </a:p>
          <a:p>
            <a:pPr lvl="2">
              <a:buSzPct val="100000"/>
              <a:buFont typeface="Lucida Grande"/>
              <a:buChar char="-"/>
            </a:pPr>
            <a:endParaRPr lang="fr-FR" b="1" dirty="0" smtClean="0"/>
          </a:p>
          <a:p>
            <a:pPr lvl="2">
              <a:buSzPct val="100000"/>
              <a:buFont typeface="Lucida Grande"/>
              <a:buChar char="-"/>
            </a:pPr>
            <a:endParaRPr lang="fr-FR" b="1" dirty="0" smtClean="0"/>
          </a:p>
          <a:p>
            <a:pPr lvl="2">
              <a:buSzPct val="100000"/>
              <a:buFont typeface="Lucida Grande"/>
              <a:buChar char="-"/>
            </a:pPr>
            <a:endParaRPr lang="fr-FR" b="1" dirty="0" smtClean="0"/>
          </a:p>
          <a:p>
            <a:pPr lvl="2">
              <a:buSzPct val="100000"/>
              <a:buFont typeface="Lucida Grande"/>
              <a:buChar char="-"/>
            </a:pPr>
            <a:endParaRPr lang="fr-FR" b="1" dirty="0" smtClean="0"/>
          </a:p>
          <a:p>
            <a:pPr lvl="2">
              <a:buSzPct val="100000"/>
              <a:buFont typeface="Lucida Grande"/>
              <a:buChar char="-"/>
            </a:pPr>
            <a:endParaRPr lang="fr-FR" b="1" dirty="0" smtClean="0"/>
          </a:p>
          <a:p>
            <a:pPr lvl="2">
              <a:buSzPct val="100000"/>
              <a:buFont typeface="Lucida Grande"/>
              <a:buChar char="-"/>
            </a:pPr>
            <a:endParaRPr lang="fr-FR"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660066"/>
                </a:solidFill>
              </a:rPr>
              <a:t>3- </a:t>
            </a:r>
            <a:r>
              <a:rPr lang="fr-FR" b="1" dirty="0" smtClean="0">
                <a:solidFill>
                  <a:srgbClr val="660066"/>
                </a:solidFill>
              </a:rPr>
              <a:t>Paiement des heures supplémentaires</a:t>
            </a:r>
            <a:endParaRPr lang="fr-FR" dirty="0">
              <a:solidFill>
                <a:srgbClr val="660066"/>
              </a:solidFill>
            </a:endParaRPr>
          </a:p>
        </p:txBody>
      </p:sp>
      <p:sp>
        <p:nvSpPr>
          <p:cNvPr id="3" name="Espace réservé du contenu 2"/>
          <p:cNvSpPr>
            <a:spLocks noGrp="1"/>
          </p:cNvSpPr>
          <p:nvPr>
            <p:ph sz="quarter" idx="1"/>
          </p:nvPr>
        </p:nvSpPr>
        <p:spPr>
          <a:xfrm>
            <a:off x="687832" y="1527048"/>
            <a:ext cx="7958328" cy="4975352"/>
          </a:xfrm>
        </p:spPr>
        <p:txBody>
          <a:bodyPr>
            <a:noAutofit/>
          </a:bodyPr>
          <a:lstStyle/>
          <a:p>
            <a:r>
              <a:rPr lang="fr-FR" sz="2000" dirty="0" smtClean="0"/>
              <a:t>Les heures supplémentaires sont payées </a:t>
            </a:r>
            <a:r>
              <a:rPr lang="fr-FR" sz="2000" b="1" dirty="0" smtClean="0"/>
              <a:t>selon la même périodicité et aux mêmes dates que le salaire. </a:t>
            </a:r>
          </a:p>
          <a:p>
            <a:pPr>
              <a:buNone/>
            </a:pPr>
            <a:endParaRPr lang="fr-FR" sz="2000" b="1" u="sng" dirty="0" smtClean="0"/>
          </a:p>
          <a:p>
            <a:pPr>
              <a:buNone/>
            </a:pPr>
            <a:r>
              <a:rPr lang="fr-FR" sz="2000" u="sng" dirty="0" smtClean="0"/>
              <a:t>Absence de paiement des heures supplémentaires :</a:t>
            </a:r>
            <a:endParaRPr lang="fr-FR" sz="2000" b="1" dirty="0" smtClean="0"/>
          </a:p>
          <a:p>
            <a:pPr lvl="1">
              <a:buClr>
                <a:schemeClr val="accent5">
                  <a:lumMod val="75000"/>
                </a:schemeClr>
              </a:buClr>
              <a:buSzPct val="100000"/>
              <a:buFontTx/>
              <a:buChar char="-"/>
            </a:pPr>
            <a:r>
              <a:rPr lang="fr-FR" sz="2000" b="1" dirty="0" smtClean="0">
                <a:solidFill>
                  <a:schemeClr val="tx1"/>
                </a:solidFill>
              </a:rPr>
              <a:t>Le versement d'un salaire supérieur au minimum</a:t>
            </a:r>
            <a:r>
              <a:rPr lang="fr-FR" sz="2000" dirty="0" smtClean="0">
                <a:solidFill>
                  <a:schemeClr val="tx1"/>
                </a:solidFill>
              </a:rPr>
              <a:t> conventionnel ne justifie pas en lui-même du paiement des heures supplémentaires</a:t>
            </a:r>
          </a:p>
          <a:p>
            <a:pPr lvl="1">
              <a:buClr>
                <a:schemeClr val="accent5">
                  <a:lumMod val="75000"/>
                </a:schemeClr>
              </a:buClr>
              <a:buSzPct val="100000"/>
              <a:buFontTx/>
              <a:buChar char="-"/>
            </a:pPr>
            <a:r>
              <a:rPr lang="fr-FR" sz="2000" b="1" dirty="0" smtClean="0">
                <a:solidFill>
                  <a:schemeClr val="tx1"/>
                </a:solidFill>
              </a:rPr>
              <a:t>Le versement, même volontaire, de primes ou d'indemnités exceptionnelles</a:t>
            </a:r>
            <a:endParaRPr lang="fr-FR" sz="2000" dirty="0" smtClean="0">
              <a:solidFill>
                <a:schemeClr val="tx1"/>
              </a:solidFill>
            </a:endParaRPr>
          </a:p>
          <a:p>
            <a:pPr lvl="1">
              <a:buClr>
                <a:schemeClr val="accent5">
                  <a:lumMod val="75000"/>
                </a:schemeClr>
              </a:buClr>
              <a:buSzPct val="100000"/>
              <a:buFontTx/>
              <a:buChar char="-"/>
            </a:pPr>
            <a:r>
              <a:rPr lang="fr-FR" sz="2000" b="1" dirty="0" smtClean="0">
                <a:solidFill>
                  <a:schemeClr val="tx1"/>
                </a:solidFill>
              </a:rPr>
              <a:t>Le fait pour le salarié de n'avoir formulé aucune réserve </a:t>
            </a:r>
            <a:r>
              <a:rPr lang="fr-FR" sz="2000" dirty="0" smtClean="0">
                <a:solidFill>
                  <a:schemeClr val="tx1"/>
                </a:solidFill>
              </a:rPr>
              <a:t>lors de la perception de son salaire ni protesté contre l'horaire de travail ne vaut pas renonciation au paiement des heures supplémentaires </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447040"/>
            <a:ext cx="8534400" cy="568960"/>
          </a:xfrm>
        </p:spPr>
        <p:txBody>
          <a:bodyPr>
            <a:normAutofit fontScale="90000"/>
          </a:bodyPr>
          <a:lstStyle/>
          <a:p>
            <a:r>
              <a:rPr lang="fr-FR" dirty="0" smtClean="0">
                <a:solidFill>
                  <a:srgbClr val="660066"/>
                </a:solidFill>
              </a:rPr>
              <a:t>4- </a:t>
            </a:r>
            <a:r>
              <a:rPr lang="fr-FR" b="1" dirty="0" smtClean="0">
                <a:solidFill>
                  <a:srgbClr val="660066"/>
                </a:solidFill>
              </a:rPr>
              <a:t>Conséquences en cas de non paiements des heures supplémentaires </a:t>
            </a:r>
            <a:endParaRPr lang="fr-FR" b="1" dirty="0">
              <a:solidFill>
                <a:srgbClr val="660066"/>
              </a:solidFill>
            </a:endParaRPr>
          </a:p>
        </p:txBody>
      </p:sp>
      <p:sp>
        <p:nvSpPr>
          <p:cNvPr id="3" name="Espace réservé du contenu 2"/>
          <p:cNvSpPr>
            <a:spLocks noGrp="1"/>
          </p:cNvSpPr>
          <p:nvPr>
            <p:ph sz="quarter" idx="1"/>
          </p:nvPr>
        </p:nvSpPr>
        <p:spPr>
          <a:xfrm>
            <a:off x="687832" y="1527048"/>
            <a:ext cx="8019288" cy="4721352"/>
          </a:xfrm>
        </p:spPr>
        <p:txBody>
          <a:bodyPr>
            <a:normAutofit/>
          </a:bodyPr>
          <a:lstStyle/>
          <a:p>
            <a:pPr algn="just">
              <a:buNone/>
            </a:pPr>
            <a:r>
              <a:rPr lang="fr-FR" sz="2000" b="1" u="sng" dirty="0" smtClean="0"/>
              <a:t>Le salarié peut prétendre : </a:t>
            </a:r>
          </a:p>
          <a:p>
            <a:pPr algn="just">
              <a:buNone/>
            </a:pPr>
            <a:r>
              <a:rPr lang="fr-FR" sz="2000" dirty="0" smtClean="0"/>
              <a:t> </a:t>
            </a:r>
          </a:p>
          <a:p>
            <a:pPr algn="just">
              <a:buFontTx/>
              <a:buChar char="-"/>
            </a:pPr>
            <a:r>
              <a:rPr lang="fr-FR" sz="2000" dirty="0" smtClean="0"/>
              <a:t>Au paiement des heures supplémentaires </a:t>
            </a:r>
          </a:p>
          <a:p>
            <a:pPr algn="just">
              <a:buFontTx/>
              <a:buChar char="-"/>
            </a:pPr>
            <a:endParaRPr lang="fr-FR" sz="2000" dirty="0" smtClean="0"/>
          </a:p>
          <a:p>
            <a:pPr algn="just">
              <a:buFontTx/>
              <a:buChar char="-"/>
            </a:pPr>
            <a:r>
              <a:rPr lang="fr-FR" sz="2000" dirty="0" smtClean="0"/>
              <a:t>Au paiement d’une indemnité forfaitaire de 6 mois pour travail dissimulé en cas de rupture du contrat de travail </a:t>
            </a:r>
          </a:p>
          <a:p>
            <a:pPr algn="just">
              <a:buNone/>
            </a:pPr>
            <a:endParaRPr lang="fr-FR" sz="2000" dirty="0" smtClean="0"/>
          </a:p>
          <a:p>
            <a:pPr algn="just">
              <a:buFontTx/>
              <a:buChar char="-"/>
            </a:pPr>
            <a:r>
              <a:rPr lang="fr-FR" sz="2000" dirty="0" smtClean="0"/>
              <a:t>Au repos compensateur</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722313" y="2255520"/>
            <a:ext cx="7126287" cy="4053840"/>
          </a:xfrm>
        </p:spPr>
        <p:txBody>
          <a:bodyPr>
            <a:noAutofit/>
          </a:bodyPr>
          <a:lstStyle/>
          <a:p>
            <a:pPr algn="just"/>
            <a:endParaRPr lang="fr-FR" sz="2000" u="sng" cap="none" dirty="0" smtClean="0">
              <a:solidFill>
                <a:schemeClr val="tx1"/>
              </a:solidFill>
            </a:endParaRPr>
          </a:p>
          <a:p>
            <a:pPr algn="just"/>
            <a:r>
              <a:rPr lang="fr-FR" sz="2000" u="sng" cap="none" dirty="0" smtClean="0">
                <a:solidFill>
                  <a:schemeClr val="tx1"/>
                </a:solidFill>
              </a:rPr>
              <a:t>Principe : </a:t>
            </a:r>
            <a:r>
              <a:rPr lang="fr-FR" sz="2000" b="0" cap="none" dirty="0" smtClean="0">
                <a:solidFill>
                  <a:schemeClr val="tx1"/>
                </a:solidFill>
              </a:rPr>
              <a:t>Remplacement de tout ou partie du paiement des heures supplémentaires et des majorations par l’octroi de repos compensateur</a:t>
            </a:r>
          </a:p>
          <a:p>
            <a:pPr algn="just"/>
            <a:endParaRPr lang="fr-FR" sz="2000" b="0" cap="none" dirty="0" smtClean="0">
              <a:solidFill>
                <a:schemeClr val="tx1"/>
              </a:solidFill>
            </a:endParaRPr>
          </a:p>
          <a:p>
            <a:pPr algn="just"/>
            <a:r>
              <a:rPr lang="fr-FR" sz="2000" u="sng" cap="none" dirty="0" smtClean="0">
                <a:solidFill>
                  <a:schemeClr val="tx1"/>
                </a:solidFill>
              </a:rPr>
              <a:t>Mécanisme prévue par : </a:t>
            </a:r>
          </a:p>
          <a:p>
            <a:pPr marL="342900" indent="-342900" algn="just">
              <a:buFont typeface="Arial"/>
              <a:buChar char="•"/>
            </a:pPr>
            <a:r>
              <a:rPr lang="fr-FR" sz="2000" b="0" cap="none" dirty="0" smtClean="0">
                <a:solidFill>
                  <a:schemeClr val="tx1"/>
                </a:solidFill>
              </a:rPr>
              <a:t>par convention ou accord collectif</a:t>
            </a:r>
          </a:p>
          <a:p>
            <a:pPr marL="342900" indent="-342900" algn="just">
              <a:buFont typeface="Arial"/>
              <a:buChar char="•"/>
            </a:pPr>
            <a:r>
              <a:rPr lang="fr-FR" sz="2000" b="0" cap="none" dirty="0" smtClean="0">
                <a:solidFill>
                  <a:schemeClr val="tx1"/>
                </a:solidFill>
              </a:rPr>
              <a:t>par décision de l'employeur, dans les entreprises dépourvues de délégué syndical, sous réserve que le comité d'entreprise ou les délégués du personnel, s'ils existent, ne s'y soient pas opposés.</a:t>
            </a:r>
            <a:endParaRPr lang="fr-FR" sz="2000" b="0" cap="none" dirty="0">
              <a:solidFill>
                <a:schemeClr val="tx1"/>
              </a:solidFill>
            </a:endParaRPr>
          </a:p>
        </p:txBody>
      </p:sp>
      <p:sp>
        <p:nvSpPr>
          <p:cNvPr id="3" name="Titre 2"/>
          <p:cNvSpPr>
            <a:spLocks noGrp="1"/>
          </p:cNvSpPr>
          <p:nvPr>
            <p:ph type="title"/>
          </p:nvPr>
        </p:nvSpPr>
        <p:spPr/>
        <p:txBody>
          <a:bodyPr/>
          <a:lstStyle/>
          <a:p>
            <a:r>
              <a:rPr lang="fr-FR" dirty="0" smtClean="0"/>
              <a:t>Section 4 : Le repos compensateur de remplacement </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722313" y="3474720"/>
            <a:ext cx="7772400" cy="2661920"/>
          </a:xfrm>
        </p:spPr>
        <p:txBody>
          <a:bodyPr>
            <a:normAutofit/>
          </a:bodyPr>
          <a:lstStyle/>
          <a:p>
            <a:pPr algn="just">
              <a:buSzPct val="120000"/>
              <a:buFont typeface="Arial"/>
              <a:buChar char="•"/>
            </a:pPr>
            <a:r>
              <a:rPr lang="fr-FR" cap="none" dirty="0" smtClean="0">
                <a:solidFill>
                  <a:schemeClr val="tx1"/>
                </a:solidFill>
              </a:rPr>
              <a:t> </a:t>
            </a:r>
            <a:r>
              <a:rPr lang="fr-FR" sz="2000" b="0" cap="none" dirty="0" smtClean="0">
                <a:solidFill>
                  <a:schemeClr val="tx1"/>
                </a:solidFill>
              </a:rPr>
              <a:t>Le contingent annuel d'heures supplémentaires constitue </a:t>
            </a:r>
            <a:r>
              <a:rPr lang="fr-FR" sz="2000" b="1" cap="none" dirty="0" smtClean="0">
                <a:solidFill>
                  <a:schemeClr val="tx1"/>
                </a:solidFill>
              </a:rPr>
              <a:t>le seuil de déclenchement de la contrepartie obligatoire en repos</a:t>
            </a:r>
          </a:p>
        </p:txBody>
      </p:sp>
      <p:sp>
        <p:nvSpPr>
          <p:cNvPr id="3" name="Titre 2"/>
          <p:cNvSpPr>
            <a:spLocks noGrp="1"/>
          </p:cNvSpPr>
          <p:nvPr>
            <p:ph type="title"/>
          </p:nvPr>
        </p:nvSpPr>
        <p:spPr>
          <a:xfrm>
            <a:off x="722313" y="533400"/>
            <a:ext cx="7772400" cy="1183640"/>
          </a:xfrm>
        </p:spPr>
        <p:txBody>
          <a:bodyPr/>
          <a:lstStyle/>
          <a:p>
            <a:r>
              <a:rPr lang="fr-FR" u="sng" dirty="0" smtClean="0"/>
              <a:t>Section 5 : Contingent annuel</a:t>
            </a:r>
            <a:endParaRPr lang="fr-FR" u="sng"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660066"/>
                </a:solidFill>
              </a:rPr>
              <a:t>1- Fixation du contingent</a:t>
            </a:r>
            <a:endParaRPr lang="fr-FR" dirty="0">
              <a:solidFill>
                <a:srgbClr val="660066"/>
              </a:solidFill>
            </a:endParaRPr>
          </a:p>
        </p:txBody>
      </p:sp>
      <p:sp>
        <p:nvSpPr>
          <p:cNvPr id="3" name="Espace réservé du contenu 2"/>
          <p:cNvSpPr>
            <a:spLocks noGrp="1"/>
          </p:cNvSpPr>
          <p:nvPr>
            <p:ph sz="quarter" idx="1"/>
          </p:nvPr>
        </p:nvSpPr>
        <p:spPr>
          <a:xfrm>
            <a:off x="501904" y="1747520"/>
            <a:ext cx="8019288" cy="4257040"/>
          </a:xfrm>
        </p:spPr>
        <p:txBody>
          <a:bodyPr>
            <a:normAutofit/>
          </a:bodyPr>
          <a:lstStyle/>
          <a:p>
            <a:pPr algn="just"/>
            <a:r>
              <a:rPr lang="fr-FR" sz="2000" dirty="0" smtClean="0"/>
              <a:t>En principe,  il est défini par </a:t>
            </a:r>
            <a:r>
              <a:rPr lang="fr-FR" sz="2000" b="1" dirty="0" smtClean="0"/>
              <a:t>convention ou accord collectif </a:t>
            </a:r>
            <a:r>
              <a:rPr lang="fr-FR" sz="2000" dirty="0" smtClean="0"/>
              <a:t> : </a:t>
            </a:r>
          </a:p>
          <a:p>
            <a:pPr algn="just">
              <a:buNone/>
            </a:pPr>
            <a:endParaRPr lang="fr-FR" sz="2000" dirty="0" smtClean="0"/>
          </a:p>
          <a:p>
            <a:pPr lvl="2" algn="just">
              <a:buFontTx/>
              <a:buChar char="-"/>
            </a:pPr>
            <a:r>
              <a:rPr lang="fr-FR" b="1" dirty="0" smtClean="0"/>
              <a:t>d'entreprise ou d'établissement </a:t>
            </a:r>
          </a:p>
          <a:p>
            <a:pPr lvl="2" algn="just">
              <a:buFontTx/>
              <a:buChar char="-"/>
            </a:pPr>
            <a:r>
              <a:rPr lang="fr-FR" b="1" dirty="0" smtClean="0"/>
              <a:t>ou, à défaut, de branche, étendu ou non.</a:t>
            </a:r>
          </a:p>
          <a:p>
            <a:pPr algn="just"/>
            <a:endParaRPr lang="fr-FR" sz="2000" b="1" dirty="0" smtClean="0"/>
          </a:p>
          <a:p>
            <a:pPr algn="just"/>
            <a:endParaRPr lang="fr-FR" sz="2000" b="1" dirty="0" smtClean="0"/>
          </a:p>
          <a:p>
            <a:pPr algn="just"/>
            <a:r>
              <a:rPr lang="fr-FR" sz="2000" dirty="0" smtClean="0"/>
              <a:t>En l'absence d'accord collectif, il est fixé par décret à </a:t>
            </a:r>
            <a:r>
              <a:rPr lang="fr-FR" sz="2000" b="1" dirty="0" smtClean="0"/>
              <a:t>220 heures.</a:t>
            </a:r>
          </a:p>
          <a:p>
            <a:pPr algn="just"/>
            <a:endParaRPr lang="fr-FR" sz="2000" b="1" dirty="0" smtClean="0"/>
          </a:p>
          <a:p>
            <a:pPr algn="just"/>
            <a:endParaRPr lang="fr-FR" sz="2000" b="1" dirty="0" smtClean="0"/>
          </a:p>
          <a:p>
            <a:pPr algn="just">
              <a:buNone/>
            </a:pPr>
            <a:endParaRPr lang="fr-FR" sz="20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660066"/>
                </a:solidFill>
              </a:rPr>
              <a:t>2- Décompte du contingent </a:t>
            </a:r>
            <a:endParaRPr lang="fr-FR" dirty="0">
              <a:solidFill>
                <a:srgbClr val="660066"/>
              </a:solidFill>
            </a:endParaRPr>
          </a:p>
        </p:txBody>
      </p:sp>
      <p:sp>
        <p:nvSpPr>
          <p:cNvPr id="3" name="Espace réservé du contenu 2"/>
          <p:cNvSpPr>
            <a:spLocks noGrp="1"/>
          </p:cNvSpPr>
          <p:nvPr>
            <p:ph sz="quarter" idx="1"/>
          </p:nvPr>
        </p:nvSpPr>
        <p:spPr/>
        <p:txBody>
          <a:bodyPr>
            <a:normAutofit/>
          </a:bodyPr>
          <a:lstStyle/>
          <a:p>
            <a:pPr algn="just"/>
            <a:r>
              <a:rPr lang="fr-FR" sz="2000" dirty="0" smtClean="0"/>
              <a:t>Les heures prises en compte pour le calcul du contingent sont celles accomplies au-delà de la </a:t>
            </a:r>
            <a:r>
              <a:rPr lang="fr-FR" sz="2000" b="1" dirty="0" smtClean="0"/>
              <a:t>durée légale du travail</a:t>
            </a:r>
          </a:p>
          <a:p>
            <a:pPr algn="just"/>
            <a:endParaRPr lang="fr-FR" sz="2000" b="1" dirty="0" smtClean="0"/>
          </a:p>
          <a:p>
            <a:pPr algn="just"/>
            <a:endParaRPr lang="fr-FR" sz="2000" b="1" dirty="0" smtClean="0"/>
          </a:p>
          <a:p>
            <a:pPr algn="just"/>
            <a:r>
              <a:rPr lang="fr-FR" sz="2000" dirty="0" smtClean="0"/>
              <a:t>Par exception, ne s'imputent pas sur le contingent :</a:t>
            </a:r>
          </a:p>
          <a:p>
            <a:pPr algn="just">
              <a:buClr>
                <a:schemeClr val="accent5">
                  <a:lumMod val="75000"/>
                </a:schemeClr>
              </a:buClr>
              <a:buFont typeface="Lucida Grande"/>
              <a:buChar char="-"/>
            </a:pPr>
            <a:endParaRPr lang="fr-FR" sz="2000" dirty="0" smtClean="0"/>
          </a:p>
          <a:p>
            <a:pPr lvl="2" algn="just">
              <a:buClr>
                <a:schemeClr val="accent5">
                  <a:lumMod val="75000"/>
                </a:schemeClr>
              </a:buClr>
              <a:buFont typeface="Lucida Grande"/>
              <a:buChar char="-"/>
            </a:pPr>
            <a:r>
              <a:rPr lang="fr-FR" dirty="0" smtClean="0">
                <a:solidFill>
                  <a:schemeClr val="tx1"/>
                </a:solidFill>
              </a:rPr>
              <a:t>Les heures effectuées pour </a:t>
            </a:r>
            <a:r>
              <a:rPr lang="fr-FR" b="1" dirty="0" smtClean="0">
                <a:solidFill>
                  <a:schemeClr val="tx1"/>
                </a:solidFill>
              </a:rPr>
              <a:t>faire face à des travaux urgents </a:t>
            </a:r>
            <a:r>
              <a:rPr lang="fr-FR" dirty="0" smtClean="0">
                <a:solidFill>
                  <a:schemeClr val="tx1"/>
                </a:solidFill>
              </a:rPr>
              <a:t>dont l'exécution immédiate est nécessaire pour organiser des mesures de sauvetage, prévenir des accidents imminents ou réparer des accidents survenus au matériel, aux installations ou aux bâtiments de l'établissement.</a:t>
            </a:r>
          </a:p>
          <a:p>
            <a:pPr lvl="1" algn="just">
              <a:buClr>
                <a:schemeClr val="accent5">
                  <a:lumMod val="75000"/>
                </a:schemeClr>
              </a:buClr>
              <a:buFont typeface="Lucida Grande"/>
              <a:buChar char="-"/>
            </a:pPr>
            <a:endParaRPr lang="fr-FR" sz="2000" dirty="0" smtClean="0">
              <a:solidFill>
                <a:schemeClr val="tx1"/>
              </a:solidFill>
            </a:endParaRPr>
          </a:p>
          <a:p>
            <a:pPr lvl="2" algn="just">
              <a:buClr>
                <a:schemeClr val="accent5">
                  <a:lumMod val="75000"/>
                </a:schemeClr>
              </a:buClr>
              <a:buFont typeface="Lucida Grande"/>
              <a:buChar char="-"/>
            </a:pPr>
            <a:r>
              <a:rPr lang="fr-FR" dirty="0" smtClean="0">
                <a:solidFill>
                  <a:schemeClr val="tx1"/>
                </a:solidFill>
              </a:rPr>
              <a:t>Les  heures effectuées au titre de la</a:t>
            </a:r>
            <a:r>
              <a:rPr lang="fr-FR" b="1" dirty="0" smtClean="0">
                <a:solidFill>
                  <a:schemeClr val="tx1"/>
                </a:solidFill>
              </a:rPr>
              <a:t> journée de solidarité</a:t>
            </a:r>
            <a:r>
              <a:rPr lang="fr-FR" dirty="0" smtClean="0">
                <a:solidFill>
                  <a:schemeClr val="tx1"/>
                </a:solidFill>
              </a:rPr>
              <a:t>.</a:t>
            </a:r>
            <a:endParaRPr lang="fr-FR"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idx="1"/>
          </p:nvPr>
        </p:nvSpPr>
        <p:spPr/>
        <p:txBody>
          <a:bodyPr/>
          <a:lstStyle/>
          <a:p>
            <a:r>
              <a:rPr lang="fr-FR" dirty="0"/>
              <a:t>Heures effectuées dans le cadre du contingent</a:t>
            </a:r>
          </a:p>
          <a:p>
            <a:endParaRPr lang="fr-FR" dirty="0"/>
          </a:p>
        </p:txBody>
      </p:sp>
      <p:sp>
        <p:nvSpPr>
          <p:cNvPr id="5" name="Espace réservé du texte 4"/>
          <p:cNvSpPr>
            <a:spLocks noGrp="1"/>
          </p:cNvSpPr>
          <p:nvPr>
            <p:ph type="body" sz="half" idx="3"/>
          </p:nvPr>
        </p:nvSpPr>
        <p:spPr/>
        <p:txBody>
          <a:bodyPr/>
          <a:lstStyle/>
          <a:p>
            <a:r>
              <a:rPr lang="fr-FR" dirty="0" smtClean="0"/>
              <a:t>Heures effectuées hors contingent </a:t>
            </a:r>
          </a:p>
          <a:p>
            <a:endParaRPr lang="fr-FR" dirty="0"/>
          </a:p>
        </p:txBody>
      </p:sp>
      <p:sp>
        <p:nvSpPr>
          <p:cNvPr id="3" name="Espace réservé du contenu 2"/>
          <p:cNvSpPr>
            <a:spLocks noGrp="1"/>
          </p:cNvSpPr>
          <p:nvPr>
            <p:ph sz="quarter" idx="2"/>
          </p:nvPr>
        </p:nvSpPr>
        <p:spPr/>
        <p:txBody>
          <a:bodyPr>
            <a:normAutofit/>
          </a:bodyPr>
          <a:lstStyle/>
          <a:p>
            <a:r>
              <a:rPr lang="fr-FR" sz="2400" u="sng" dirty="0" smtClean="0"/>
              <a:t>Information</a:t>
            </a:r>
            <a:r>
              <a:rPr lang="fr-FR" sz="2400" dirty="0" smtClean="0"/>
              <a:t> préalable du </a:t>
            </a:r>
            <a:r>
              <a:rPr lang="fr-FR" sz="2400" b="1" dirty="0" smtClean="0"/>
              <a:t>CE ou, à défaut, des (DP).</a:t>
            </a:r>
          </a:p>
          <a:p>
            <a:pPr>
              <a:buNone/>
            </a:pPr>
            <a:endParaRPr lang="fr-FR" sz="2400" b="1" dirty="0" smtClean="0"/>
          </a:p>
          <a:p>
            <a:r>
              <a:rPr lang="fr-FR" sz="2400" dirty="0" smtClean="0"/>
              <a:t>Ces heures n'ouvrent pas droit à </a:t>
            </a:r>
            <a:r>
              <a:rPr lang="fr-FR" sz="2400" b="1" dirty="0" smtClean="0"/>
              <a:t>contrepartie en repos, sauf convention ou accord collectif le prévoyant </a:t>
            </a:r>
          </a:p>
        </p:txBody>
      </p:sp>
      <p:sp>
        <p:nvSpPr>
          <p:cNvPr id="6" name="Espace réservé du contenu 5"/>
          <p:cNvSpPr>
            <a:spLocks noGrp="1"/>
          </p:cNvSpPr>
          <p:nvPr>
            <p:ph sz="quarter" idx="4"/>
          </p:nvPr>
        </p:nvSpPr>
        <p:spPr/>
        <p:txBody>
          <a:bodyPr/>
          <a:lstStyle/>
          <a:p>
            <a:r>
              <a:rPr lang="fr-FR" sz="2400" u="sng" dirty="0" smtClean="0"/>
              <a:t>Consultation</a:t>
            </a:r>
            <a:r>
              <a:rPr lang="fr-FR" sz="2400" dirty="0" smtClean="0"/>
              <a:t> préalable du CE ou, à défaut, des DP</a:t>
            </a:r>
          </a:p>
          <a:p>
            <a:pPr>
              <a:buNone/>
            </a:pPr>
            <a:endParaRPr lang="fr-FR" sz="2400" dirty="0" smtClean="0"/>
          </a:p>
          <a:p>
            <a:pPr>
              <a:buNone/>
            </a:pPr>
            <a:endParaRPr lang="fr-FR" sz="2400" dirty="0" smtClean="0"/>
          </a:p>
          <a:p>
            <a:r>
              <a:rPr lang="fr-FR" sz="2400" dirty="0" smtClean="0"/>
              <a:t>Elles ouvrent droit à </a:t>
            </a:r>
            <a:r>
              <a:rPr lang="fr-FR" sz="2400" b="1" dirty="0" smtClean="0"/>
              <a:t>contrepartie en repos</a:t>
            </a:r>
            <a:endParaRPr lang="fr-FR" sz="2400" dirty="0" smtClean="0"/>
          </a:p>
          <a:p>
            <a:endParaRPr lang="fr-FR" dirty="0"/>
          </a:p>
        </p:txBody>
      </p:sp>
      <p:sp>
        <p:nvSpPr>
          <p:cNvPr id="2" name="Titre 1"/>
          <p:cNvSpPr>
            <a:spLocks noGrp="1"/>
          </p:cNvSpPr>
          <p:nvPr>
            <p:ph type="title"/>
          </p:nvPr>
        </p:nvSpPr>
        <p:spPr/>
        <p:txBody>
          <a:bodyPr>
            <a:normAutofit fontScale="90000"/>
          </a:bodyPr>
          <a:lstStyle/>
          <a:p>
            <a:r>
              <a:rPr lang="fr-FR" dirty="0" smtClean="0">
                <a:solidFill>
                  <a:srgbClr val="660066"/>
                </a:solidFill>
              </a:rPr>
              <a:t>3- Conséquences  du dépassement du  contingent </a:t>
            </a:r>
            <a:endParaRPr lang="fr-FR" dirty="0">
              <a:solidFill>
                <a:srgbClr val="66006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1042353" y="2743200"/>
            <a:ext cx="7452360" cy="3474720"/>
          </a:xfrm>
        </p:spPr>
        <p:txBody>
          <a:bodyPr>
            <a:normAutofit/>
          </a:bodyPr>
          <a:lstStyle/>
          <a:p>
            <a:endParaRPr lang="fr-FR" sz="2800" dirty="0" smtClean="0"/>
          </a:p>
          <a:p>
            <a:r>
              <a:rPr lang="fr-FR" sz="2800" u="sng" dirty="0" smtClean="0"/>
              <a:t>Partie I -  Cadre général d’exécution </a:t>
            </a:r>
          </a:p>
          <a:p>
            <a:endParaRPr lang="fr-FR" dirty="0"/>
          </a:p>
        </p:txBody>
      </p:sp>
      <p:sp>
        <p:nvSpPr>
          <p:cNvPr id="3" name="Titre 2"/>
          <p:cNvSpPr>
            <a:spLocks noGrp="1"/>
          </p:cNvSpPr>
          <p:nvPr>
            <p:ph type="title"/>
          </p:nvPr>
        </p:nvSpPr>
        <p:spPr/>
        <p:txBody>
          <a:bodyPr>
            <a:normAutofit/>
          </a:bodyPr>
          <a:lstStyle/>
          <a:p>
            <a:endParaRPr lang="fr-FR" sz="4000" u="sng"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1368426" y="2743200"/>
            <a:ext cx="6480174" cy="2590800"/>
          </a:xfrm>
        </p:spPr>
        <p:txBody>
          <a:bodyPr>
            <a:normAutofit/>
          </a:bodyPr>
          <a:lstStyle/>
          <a:p>
            <a:pPr algn="just">
              <a:buSzPct val="100000"/>
              <a:buFont typeface="Arial"/>
              <a:buChar char="•"/>
            </a:pPr>
            <a:r>
              <a:rPr lang="fr-FR" sz="2000" b="0" cap="none" dirty="0" smtClean="0">
                <a:solidFill>
                  <a:srgbClr val="000000"/>
                </a:solidFill>
              </a:rPr>
              <a:t> La contrepartie obligatoire en repos est due pour toute heure supplémentaire accomplie au-delà du contingent annuel.</a:t>
            </a:r>
          </a:p>
          <a:p>
            <a:pPr algn="just">
              <a:buSzPct val="100000"/>
              <a:buFont typeface="Arial"/>
              <a:buChar char="•"/>
            </a:pPr>
            <a:endParaRPr lang="fr-FR" sz="2000" b="0" cap="none" dirty="0" smtClean="0">
              <a:solidFill>
                <a:srgbClr val="000000"/>
              </a:solidFill>
            </a:endParaRPr>
          </a:p>
          <a:p>
            <a:pPr algn="just">
              <a:buSzPct val="100000"/>
              <a:buFont typeface="Arial"/>
              <a:buChar char="•"/>
            </a:pPr>
            <a:r>
              <a:rPr lang="fr-FR" sz="2000" b="0" cap="none" dirty="0" smtClean="0">
                <a:solidFill>
                  <a:srgbClr val="000000"/>
                </a:solidFill>
              </a:rPr>
              <a:t> Elle s'ajoute à la rémunération des heures au taux majoré ou au repos compensateur de remplacement.</a:t>
            </a:r>
          </a:p>
          <a:p>
            <a:pPr algn="just"/>
            <a:endParaRPr lang="fr-FR" b="0" cap="none" dirty="0">
              <a:solidFill>
                <a:srgbClr val="000000"/>
              </a:solidFill>
            </a:endParaRPr>
          </a:p>
        </p:txBody>
      </p:sp>
      <p:sp>
        <p:nvSpPr>
          <p:cNvPr id="3" name="Titre 2"/>
          <p:cNvSpPr>
            <a:spLocks noGrp="1"/>
          </p:cNvSpPr>
          <p:nvPr>
            <p:ph type="title"/>
          </p:nvPr>
        </p:nvSpPr>
        <p:spPr/>
        <p:txBody>
          <a:bodyPr/>
          <a:lstStyle/>
          <a:p>
            <a:r>
              <a:rPr lang="fr-FR" smtClean="0"/>
              <a:t>Section 6 </a:t>
            </a:r>
            <a:r>
              <a:rPr lang="fr-FR" dirty="0" smtClean="0"/>
              <a:t>:   Contrepartie obligatoire en repos</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660066"/>
                </a:solidFill>
              </a:rPr>
              <a:t>1- </a:t>
            </a:r>
            <a:r>
              <a:rPr lang="fr-FR" b="1" dirty="0" smtClean="0">
                <a:solidFill>
                  <a:srgbClr val="660066"/>
                </a:solidFill>
              </a:rPr>
              <a:t>Calcul de la contrepartie</a:t>
            </a:r>
            <a:endParaRPr lang="fr-FR" dirty="0">
              <a:solidFill>
                <a:srgbClr val="660066"/>
              </a:solidFill>
            </a:endParaRPr>
          </a:p>
        </p:txBody>
      </p:sp>
      <p:sp>
        <p:nvSpPr>
          <p:cNvPr id="3" name="Espace réservé du contenu 2"/>
          <p:cNvSpPr>
            <a:spLocks noGrp="1"/>
          </p:cNvSpPr>
          <p:nvPr>
            <p:ph sz="quarter" idx="1"/>
          </p:nvPr>
        </p:nvSpPr>
        <p:spPr/>
        <p:txBody>
          <a:bodyPr>
            <a:normAutofit/>
          </a:bodyPr>
          <a:lstStyle/>
          <a:p>
            <a:r>
              <a:rPr lang="fr-FR" sz="2000" u="sng" dirty="0" smtClean="0"/>
              <a:t>Toute heure supplémentaire accomplie au-delà du contingent annuel ouvre droit à une contrepartie obligatoire en repos fixée à :</a:t>
            </a:r>
          </a:p>
          <a:p>
            <a:pPr>
              <a:buNone/>
            </a:pPr>
            <a:endParaRPr lang="fr-FR" sz="2000" dirty="0" smtClean="0"/>
          </a:p>
          <a:p>
            <a:pPr lvl="4">
              <a:buFont typeface="Lucida Grande"/>
              <a:buChar char="-"/>
            </a:pPr>
            <a:r>
              <a:rPr lang="fr-FR" sz="2000" b="1" dirty="0" smtClean="0"/>
              <a:t>50 % pour les entreprises de 20 salariés au plus ;</a:t>
            </a:r>
          </a:p>
          <a:p>
            <a:pPr lvl="4">
              <a:buFont typeface="Lucida Grande"/>
              <a:buChar char="-"/>
            </a:pPr>
            <a:r>
              <a:rPr lang="fr-FR" sz="2000" b="1" dirty="0" smtClean="0"/>
              <a:t>100 % pour celles de plus de 20 salariés.</a:t>
            </a:r>
          </a:p>
          <a:p>
            <a:endParaRPr lang="fr-FR" sz="2000" b="1" u="sng" dirty="0" smtClean="0"/>
          </a:p>
          <a:p>
            <a:r>
              <a:rPr lang="fr-FR" sz="2000" u="sng" dirty="0" smtClean="0"/>
              <a:t>Cadre d’appréciation de l'effectif :</a:t>
            </a:r>
          </a:p>
          <a:p>
            <a:pPr>
              <a:buNone/>
            </a:pPr>
            <a:endParaRPr lang="fr-FR" sz="2000" b="1" dirty="0" smtClean="0"/>
          </a:p>
          <a:p>
            <a:pPr lvl="4">
              <a:buFont typeface="Lucida Grande"/>
              <a:buChar char="-"/>
            </a:pPr>
            <a:r>
              <a:rPr lang="fr-FR" sz="2000" b="1" dirty="0" smtClean="0"/>
              <a:t>dans le cadre de l'entreprise (et non de l'établissement)</a:t>
            </a:r>
            <a:endParaRPr lang="fr-FR"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660066"/>
                </a:solidFill>
              </a:rPr>
              <a:t>2- </a:t>
            </a:r>
            <a:r>
              <a:rPr lang="fr-FR" b="1" dirty="0" smtClean="0">
                <a:solidFill>
                  <a:srgbClr val="660066"/>
                </a:solidFill>
              </a:rPr>
              <a:t> Prise de la contrepartie</a:t>
            </a:r>
            <a:endParaRPr lang="fr-FR" dirty="0">
              <a:solidFill>
                <a:srgbClr val="660066"/>
              </a:solidFill>
            </a:endParaRPr>
          </a:p>
        </p:txBody>
      </p:sp>
      <p:sp>
        <p:nvSpPr>
          <p:cNvPr id="3" name="Espace réservé du contenu 2"/>
          <p:cNvSpPr>
            <a:spLocks noGrp="1"/>
          </p:cNvSpPr>
          <p:nvPr>
            <p:ph sz="quarter" idx="1"/>
          </p:nvPr>
        </p:nvSpPr>
        <p:spPr/>
        <p:txBody>
          <a:bodyPr/>
          <a:lstStyle/>
          <a:p>
            <a:pPr>
              <a:buNone/>
            </a:pPr>
            <a:r>
              <a:rPr lang="fr-FR" sz="2000" b="1" u="sng" dirty="0" smtClean="0">
                <a:solidFill>
                  <a:srgbClr val="660066"/>
                </a:solidFill>
              </a:rPr>
              <a:t> En principe :</a:t>
            </a:r>
          </a:p>
          <a:p>
            <a:endParaRPr lang="fr-FR" sz="2000" b="1" u="sng" dirty="0" smtClean="0"/>
          </a:p>
          <a:p>
            <a:pPr lvl="4"/>
            <a:r>
              <a:rPr lang="fr-FR" sz="2000" dirty="0" smtClean="0"/>
              <a:t>Les caractéristiques et conditions de prise de la contrepartie obligatoire en repos sont fixées par convention ou accord collectif </a:t>
            </a:r>
            <a:r>
              <a:rPr lang="fr-FR" sz="2000" b="1" dirty="0" smtClean="0"/>
              <a:t>d'entreprise ou d'établissement ou, à défaut, de branche. </a:t>
            </a:r>
          </a:p>
          <a:p>
            <a:pPr lvl="4"/>
            <a:endParaRPr lang="fr-FR" sz="2000" b="1" dirty="0" smtClean="0"/>
          </a:p>
          <a:p>
            <a:pPr lvl="4"/>
            <a:r>
              <a:rPr lang="fr-FR" sz="2000" b="1" dirty="0" smtClean="0"/>
              <a:t>Priorité est donc donnée à la négociation d'entreprise</a:t>
            </a:r>
          </a:p>
          <a:p>
            <a:pPr>
              <a:buNone/>
            </a:pPr>
            <a:endParaRPr lang="fr-FR" b="1" u="sng" dirty="0" smtClean="0"/>
          </a:p>
          <a:p>
            <a:endParaRPr lang="fr-FR" b="1" u="sng"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62000" y="134164"/>
            <a:ext cx="7589520" cy="7017307"/>
          </a:xfrm>
          <a:prstGeom prst="rect">
            <a:avLst/>
          </a:prstGeom>
          <a:noFill/>
        </p:spPr>
        <p:txBody>
          <a:bodyPr wrap="square" rtlCol="0">
            <a:spAutoFit/>
          </a:bodyPr>
          <a:lstStyle/>
          <a:p>
            <a:pPr algn="just">
              <a:buClr>
                <a:schemeClr val="accent6"/>
              </a:buClr>
              <a:buSzPct val="120000"/>
            </a:pPr>
            <a:r>
              <a:rPr lang="fr-FR" b="1" u="sng" dirty="0" smtClean="0">
                <a:solidFill>
                  <a:srgbClr val="660066"/>
                </a:solidFill>
              </a:rPr>
              <a:t>Dispositions subsidiaires :</a:t>
            </a:r>
            <a:r>
              <a:rPr lang="fr-FR" b="1" dirty="0" smtClean="0">
                <a:solidFill>
                  <a:srgbClr val="660066"/>
                </a:solidFill>
              </a:rPr>
              <a:t> </a:t>
            </a:r>
            <a:r>
              <a:rPr lang="fr-FR" dirty="0" smtClean="0">
                <a:solidFill>
                  <a:srgbClr val="660066"/>
                </a:solidFill>
              </a:rPr>
              <a:t>A défaut de stipulations conventionnelles contraires</a:t>
            </a:r>
          </a:p>
          <a:p>
            <a:pPr algn="just">
              <a:buClr>
                <a:schemeClr val="accent6"/>
              </a:buClr>
              <a:buSzPct val="120000"/>
            </a:pPr>
            <a:endParaRPr lang="fr-FR" b="1" u="sng" dirty="0" smtClean="0"/>
          </a:p>
          <a:p>
            <a:pPr lvl="1" algn="just"/>
            <a:r>
              <a:rPr lang="fr-FR" b="1" u="sng" dirty="0" smtClean="0"/>
              <a:t>1- Ouverture du droit au repos </a:t>
            </a:r>
          </a:p>
          <a:p>
            <a:pPr lvl="1" algn="just">
              <a:buClr>
                <a:schemeClr val="accent6"/>
              </a:buClr>
              <a:buSzPct val="120000"/>
            </a:pPr>
            <a:endParaRPr lang="fr-FR" dirty="0" smtClean="0"/>
          </a:p>
          <a:p>
            <a:pPr lvl="2" algn="just">
              <a:buClr>
                <a:schemeClr val="accent5">
                  <a:lumMod val="75000"/>
                </a:schemeClr>
              </a:buClr>
              <a:buSzPct val="120000"/>
              <a:buFont typeface="Lucida Grande"/>
              <a:buChar char="-"/>
            </a:pPr>
            <a:r>
              <a:rPr lang="fr-FR" dirty="0" smtClean="0"/>
              <a:t>Le droit à contrepartie obligatoire en repos est réputé ouvert dès que la durée de ce repos atteint </a:t>
            </a:r>
            <a:r>
              <a:rPr lang="fr-FR" b="1" dirty="0" smtClean="0"/>
              <a:t>7 heures. </a:t>
            </a:r>
          </a:p>
          <a:p>
            <a:pPr lvl="1" algn="just">
              <a:buClr>
                <a:schemeClr val="accent6"/>
              </a:buClr>
              <a:buSzPct val="120000"/>
            </a:pPr>
            <a:endParaRPr lang="fr-FR" b="1" dirty="0" smtClean="0"/>
          </a:p>
          <a:p>
            <a:pPr lvl="1" algn="just"/>
            <a:r>
              <a:rPr lang="fr-FR" b="1" dirty="0" smtClean="0"/>
              <a:t>2- </a:t>
            </a:r>
            <a:r>
              <a:rPr lang="fr-FR" b="1" u="sng" dirty="0" smtClean="0"/>
              <a:t>Modalités de prise du repos  </a:t>
            </a:r>
          </a:p>
          <a:p>
            <a:pPr lvl="1" algn="just"/>
            <a:endParaRPr lang="fr-FR" b="1" dirty="0" smtClean="0"/>
          </a:p>
          <a:p>
            <a:pPr lvl="2" algn="just">
              <a:buClr>
                <a:schemeClr val="accent5">
                  <a:lumMod val="75000"/>
                </a:schemeClr>
              </a:buClr>
              <a:buFont typeface="Lucida Grande"/>
              <a:buChar char="-"/>
            </a:pPr>
            <a:r>
              <a:rPr lang="fr-FR" dirty="0" smtClean="0"/>
              <a:t> Par journée entière ou demi-journée,</a:t>
            </a:r>
          </a:p>
          <a:p>
            <a:pPr lvl="2" algn="just">
              <a:buClr>
                <a:schemeClr val="accent5">
                  <a:lumMod val="75000"/>
                </a:schemeClr>
              </a:buClr>
              <a:buFont typeface="Lucida Grande"/>
              <a:buChar char="-"/>
            </a:pPr>
            <a:r>
              <a:rPr lang="fr-FR" dirty="0" smtClean="0"/>
              <a:t> A la convenance du salarié, dans un délai maximum de 2 mois suivant l'ouverture du droit.</a:t>
            </a:r>
          </a:p>
          <a:p>
            <a:pPr lvl="2" algn="just">
              <a:buClr>
                <a:schemeClr val="accent5">
                  <a:lumMod val="75000"/>
                </a:schemeClr>
              </a:buClr>
              <a:buFont typeface="Lucida Grande"/>
              <a:buChar char="-"/>
            </a:pPr>
            <a:r>
              <a:rPr lang="fr-FR" dirty="0" smtClean="0"/>
              <a:t>La demande doit être adressée au moins une semaine à l’avance</a:t>
            </a:r>
          </a:p>
          <a:p>
            <a:pPr lvl="2" algn="just">
              <a:buClr>
                <a:schemeClr val="accent5">
                  <a:lumMod val="75000"/>
                </a:schemeClr>
              </a:buClr>
              <a:buFont typeface="Lucida Grande"/>
              <a:buChar char="-"/>
            </a:pPr>
            <a:r>
              <a:rPr lang="fr-FR" dirty="0" smtClean="0"/>
              <a:t>L’employeur peut refuser en raison d’un </a:t>
            </a:r>
            <a:r>
              <a:rPr lang="fr-FR" b="1" dirty="0" smtClean="0"/>
              <a:t>impératif lié au fonctionnement de l’entreprise, </a:t>
            </a:r>
            <a:r>
              <a:rPr lang="fr-FR" dirty="0" smtClean="0"/>
              <a:t>avec proposition d’une autre date au salarié dans le délai de 2 mois suivant l’ouverture des droits.</a:t>
            </a:r>
          </a:p>
          <a:p>
            <a:pPr lvl="2" algn="just">
              <a:buClr>
                <a:schemeClr val="accent5">
                  <a:lumMod val="75000"/>
                </a:schemeClr>
              </a:buClr>
              <a:buFont typeface="Lucida Grande"/>
              <a:buChar char="-"/>
            </a:pPr>
            <a:endParaRPr lang="fr-FR" b="1" dirty="0" smtClean="0"/>
          </a:p>
          <a:p>
            <a:endParaRPr lang="fr-FR" b="1" dirty="0" smtClean="0"/>
          </a:p>
          <a:p>
            <a:endParaRPr lang="fr-FR" b="1" dirty="0" smtClean="0"/>
          </a:p>
          <a:p>
            <a:endParaRPr lang="fr-FR" b="1" dirty="0" smtClean="0"/>
          </a:p>
          <a:p>
            <a:endParaRPr lang="fr-FR" b="1" dirty="0" smtClean="0"/>
          </a:p>
          <a:p>
            <a:endParaRPr lang="fr-FR" b="1" dirty="0" smtClean="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flipH="1">
            <a:off x="619760" y="396240"/>
            <a:ext cx="7833360" cy="8679298"/>
          </a:xfrm>
          <a:prstGeom prst="rect">
            <a:avLst/>
          </a:prstGeom>
          <a:noFill/>
        </p:spPr>
        <p:txBody>
          <a:bodyPr wrap="square" rtlCol="0">
            <a:spAutoFit/>
          </a:bodyPr>
          <a:lstStyle/>
          <a:p>
            <a:pPr lvl="1" algn="just">
              <a:buClr>
                <a:schemeClr val="accent6"/>
              </a:buClr>
              <a:buSzPct val="120000"/>
            </a:pPr>
            <a:r>
              <a:rPr lang="fr-FR" b="1" u="sng" dirty="0" smtClean="0"/>
              <a:t>3- Rémunération des jours de repos : </a:t>
            </a:r>
          </a:p>
          <a:p>
            <a:pPr algn="just"/>
            <a:endParaRPr lang="fr-FR" dirty="0" smtClean="0"/>
          </a:p>
          <a:p>
            <a:pPr lvl="2" algn="just">
              <a:buClr>
                <a:schemeClr val="accent5">
                  <a:lumMod val="75000"/>
                </a:schemeClr>
              </a:buClr>
              <a:buSzPct val="120000"/>
              <a:buFont typeface="Lucida Grande"/>
              <a:buChar char="-"/>
            </a:pPr>
            <a:r>
              <a:rPr lang="fr-FR" dirty="0" smtClean="0"/>
              <a:t>Une indemnisation qui n'entraîne </a:t>
            </a:r>
            <a:r>
              <a:rPr lang="fr-FR" u="sng" dirty="0" smtClean="0"/>
              <a:t>aucune diminution de rémunération </a:t>
            </a:r>
            <a:r>
              <a:rPr lang="fr-FR" dirty="0" smtClean="0"/>
              <a:t>par rapport à celle que le salarié aurait perçue s'il avait accompli son travail</a:t>
            </a:r>
            <a:endParaRPr lang="fr-FR" b="1" dirty="0" smtClean="0"/>
          </a:p>
          <a:p>
            <a:pPr algn="just"/>
            <a:endParaRPr lang="fr-FR" b="1" u="sng" dirty="0" smtClean="0"/>
          </a:p>
          <a:p>
            <a:pPr algn="just"/>
            <a:endParaRPr lang="fr-FR" b="1" u="sng" dirty="0" smtClean="0"/>
          </a:p>
          <a:p>
            <a:pPr lvl="1" algn="just">
              <a:buClr>
                <a:schemeClr val="accent6"/>
              </a:buClr>
            </a:pPr>
            <a:r>
              <a:rPr lang="fr-FR" b="1" u="sng" dirty="0" smtClean="0"/>
              <a:t>4- Hypothèse où le salarié est licencié avant d’avoir pu bénéficier de la contrepartie obligation en repos : </a:t>
            </a:r>
          </a:p>
          <a:p>
            <a:pPr lvl="1" algn="just">
              <a:buClr>
                <a:schemeClr val="accent6"/>
              </a:buClr>
              <a:buFont typeface="Arial"/>
              <a:buChar char="•"/>
            </a:pPr>
            <a:endParaRPr lang="fr-FR" b="1" u="sng" dirty="0" smtClean="0"/>
          </a:p>
          <a:p>
            <a:pPr lvl="2" algn="just">
              <a:buClr>
                <a:schemeClr val="accent5">
                  <a:lumMod val="75000"/>
                </a:schemeClr>
              </a:buClr>
              <a:buSzPct val="120000"/>
              <a:buFont typeface="Lucida Grande"/>
              <a:buChar char="-"/>
            </a:pPr>
            <a:r>
              <a:rPr lang="fr-FR" dirty="0" smtClean="0"/>
              <a:t>Versement d’une </a:t>
            </a:r>
            <a:r>
              <a:rPr lang="fr-FR" b="1" dirty="0" smtClean="0"/>
              <a:t>indemnité, ayant le caractère de salaire, dont le montant correspond aux droits acquis par le salarié</a:t>
            </a:r>
          </a:p>
          <a:p>
            <a:pPr lvl="1" algn="just">
              <a:buClr>
                <a:schemeClr val="accent6"/>
              </a:buClr>
              <a:buFont typeface="Arial"/>
              <a:buChar char="•"/>
            </a:pPr>
            <a:endParaRPr lang="fr-FR" b="1" dirty="0" smtClean="0"/>
          </a:p>
          <a:p>
            <a:pPr lvl="1" algn="just">
              <a:buClr>
                <a:schemeClr val="accent6"/>
              </a:buClr>
            </a:pPr>
            <a:r>
              <a:rPr lang="fr-FR" b="1" u="sng" dirty="0" smtClean="0"/>
              <a:t>5- Information du salarié :</a:t>
            </a:r>
          </a:p>
          <a:p>
            <a:pPr lvl="1" algn="just">
              <a:buClr>
                <a:schemeClr val="accent6"/>
              </a:buClr>
            </a:pPr>
            <a:endParaRPr lang="fr-FR" b="1" u="sng" dirty="0" smtClean="0"/>
          </a:p>
          <a:p>
            <a:pPr lvl="2" algn="just">
              <a:buClr>
                <a:schemeClr val="accent5">
                  <a:lumMod val="75000"/>
                </a:schemeClr>
              </a:buClr>
              <a:buSzPct val="120000"/>
              <a:buFont typeface="Lucida Grande"/>
              <a:buChar char="-"/>
            </a:pPr>
            <a:r>
              <a:rPr lang="fr-FR" dirty="0" smtClean="0"/>
              <a:t>par un document annexé au bulletin de paie</a:t>
            </a:r>
          </a:p>
          <a:p>
            <a:pPr lvl="2" algn="just">
              <a:buClr>
                <a:schemeClr val="accent5">
                  <a:lumMod val="75000"/>
                </a:schemeClr>
              </a:buClr>
              <a:buSzPct val="120000"/>
              <a:buFont typeface="Lucida Grande"/>
              <a:buChar char="-"/>
            </a:pPr>
            <a:r>
              <a:rPr lang="fr-FR" dirty="0" smtClean="0"/>
              <a:t>comportant une mention notifiant l'ouverture du droit dès que le salarié a atteint 7 heures. </a:t>
            </a:r>
          </a:p>
          <a:p>
            <a:pPr lvl="1" algn="just">
              <a:buClr>
                <a:schemeClr val="accent6"/>
              </a:buClr>
              <a:buFont typeface="Arial"/>
              <a:buChar char="•"/>
            </a:pPr>
            <a:endParaRPr lang="fr-FR" b="1" dirty="0" smtClean="0"/>
          </a:p>
          <a:p>
            <a:pPr lvl="2" algn="just">
              <a:buClr>
                <a:schemeClr val="accent5">
                  <a:lumMod val="75000"/>
                </a:schemeClr>
              </a:buClr>
              <a:buSzPct val="120000"/>
            </a:pPr>
            <a:endParaRPr lang="fr-FR" b="1" dirty="0" smtClean="0"/>
          </a:p>
          <a:p>
            <a:pPr lvl="2" algn="just">
              <a:buClr>
                <a:schemeClr val="accent5">
                  <a:lumMod val="75000"/>
                </a:schemeClr>
              </a:buClr>
              <a:buSzPct val="120000"/>
            </a:pPr>
            <a:endParaRPr lang="fr-FR" b="1" dirty="0" smtClean="0"/>
          </a:p>
          <a:p>
            <a:pPr>
              <a:buFont typeface="Arial"/>
              <a:buChar char="•"/>
            </a:pPr>
            <a:endParaRPr lang="fr-FR" b="1" dirty="0" smtClean="0"/>
          </a:p>
          <a:p>
            <a:pPr>
              <a:buFont typeface="Arial"/>
              <a:buChar char="•"/>
            </a:pPr>
            <a:endParaRPr lang="fr-FR" b="1" dirty="0" smtClean="0"/>
          </a:p>
          <a:p>
            <a:pPr>
              <a:buFont typeface="Arial"/>
              <a:buChar char="•"/>
            </a:pPr>
            <a:endParaRPr lang="fr-FR" b="1" dirty="0" smtClean="0"/>
          </a:p>
          <a:p>
            <a:pPr>
              <a:buFont typeface="Arial"/>
              <a:buChar char="•"/>
            </a:pPr>
            <a:endParaRPr lang="fr-FR" b="1" dirty="0" smtClean="0"/>
          </a:p>
          <a:p>
            <a:pPr>
              <a:buFont typeface="Arial"/>
              <a:buChar char="•"/>
            </a:pPr>
            <a:endParaRPr lang="fr-FR" b="1" dirty="0" smtClean="0"/>
          </a:p>
          <a:p>
            <a:pPr>
              <a:buFont typeface="Arial"/>
              <a:buChar char="•"/>
            </a:pPr>
            <a:endParaRPr lang="fr-FR" b="1" dirty="0" smtClean="0"/>
          </a:p>
          <a:p>
            <a:pPr>
              <a:buFont typeface="Arial"/>
              <a:buChar char="•"/>
            </a:pPr>
            <a:endParaRPr lang="fr-FR" b="1" dirty="0" smtClean="0"/>
          </a:p>
          <a:p>
            <a:pPr>
              <a:buFont typeface="Arial"/>
              <a:buChar char="•"/>
            </a:pPr>
            <a:endParaRPr lang="fr-FR"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1368426" y="3566160"/>
            <a:ext cx="6830694" cy="2763520"/>
          </a:xfrm>
        </p:spPr>
        <p:txBody>
          <a:bodyPr>
            <a:normAutofit/>
          </a:bodyPr>
          <a:lstStyle/>
          <a:p>
            <a:r>
              <a:rPr lang="fr-FR" sz="2500" dirty="0" smtClean="0"/>
              <a:t>Partie 2 :  Le Cas particulier des conventions de forfait</a:t>
            </a:r>
          </a:p>
        </p:txBody>
      </p:sp>
      <p:sp>
        <p:nvSpPr>
          <p:cNvPr id="3" name="Titre 2"/>
          <p:cNvSpPr>
            <a:spLocks noGrp="1"/>
          </p:cNvSpPr>
          <p:nvPr>
            <p:ph type="title"/>
          </p:nvPr>
        </p:nvSpPr>
        <p:spPr>
          <a:xfrm>
            <a:off x="722313" y="533400"/>
            <a:ext cx="7772400" cy="1711960"/>
          </a:xfrm>
        </p:spPr>
        <p:txBody>
          <a:bodyPr>
            <a:normAutofit/>
          </a:bodyPr>
          <a:lstStyle/>
          <a:p>
            <a:r>
              <a:rPr lang="fr-FR" sz="4400" dirty="0" smtClean="0"/>
              <a:t/>
            </a:r>
            <a:br>
              <a:rPr lang="fr-FR" sz="4400" dirty="0" smtClean="0"/>
            </a:b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01752" y="142240"/>
            <a:ext cx="8534400" cy="1005840"/>
          </a:xfrm>
        </p:spPr>
        <p:txBody>
          <a:bodyPr>
            <a:normAutofit fontScale="90000"/>
          </a:bodyPr>
          <a:lstStyle/>
          <a:p>
            <a:r>
              <a:rPr lang="fr-FR" b="1" u="sng" dirty="0" smtClean="0">
                <a:solidFill>
                  <a:schemeClr val="accent6"/>
                </a:solidFill>
              </a:rPr>
              <a:t>Section 1 :  Les forfaits en heures sur la semaine ou le mois</a:t>
            </a:r>
            <a:endParaRPr lang="fr-FR" b="1" u="sng" dirty="0">
              <a:solidFill>
                <a:schemeClr val="accent6"/>
              </a:solidFill>
            </a:endParaRPr>
          </a:p>
        </p:txBody>
      </p:sp>
      <p:sp>
        <p:nvSpPr>
          <p:cNvPr id="4" name="Espace réservé du contenu 3"/>
          <p:cNvSpPr>
            <a:spLocks noGrp="1"/>
          </p:cNvSpPr>
          <p:nvPr>
            <p:ph sz="quarter" idx="1"/>
          </p:nvPr>
        </p:nvSpPr>
        <p:spPr/>
        <p:txBody>
          <a:bodyPr/>
          <a:lstStyle/>
          <a:p>
            <a:pPr>
              <a:buNone/>
            </a:pPr>
            <a:r>
              <a:rPr lang="fr-FR" b="1" u="sng" dirty="0" smtClean="0"/>
              <a:t>OBJET : </a:t>
            </a:r>
          </a:p>
          <a:p>
            <a:pPr>
              <a:buNone/>
            </a:pPr>
            <a:endParaRPr lang="fr-FR" sz="2000" b="1" u="sng" dirty="0" smtClean="0"/>
          </a:p>
          <a:p>
            <a:pPr lvl="1">
              <a:buClr>
                <a:schemeClr val="accent6"/>
              </a:buClr>
              <a:buSzPct val="120000"/>
              <a:buFont typeface="Arial"/>
              <a:buChar char="•"/>
            </a:pPr>
            <a:r>
              <a:rPr lang="fr-FR" sz="2000" dirty="0" smtClean="0">
                <a:solidFill>
                  <a:schemeClr val="tx1"/>
                </a:solidFill>
              </a:rPr>
              <a:t>Intéressant pour  les salariés qui accomplissement régulièrement des  heures supplémentaires</a:t>
            </a:r>
          </a:p>
          <a:p>
            <a:pPr>
              <a:buClr>
                <a:schemeClr val="accent6"/>
              </a:buClr>
              <a:buSzPct val="120000"/>
              <a:buNone/>
            </a:pPr>
            <a:endParaRPr lang="fr-FR" sz="2000" dirty="0" smtClean="0"/>
          </a:p>
          <a:p>
            <a:pPr lvl="1">
              <a:buClr>
                <a:schemeClr val="accent6"/>
              </a:buClr>
              <a:buSzPct val="120000"/>
              <a:buFont typeface="Arial"/>
              <a:buChar char="•"/>
            </a:pPr>
            <a:r>
              <a:rPr lang="fr-FR" sz="2000" dirty="0" smtClean="0">
                <a:solidFill>
                  <a:schemeClr val="tx1"/>
                </a:solidFill>
              </a:rPr>
              <a:t>Permet de fixer sur la semaine ou le mois avec le salarié : </a:t>
            </a:r>
          </a:p>
          <a:p>
            <a:pPr lvl="1">
              <a:buClr>
                <a:schemeClr val="accent5">
                  <a:lumMod val="75000"/>
                </a:schemeClr>
              </a:buClr>
              <a:buSzPct val="120000"/>
              <a:buFont typeface="Lucida Grande"/>
              <a:buChar char="-"/>
            </a:pPr>
            <a:endParaRPr lang="fr-FR" sz="2000" dirty="0" smtClean="0">
              <a:solidFill>
                <a:srgbClr val="000000"/>
              </a:solidFill>
            </a:endParaRPr>
          </a:p>
          <a:p>
            <a:pPr lvl="3">
              <a:buClr>
                <a:schemeClr val="accent5">
                  <a:lumMod val="75000"/>
                </a:schemeClr>
              </a:buClr>
              <a:buSzPct val="120000"/>
              <a:buFont typeface="Lucida Grande"/>
              <a:buChar char="-"/>
            </a:pPr>
            <a:r>
              <a:rPr lang="fr-FR" dirty="0" smtClean="0">
                <a:solidFill>
                  <a:srgbClr val="000000"/>
                </a:solidFill>
              </a:rPr>
              <a:t>un nombre déterminé d'heures supplémentaires </a:t>
            </a:r>
          </a:p>
          <a:p>
            <a:pPr lvl="3">
              <a:buClr>
                <a:schemeClr val="accent5">
                  <a:lumMod val="75000"/>
                </a:schemeClr>
              </a:buClr>
              <a:buSzPct val="120000"/>
              <a:buFont typeface="Lucida Grande"/>
              <a:buChar char="-"/>
            </a:pPr>
            <a:r>
              <a:rPr lang="fr-FR" dirty="0" smtClean="0">
                <a:solidFill>
                  <a:srgbClr val="000000"/>
                </a:solidFill>
              </a:rPr>
              <a:t>avec en échange une rémunération forfaitaire</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smtClean="0">
                <a:solidFill>
                  <a:srgbClr val="660066"/>
                </a:solidFill>
              </a:rPr>
              <a:t>1- Conditions de validité  </a:t>
            </a:r>
            <a:endParaRPr lang="fr-FR" u="sng" dirty="0">
              <a:solidFill>
                <a:srgbClr val="660066"/>
              </a:solidFill>
            </a:endParaRPr>
          </a:p>
        </p:txBody>
      </p:sp>
      <p:sp>
        <p:nvSpPr>
          <p:cNvPr id="3" name="Espace réservé du contenu 2"/>
          <p:cNvSpPr>
            <a:spLocks noGrp="1"/>
          </p:cNvSpPr>
          <p:nvPr>
            <p:ph sz="quarter" idx="1"/>
          </p:nvPr>
        </p:nvSpPr>
        <p:spPr/>
        <p:txBody>
          <a:bodyPr>
            <a:normAutofit/>
          </a:bodyPr>
          <a:lstStyle/>
          <a:p>
            <a:pPr>
              <a:buNone/>
            </a:pPr>
            <a:r>
              <a:rPr lang="fr-FR" sz="2000" u="sng" dirty="0" smtClean="0"/>
              <a:t>Trois conditions cumulatives : </a:t>
            </a:r>
          </a:p>
          <a:p>
            <a:pPr>
              <a:buNone/>
            </a:pPr>
            <a:endParaRPr lang="fr-FR" sz="2000" u="sng" dirty="0" smtClean="0"/>
          </a:p>
          <a:p>
            <a:pPr lvl="2"/>
            <a:r>
              <a:rPr lang="fr-FR" b="1" dirty="0" smtClean="0"/>
              <a:t>l’accord du salarié </a:t>
            </a:r>
            <a:r>
              <a:rPr lang="fr-FR" dirty="0" smtClean="0"/>
              <a:t>et la conclusion d’une </a:t>
            </a:r>
            <a:r>
              <a:rPr lang="fr-FR" b="1" dirty="0" smtClean="0"/>
              <a:t>convention individuelle écrite </a:t>
            </a:r>
          </a:p>
          <a:p>
            <a:pPr lvl="2"/>
            <a:endParaRPr lang="fr-FR" b="1" dirty="0" smtClean="0"/>
          </a:p>
          <a:p>
            <a:pPr lvl="2"/>
            <a:r>
              <a:rPr lang="fr-FR" b="1" dirty="0" smtClean="0"/>
              <a:t> le nombre d'heures correspondant au forfait </a:t>
            </a:r>
            <a:r>
              <a:rPr lang="fr-FR" dirty="0" smtClean="0"/>
              <a:t>doit être déterminé.</a:t>
            </a:r>
          </a:p>
          <a:p>
            <a:pPr lvl="2"/>
            <a:endParaRPr lang="fr-FR" dirty="0" smtClean="0"/>
          </a:p>
          <a:p>
            <a:pPr lvl="2"/>
            <a:r>
              <a:rPr lang="fr-FR" b="1" dirty="0" smtClean="0"/>
              <a:t> </a:t>
            </a:r>
            <a:r>
              <a:rPr lang="fr-FR" dirty="0" smtClean="0"/>
              <a:t>la rémunération du salarié doit être au moins égale</a:t>
            </a:r>
            <a:r>
              <a:rPr lang="fr-FR" b="1" dirty="0" smtClean="0"/>
              <a:t> à la rémunération minimale applicable dans l'entreprise pour le nombre d'heures correspondant à son forfait, augmentée des majorations pour heures supplémentaires.</a:t>
            </a:r>
            <a:endParaRPr lang="fr-FR"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idx="4294967295"/>
          </p:nvPr>
        </p:nvSpPr>
        <p:spPr>
          <a:xfrm>
            <a:off x="0" y="228601"/>
            <a:ext cx="8534400" cy="472440"/>
          </a:xfrm>
        </p:spPr>
        <p:txBody>
          <a:bodyPr>
            <a:normAutofit fontScale="90000"/>
          </a:bodyPr>
          <a:lstStyle/>
          <a:p>
            <a:r>
              <a:rPr lang="fr-FR" dirty="0" smtClean="0">
                <a:solidFill>
                  <a:srgbClr val="660066"/>
                </a:solidFill>
              </a:rPr>
              <a:t>2- Fonctionnement du forfait </a:t>
            </a:r>
            <a:endParaRPr lang="fr-FR" dirty="0">
              <a:solidFill>
                <a:srgbClr val="660066"/>
              </a:solidFill>
            </a:endParaRPr>
          </a:p>
        </p:txBody>
      </p:sp>
      <p:graphicFrame>
        <p:nvGraphicFramePr>
          <p:cNvPr id="12" name="Espace réservé du contenu 11"/>
          <p:cNvGraphicFramePr>
            <a:graphicFrameLocks noGrp="1"/>
          </p:cNvGraphicFramePr>
          <p:nvPr>
            <p:ph sz="quarter" idx="4294967295"/>
          </p:nvPr>
        </p:nvGraphicFramePr>
        <p:xfrm>
          <a:off x="162560" y="701041"/>
          <a:ext cx="8818880" cy="6126479"/>
        </p:xfrm>
        <a:graphic>
          <a:graphicData uri="http://schemas.openxmlformats.org/drawingml/2006/table">
            <a:tbl>
              <a:tblPr firstRow="1" bandRow="1">
                <a:tableStyleId>{5C22544A-7EE6-4342-B048-85BDC9FD1C3A}</a:tableStyleId>
              </a:tblPr>
              <a:tblGrid>
                <a:gridCol w="1415103"/>
                <a:gridCol w="1805617"/>
                <a:gridCol w="5598160"/>
              </a:tblGrid>
              <a:tr h="1026159">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0" i="0" dirty="0" smtClean="0"/>
                        <a:t>Exemple : Monsieur BOB a conclu une convention de forfait prévoyant qu’il réalisera 40 heures hebdomadaires avec en échange une rémunération forfaitaire  de 2000 euros.</a:t>
                      </a:r>
                    </a:p>
                    <a:p>
                      <a:endParaRPr lang="fr-FR" dirty="0"/>
                    </a:p>
                  </a:txBody>
                  <a:tcPr/>
                </a:tc>
                <a:tc hMerge="1">
                  <a:txBody>
                    <a:bodyPr/>
                    <a:lstStyle/>
                    <a:p>
                      <a:endParaRPr lang="fr-FR" dirty="0"/>
                    </a:p>
                  </a:txBody>
                  <a:tcPr/>
                </a:tc>
                <a:tc hMerge="1">
                  <a:txBody>
                    <a:bodyPr/>
                    <a:lstStyle/>
                    <a:p>
                      <a:endParaRPr lang="fr-FR" dirty="0"/>
                    </a:p>
                  </a:txBody>
                  <a:tcPr/>
                </a:tc>
              </a:tr>
              <a:tr h="894079">
                <a:tc>
                  <a:txBody>
                    <a:bodyPr/>
                    <a:lstStyle/>
                    <a:p>
                      <a:endParaRPr lang="fr-FR" b="1" dirty="0"/>
                    </a:p>
                  </a:txBody>
                  <a:tcPr/>
                </a:tc>
                <a:tc>
                  <a:txBody>
                    <a:bodyPr/>
                    <a:lstStyle/>
                    <a:p>
                      <a:r>
                        <a:rPr lang="fr-FR" b="1" dirty="0" smtClean="0"/>
                        <a:t>Heures effectuées </a:t>
                      </a:r>
                      <a:r>
                        <a:rPr lang="fr-FR" b="1" baseline="0" dirty="0" smtClean="0"/>
                        <a:t>à l’intérieur du forfait </a:t>
                      </a:r>
                      <a:endParaRPr lang="fr-FR" b="1" dirty="0"/>
                    </a:p>
                  </a:txBody>
                  <a:tcPr/>
                </a:tc>
                <a:tc>
                  <a:txBody>
                    <a:bodyPr/>
                    <a:lstStyle/>
                    <a:p>
                      <a:r>
                        <a:rPr lang="fr-FR" b="1" dirty="0" smtClean="0"/>
                        <a:t>Heures effectuées</a:t>
                      </a:r>
                      <a:r>
                        <a:rPr lang="fr-FR" b="1" baseline="0" dirty="0" smtClean="0"/>
                        <a:t> au delà du forfait</a:t>
                      </a:r>
                      <a:endParaRPr lang="fr-FR" b="1" dirty="0"/>
                    </a:p>
                  </a:txBody>
                  <a:tcPr/>
                </a:tc>
              </a:tr>
              <a:tr h="426719">
                <a:tc>
                  <a:txBody>
                    <a:bodyPr/>
                    <a:lstStyle/>
                    <a:p>
                      <a:r>
                        <a:rPr lang="fr-FR" b="1" dirty="0" smtClean="0"/>
                        <a:t>Nombre d’heures réalisées</a:t>
                      </a:r>
                      <a:r>
                        <a:rPr lang="fr-FR" b="1" baseline="0" dirty="0" smtClean="0"/>
                        <a:t> </a:t>
                      </a:r>
                      <a:endParaRPr lang="fr-FR" b="1" dirty="0"/>
                    </a:p>
                  </a:txBody>
                  <a:tcPr/>
                </a:tc>
                <a:tc>
                  <a:txBody>
                    <a:bodyPr/>
                    <a:lstStyle/>
                    <a:p>
                      <a:r>
                        <a:rPr lang="fr-FR" dirty="0" smtClean="0"/>
                        <a:t>Mois de mai :</a:t>
                      </a:r>
                      <a:r>
                        <a:rPr lang="fr-FR" baseline="0" dirty="0" smtClean="0"/>
                        <a:t> 40 heures par  semaine</a:t>
                      </a:r>
                      <a:endParaRPr lang="fr-FR" dirty="0"/>
                    </a:p>
                  </a:txBody>
                  <a:tcPr/>
                </a:tc>
                <a:tc>
                  <a:txBody>
                    <a:bodyPr/>
                    <a:lstStyle/>
                    <a:p>
                      <a:r>
                        <a:rPr lang="fr-FR" dirty="0" smtClean="0"/>
                        <a:t>Mois de juin : </a:t>
                      </a:r>
                      <a:r>
                        <a:rPr lang="fr-FR" baseline="0" dirty="0" smtClean="0"/>
                        <a:t>42 heures par semaine</a:t>
                      </a:r>
                      <a:endParaRPr lang="fr-FR" dirty="0"/>
                    </a:p>
                  </a:txBody>
                  <a:tcPr/>
                </a:tc>
              </a:tr>
              <a:tr h="2241040">
                <a:tc>
                  <a:txBody>
                    <a:bodyPr/>
                    <a:lstStyle/>
                    <a:p>
                      <a:r>
                        <a:rPr lang="fr-FR" b="1" dirty="0" err="1" smtClean="0"/>
                        <a:t>Rémuné</a:t>
                      </a:r>
                      <a:r>
                        <a:rPr lang="fr-FR" b="1" dirty="0" smtClean="0"/>
                        <a:t> </a:t>
                      </a:r>
                      <a:r>
                        <a:rPr lang="fr-FR" b="1" dirty="0" err="1" smtClean="0"/>
                        <a:t>-ration</a:t>
                      </a:r>
                      <a:r>
                        <a:rPr lang="fr-FR" b="1" dirty="0" smtClean="0"/>
                        <a:t> mensuelle  </a:t>
                      </a:r>
                      <a:endParaRPr lang="fr-FR" b="1" dirty="0"/>
                    </a:p>
                  </a:txBody>
                  <a:tcPr/>
                </a:tc>
                <a:tc>
                  <a:txBody>
                    <a:bodyPr/>
                    <a:lstStyle/>
                    <a:p>
                      <a:r>
                        <a:rPr lang="fr-FR" dirty="0" smtClean="0"/>
                        <a:t>2000 euros</a:t>
                      </a:r>
                      <a:r>
                        <a:rPr lang="fr-FR" baseline="0" dirty="0" smtClean="0"/>
                        <a:t> </a:t>
                      </a:r>
                      <a:endParaRPr lang="fr-FR" dirty="0"/>
                    </a:p>
                  </a:txBody>
                  <a:tcPr/>
                </a:tc>
                <a:tc>
                  <a:txBody>
                    <a:bodyPr/>
                    <a:lstStyle/>
                    <a:p>
                      <a:r>
                        <a:rPr kumimoji="0" lang="fr-FR" sz="1800" kern="1200" dirty="0" smtClean="0">
                          <a:solidFill>
                            <a:schemeClr val="dk1"/>
                          </a:solidFill>
                          <a:latin typeface="+mn-lt"/>
                          <a:ea typeface="+mn-ea"/>
                          <a:cs typeface="+mn-cs"/>
                        </a:rPr>
                        <a:t>Rémunération</a:t>
                      </a:r>
                      <a:r>
                        <a:rPr kumimoji="0" lang="fr-FR" sz="1800" kern="1200" baseline="0" dirty="0" smtClean="0">
                          <a:solidFill>
                            <a:schemeClr val="dk1"/>
                          </a:solidFill>
                          <a:latin typeface="+mn-lt"/>
                          <a:ea typeface="+mn-ea"/>
                          <a:cs typeface="+mn-cs"/>
                        </a:rPr>
                        <a:t> forfaire + majorations pour heures supplémentaires :</a:t>
                      </a:r>
                      <a:endParaRPr kumimoji="0" lang="fr-FR" sz="1800" kern="1200" dirty="0" smtClean="0">
                        <a:solidFill>
                          <a:schemeClr val="dk1"/>
                        </a:solidFill>
                        <a:latin typeface="+mn-lt"/>
                        <a:ea typeface="+mn-ea"/>
                        <a:cs typeface="+mn-cs"/>
                      </a:endParaRPr>
                    </a:p>
                    <a:p>
                      <a:endParaRPr kumimoji="0" lang="fr-FR" sz="1800" kern="1200" baseline="0" dirty="0" smtClean="0">
                        <a:solidFill>
                          <a:schemeClr val="dk1"/>
                        </a:solidFill>
                        <a:latin typeface="+mn-lt"/>
                        <a:ea typeface="+mn-ea"/>
                        <a:cs typeface="+mn-cs"/>
                      </a:endParaRPr>
                    </a:p>
                    <a:p>
                      <a:pPr>
                        <a:buFontTx/>
                        <a:buChar char="-"/>
                      </a:pPr>
                      <a:r>
                        <a:rPr kumimoji="0" lang="fr-FR" sz="1800" kern="1200" baseline="0" dirty="0" smtClean="0">
                          <a:solidFill>
                            <a:schemeClr val="dk1"/>
                          </a:solidFill>
                          <a:latin typeface="+mn-lt"/>
                          <a:ea typeface="+mn-ea"/>
                          <a:cs typeface="+mn-cs"/>
                        </a:rPr>
                        <a:t> </a:t>
                      </a:r>
                      <a:r>
                        <a:rPr kumimoji="0" lang="fr-FR" sz="1800" kern="1200" baseline="0" dirty="0" smtClean="0">
                          <a:solidFill>
                            <a:srgbClr val="008000"/>
                          </a:solidFill>
                          <a:latin typeface="+mn-lt"/>
                          <a:ea typeface="+mn-ea"/>
                          <a:cs typeface="+mn-cs"/>
                        </a:rPr>
                        <a:t>de 25% </a:t>
                      </a:r>
                      <a:r>
                        <a:rPr kumimoji="0" lang="fr-FR" sz="1800" kern="1200" baseline="0" dirty="0" smtClean="0">
                          <a:solidFill>
                            <a:schemeClr val="dk1"/>
                          </a:solidFill>
                          <a:latin typeface="+mn-lt"/>
                          <a:ea typeface="+mn-ea"/>
                          <a:cs typeface="+mn-cs"/>
                        </a:rPr>
                        <a:t>pour les huit premières heures de chaque semaine, au delà du forfait (41 à 48</a:t>
                      </a:r>
                      <a:r>
                        <a:rPr kumimoji="0" lang="fr-FR" sz="1800" kern="1200" baseline="30000" dirty="0" smtClean="0">
                          <a:solidFill>
                            <a:schemeClr val="dk1"/>
                          </a:solidFill>
                          <a:latin typeface="+mn-lt"/>
                          <a:ea typeface="+mn-ea"/>
                          <a:cs typeface="+mn-cs"/>
                        </a:rPr>
                        <a:t>ème</a:t>
                      </a:r>
                      <a:r>
                        <a:rPr kumimoji="0" lang="fr-FR" sz="1800" kern="1200" baseline="0" dirty="0" smtClean="0">
                          <a:solidFill>
                            <a:schemeClr val="dk1"/>
                          </a:solidFill>
                          <a:latin typeface="+mn-lt"/>
                          <a:ea typeface="+mn-ea"/>
                          <a:cs typeface="+mn-cs"/>
                        </a:rPr>
                        <a:t> heures)</a:t>
                      </a:r>
                    </a:p>
                    <a:p>
                      <a:pPr>
                        <a:buFontTx/>
                        <a:buNone/>
                      </a:pPr>
                      <a:endParaRPr kumimoji="0" lang="fr-FR" sz="1800" kern="1200" baseline="0" dirty="0" smtClean="0">
                        <a:solidFill>
                          <a:schemeClr val="dk1"/>
                        </a:solidFill>
                        <a:latin typeface="+mn-lt"/>
                        <a:ea typeface="+mn-ea"/>
                        <a:cs typeface="+mn-cs"/>
                      </a:endParaRPr>
                    </a:p>
                    <a:p>
                      <a:pPr>
                        <a:buFontTx/>
                        <a:buChar char="-"/>
                      </a:pPr>
                      <a:r>
                        <a:rPr kumimoji="0" lang="fr-FR" sz="1800" kern="1200" baseline="0" dirty="0" smtClean="0">
                          <a:solidFill>
                            <a:srgbClr val="0000FF"/>
                          </a:solidFill>
                          <a:latin typeface="+mn-lt"/>
                          <a:ea typeface="+mn-ea"/>
                          <a:cs typeface="+mn-cs"/>
                        </a:rPr>
                        <a:t>de 50% </a:t>
                      </a:r>
                      <a:r>
                        <a:rPr kumimoji="0" lang="fr-FR" sz="1800" kern="1200" baseline="0" dirty="0" smtClean="0">
                          <a:solidFill>
                            <a:schemeClr val="dk1"/>
                          </a:solidFill>
                          <a:latin typeface="+mn-lt"/>
                          <a:ea typeface="+mn-ea"/>
                          <a:cs typeface="+mn-cs"/>
                        </a:rPr>
                        <a:t>pour les suivantes ( à partir de la 49</a:t>
                      </a:r>
                      <a:r>
                        <a:rPr kumimoji="0" lang="fr-FR" sz="1800" kern="1200" baseline="30000" dirty="0" smtClean="0">
                          <a:solidFill>
                            <a:schemeClr val="dk1"/>
                          </a:solidFill>
                          <a:latin typeface="+mn-lt"/>
                          <a:ea typeface="+mn-ea"/>
                          <a:cs typeface="+mn-cs"/>
                        </a:rPr>
                        <a:t>ème</a:t>
                      </a:r>
                      <a:r>
                        <a:rPr kumimoji="0" lang="fr-FR" sz="1800" kern="1200" baseline="0" dirty="0" smtClean="0">
                          <a:solidFill>
                            <a:schemeClr val="dk1"/>
                          </a:solidFill>
                          <a:latin typeface="+mn-lt"/>
                          <a:ea typeface="+mn-ea"/>
                          <a:cs typeface="+mn-cs"/>
                        </a:rPr>
                        <a:t> heures)</a:t>
                      </a:r>
                      <a:endParaRPr kumimoji="0" lang="fr-FR" sz="1800" kern="1200" dirty="0" smtClean="0">
                        <a:solidFill>
                          <a:schemeClr val="dk1"/>
                        </a:solidFill>
                        <a:latin typeface="+mn-lt"/>
                        <a:ea typeface="+mn-ea"/>
                        <a:cs typeface="+mn-cs"/>
                      </a:endParaRPr>
                    </a:p>
                    <a:p>
                      <a:endParaRPr lang="fr-FR" dirty="0" smtClean="0"/>
                    </a:p>
                    <a:p>
                      <a:r>
                        <a:rPr lang="fr-FR" dirty="0" smtClean="0"/>
                        <a:t>Pour une semaine : 40 </a:t>
                      </a:r>
                      <a:r>
                        <a:rPr lang="fr-FR" dirty="0" smtClean="0">
                          <a:solidFill>
                            <a:srgbClr val="008000"/>
                          </a:solidFill>
                        </a:rPr>
                        <a:t>41 42</a:t>
                      </a:r>
                      <a:r>
                        <a:rPr lang="fr-FR" baseline="0" dirty="0" smtClean="0">
                          <a:solidFill>
                            <a:srgbClr val="008000"/>
                          </a:solidFill>
                        </a:rPr>
                        <a:t> 43 44 45 46 47 48 </a:t>
                      </a:r>
                      <a:r>
                        <a:rPr lang="fr-FR" baseline="0" dirty="0" smtClean="0">
                          <a:solidFill>
                            <a:srgbClr val="0000FF"/>
                          </a:solidFill>
                        </a:rPr>
                        <a:t>49 50</a:t>
                      </a:r>
                      <a:endParaRPr lang="fr-FR" dirty="0">
                        <a:solidFill>
                          <a:srgbClr val="0000FF"/>
                        </a:solidFill>
                      </a:endParaRPr>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660066"/>
                </a:solidFill>
              </a:rPr>
              <a:t>3- Application du contingent annuel</a:t>
            </a:r>
            <a:endParaRPr lang="fr-FR" dirty="0">
              <a:solidFill>
                <a:srgbClr val="660066"/>
              </a:solidFill>
            </a:endParaRPr>
          </a:p>
        </p:txBody>
      </p:sp>
      <p:sp>
        <p:nvSpPr>
          <p:cNvPr id="3" name="Espace réservé du contenu 2"/>
          <p:cNvSpPr>
            <a:spLocks noGrp="1"/>
          </p:cNvSpPr>
          <p:nvPr>
            <p:ph sz="quarter" idx="1"/>
          </p:nvPr>
        </p:nvSpPr>
        <p:spPr>
          <a:xfrm>
            <a:off x="301752" y="1981200"/>
            <a:ext cx="8503920" cy="4117848"/>
          </a:xfrm>
        </p:spPr>
        <p:txBody>
          <a:bodyPr>
            <a:normAutofit/>
          </a:bodyPr>
          <a:lstStyle/>
          <a:p>
            <a:r>
              <a:rPr lang="fr-FR" sz="2000" dirty="0" smtClean="0"/>
              <a:t>Si dépassement du contingent annuel d'heures supplémentaires, le salarié peut prétendre : </a:t>
            </a:r>
          </a:p>
          <a:p>
            <a:pPr>
              <a:buNone/>
            </a:pPr>
            <a:endParaRPr lang="fr-FR" sz="2000" dirty="0" smtClean="0"/>
          </a:p>
          <a:p>
            <a:pPr lvl="2">
              <a:buSzPct val="120000"/>
              <a:buFontTx/>
              <a:buChar char="-"/>
            </a:pPr>
            <a:r>
              <a:rPr lang="fr-FR" b="1" dirty="0" smtClean="0"/>
              <a:t>à la contrepartie obligatoire en repos</a:t>
            </a:r>
          </a:p>
          <a:p>
            <a:pPr lvl="2">
              <a:buSzPct val="120000"/>
              <a:buFontTx/>
              <a:buChar char="-"/>
            </a:pPr>
            <a:r>
              <a:rPr lang="fr-FR" b="1" dirty="0" smtClean="0"/>
              <a:t>à une indemnité équivalente </a:t>
            </a:r>
            <a:r>
              <a:rPr lang="fr-FR" dirty="0" smtClean="0"/>
              <a:t>s'il n'a pu bénéficier du repos du fait de son licenciement </a:t>
            </a:r>
          </a:p>
          <a:p>
            <a:pPr lvl="2">
              <a:buSzPct val="120000"/>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599440" y="2743200"/>
            <a:ext cx="7762240" cy="3535680"/>
          </a:xfrm>
        </p:spPr>
        <p:txBody>
          <a:bodyPr>
            <a:noAutofit/>
          </a:bodyPr>
          <a:lstStyle/>
          <a:p>
            <a:pPr algn="just"/>
            <a:r>
              <a:rPr lang="fr-FR" sz="2000" u="sng" cap="none" dirty="0" smtClean="0">
                <a:solidFill>
                  <a:srgbClr val="660066"/>
                </a:solidFill>
              </a:rPr>
              <a:t>1- Initiative des heures supplémentaires </a:t>
            </a:r>
          </a:p>
          <a:p>
            <a:pPr algn="just"/>
            <a:endParaRPr lang="fr-FR" sz="2000" b="0" cap="none" dirty="0" smtClean="0">
              <a:solidFill>
                <a:srgbClr val="000000"/>
              </a:solidFill>
            </a:endParaRPr>
          </a:p>
          <a:p>
            <a:pPr algn="just"/>
            <a:r>
              <a:rPr lang="fr-FR" sz="2000" b="0" cap="none" dirty="0" smtClean="0">
                <a:solidFill>
                  <a:srgbClr val="000000"/>
                </a:solidFill>
              </a:rPr>
              <a:t>Doivent donner lieu à rémunération, seules les heures supplémentaires accomplies:</a:t>
            </a:r>
          </a:p>
          <a:p>
            <a:pPr algn="just"/>
            <a:endParaRPr lang="fr-FR" sz="2000" b="0" cap="none" dirty="0" smtClean="0">
              <a:solidFill>
                <a:srgbClr val="000000"/>
              </a:solidFill>
            </a:endParaRPr>
          </a:p>
          <a:p>
            <a:pPr lvl="2" algn="just">
              <a:buFontTx/>
              <a:buChar char="-"/>
            </a:pPr>
            <a:r>
              <a:rPr lang="fr-FR" sz="2000" dirty="0" smtClean="0">
                <a:solidFill>
                  <a:srgbClr val="000000"/>
                </a:solidFill>
              </a:rPr>
              <a:t> </a:t>
            </a:r>
            <a:r>
              <a:rPr lang="fr-FR" sz="2000" b="1" cap="none" dirty="0" smtClean="0">
                <a:solidFill>
                  <a:srgbClr val="000000"/>
                </a:solidFill>
              </a:rPr>
              <a:t>à la demande ou pour le compte </a:t>
            </a:r>
            <a:r>
              <a:rPr lang="fr-FR" sz="2000" b="0" cap="none" dirty="0" smtClean="0">
                <a:solidFill>
                  <a:srgbClr val="000000"/>
                </a:solidFill>
              </a:rPr>
              <a:t>de  l'employeur </a:t>
            </a:r>
          </a:p>
          <a:p>
            <a:pPr lvl="2" algn="just">
              <a:buFontTx/>
              <a:buChar char="-"/>
            </a:pPr>
            <a:r>
              <a:rPr lang="fr-FR" sz="2000" b="0" cap="none" dirty="0" smtClean="0">
                <a:solidFill>
                  <a:srgbClr val="000000"/>
                </a:solidFill>
              </a:rPr>
              <a:t>ou </a:t>
            </a:r>
            <a:r>
              <a:rPr lang="fr-FR" sz="2000" b="1" cap="none" dirty="0" smtClean="0">
                <a:solidFill>
                  <a:srgbClr val="000000"/>
                </a:solidFill>
              </a:rPr>
              <a:t>avec son accord implicite</a:t>
            </a:r>
          </a:p>
          <a:p>
            <a:pPr lvl="2" algn="just">
              <a:buFontTx/>
              <a:buChar char="-"/>
            </a:pPr>
            <a:endParaRPr lang="fr-FR" sz="2000" b="0" cap="none" dirty="0" smtClean="0">
              <a:solidFill>
                <a:srgbClr val="000000"/>
              </a:solidFill>
            </a:endParaRPr>
          </a:p>
          <a:p>
            <a:pPr algn="just"/>
            <a:r>
              <a:rPr lang="fr-FR" sz="2000" b="0" cap="none" dirty="0" smtClean="0">
                <a:solidFill>
                  <a:srgbClr val="000000"/>
                </a:solidFill>
              </a:rPr>
              <a:t>(</a:t>
            </a:r>
            <a:r>
              <a:rPr lang="fr-FR" sz="2000" b="0" cap="none" dirty="0" err="1" smtClean="0">
                <a:solidFill>
                  <a:srgbClr val="000000"/>
                </a:solidFill>
              </a:rPr>
              <a:t>Cass</a:t>
            </a:r>
            <a:r>
              <a:rPr lang="fr-FR" sz="2000" b="0" cap="none" dirty="0" smtClean="0">
                <a:solidFill>
                  <a:srgbClr val="000000"/>
                </a:solidFill>
              </a:rPr>
              <a:t>. soc. 20-3-1980 n° 78-40.979)</a:t>
            </a:r>
          </a:p>
          <a:p>
            <a:pPr algn="just"/>
            <a:endParaRPr lang="fr-FR" sz="2400" b="0" cap="none" dirty="0" smtClean="0">
              <a:solidFill>
                <a:srgbClr val="000000"/>
              </a:solidFill>
            </a:endParaRPr>
          </a:p>
          <a:p>
            <a:pPr algn="just"/>
            <a:endParaRPr lang="fr-FR" sz="2400" b="0" cap="none" dirty="0" smtClean="0">
              <a:solidFill>
                <a:srgbClr val="000000"/>
              </a:solidFill>
            </a:endParaRPr>
          </a:p>
          <a:p>
            <a:pPr algn="just"/>
            <a:endParaRPr lang="fr-FR" sz="2400" cap="none" dirty="0">
              <a:solidFill>
                <a:srgbClr val="000000"/>
              </a:solidFill>
            </a:endParaRPr>
          </a:p>
        </p:txBody>
      </p:sp>
      <p:sp>
        <p:nvSpPr>
          <p:cNvPr id="3" name="Titre 2"/>
          <p:cNvSpPr>
            <a:spLocks noGrp="1"/>
          </p:cNvSpPr>
          <p:nvPr>
            <p:ph type="title"/>
          </p:nvPr>
        </p:nvSpPr>
        <p:spPr/>
        <p:txBody>
          <a:bodyPr/>
          <a:lstStyle/>
          <a:p>
            <a:r>
              <a:rPr lang="fr-FR" dirty="0" smtClean="0"/>
              <a:t>Section 1 : prérogatives de l’employeur </a:t>
            </a:r>
            <a:endParaRPr lang="fr-FR"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D19049"/>
                </a:solidFill>
              </a:rPr>
              <a:t>Section 2 : Les forfaits sur l’année</a:t>
            </a:r>
            <a:endParaRPr lang="fr-FR" b="1" dirty="0">
              <a:solidFill>
                <a:srgbClr val="D19049"/>
              </a:solidFill>
            </a:endParaRPr>
          </a:p>
        </p:txBody>
      </p:sp>
      <p:sp>
        <p:nvSpPr>
          <p:cNvPr id="3" name="Espace réservé du contenu 2"/>
          <p:cNvSpPr>
            <a:spLocks noGrp="1"/>
          </p:cNvSpPr>
          <p:nvPr>
            <p:ph sz="quarter" idx="1"/>
          </p:nvPr>
        </p:nvSpPr>
        <p:spPr>
          <a:xfrm>
            <a:off x="1063752" y="2143760"/>
            <a:ext cx="6993128" cy="3230880"/>
          </a:xfrm>
        </p:spPr>
        <p:txBody>
          <a:bodyPr>
            <a:normAutofit/>
          </a:bodyPr>
          <a:lstStyle/>
          <a:p>
            <a:pPr>
              <a:buNone/>
            </a:pPr>
            <a:r>
              <a:rPr lang="fr-FR" sz="2400" u="sng" dirty="0" smtClean="0"/>
              <a:t>On distingue : </a:t>
            </a:r>
          </a:p>
          <a:p>
            <a:pPr>
              <a:buNone/>
            </a:pPr>
            <a:endParaRPr lang="fr-FR" sz="2400" dirty="0" smtClean="0"/>
          </a:p>
          <a:p>
            <a:pPr lvl="1">
              <a:buClr>
                <a:schemeClr val="accent6"/>
              </a:buClr>
              <a:buSzPct val="120000"/>
              <a:buFont typeface="Arial"/>
              <a:buChar char="•"/>
            </a:pPr>
            <a:r>
              <a:rPr lang="fr-FR" sz="2400" b="1" dirty="0" smtClean="0">
                <a:solidFill>
                  <a:srgbClr val="000000"/>
                </a:solidFill>
              </a:rPr>
              <a:t>Le forfait annuel en heures</a:t>
            </a:r>
          </a:p>
          <a:p>
            <a:pPr lvl="1">
              <a:buClr>
                <a:schemeClr val="accent6"/>
              </a:buClr>
              <a:buSzPct val="120000"/>
              <a:buFont typeface="Arial"/>
              <a:buChar char="•"/>
            </a:pPr>
            <a:r>
              <a:rPr lang="fr-FR" sz="2400" b="1" dirty="0" smtClean="0">
                <a:solidFill>
                  <a:srgbClr val="000000"/>
                </a:solidFill>
              </a:rPr>
              <a:t>Le forfait annuel en jours</a:t>
            </a:r>
            <a:endParaRPr lang="fr-FR" sz="2400" b="1" dirty="0">
              <a:solidFill>
                <a:srgbClr val="00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660066"/>
                </a:solidFill>
              </a:rPr>
              <a:t>1- Conditions communes</a:t>
            </a:r>
            <a:endParaRPr lang="fr-FR" dirty="0">
              <a:solidFill>
                <a:srgbClr val="660066"/>
              </a:solidFill>
            </a:endParaRPr>
          </a:p>
        </p:txBody>
      </p:sp>
      <p:sp>
        <p:nvSpPr>
          <p:cNvPr id="3" name="Espace réservé du contenu 2"/>
          <p:cNvSpPr>
            <a:spLocks noGrp="1"/>
          </p:cNvSpPr>
          <p:nvPr>
            <p:ph sz="quarter" idx="1"/>
          </p:nvPr>
        </p:nvSpPr>
        <p:spPr/>
        <p:txBody>
          <a:bodyPr>
            <a:normAutofit/>
          </a:bodyPr>
          <a:lstStyle/>
          <a:p>
            <a:pPr>
              <a:buNone/>
            </a:pPr>
            <a:r>
              <a:rPr lang="fr-FR" sz="2162" dirty="0" smtClean="0"/>
              <a:t>	</a:t>
            </a:r>
          </a:p>
          <a:p>
            <a:pPr>
              <a:buNone/>
            </a:pPr>
            <a:r>
              <a:rPr lang="fr-FR" sz="2162" dirty="0" smtClean="0"/>
              <a:t>	1-</a:t>
            </a:r>
            <a:r>
              <a:rPr lang="fr-FR" sz="2162" b="1" dirty="0" smtClean="0"/>
              <a:t> Un accord collectif </a:t>
            </a:r>
            <a:r>
              <a:rPr lang="fr-FR" sz="2162" dirty="0" smtClean="0"/>
              <a:t>d'entreprise ou d'établissement ou, à défaut, d'une convention ou d'un accord de branche, qui détermine : </a:t>
            </a:r>
          </a:p>
          <a:p>
            <a:pPr>
              <a:buNone/>
            </a:pPr>
            <a:r>
              <a:rPr lang="fr-FR" sz="2162" dirty="0" smtClean="0"/>
              <a:t>	</a:t>
            </a:r>
            <a:endParaRPr lang="fr-FR" sz="2000" dirty="0" smtClean="0"/>
          </a:p>
          <a:p>
            <a:pPr lvl="2">
              <a:buNone/>
            </a:pPr>
            <a:r>
              <a:rPr lang="fr-FR" dirty="0" smtClean="0"/>
              <a:t>		-les catégories de salariés susceptibles de conclure une convention 	individuelle de forfait,</a:t>
            </a:r>
          </a:p>
          <a:p>
            <a:pPr lvl="2">
              <a:buNone/>
            </a:pPr>
            <a:r>
              <a:rPr lang="fr-FR" dirty="0" smtClean="0"/>
              <a:t>		-la durée annuelle du travail à partir de laquelle le forfait est établi.</a:t>
            </a:r>
          </a:p>
          <a:p>
            <a:pPr>
              <a:buNone/>
            </a:pPr>
            <a:endParaRPr lang="fr-FR" sz="2162" dirty="0" smtClean="0"/>
          </a:p>
          <a:p>
            <a:pPr>
              <a:buNone/>
            </a:pPr>
            <a:r>
              <a:rPr lang="fr-FR" sz="2162" dirty="0" smtClean="0"/>
              <a:t>	2-  </a:t>
            </a:r>
            <a:r>
              <a:rPr lang="fr-FR" sz="2162" b="1" dirty="0" smtClean="0"/>
              <a:t>Une convention individuelle de forfait</a:t>
            </a:r>
            <a:r>
              <a:rPr lang="fr-FR" sz="2162" dirty="0" smtClean="0"/>
              <a:t>, laquelle requiert l'accord du salarié et doit être passée par écrit</a:t>
            </a:r>
            <a:r>
              <a:rPr lang="fr-FR" dirty="0" smtClean="0"/>
              <a:t>. </a:t>
            </a: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660066"/>
                </a:solidFill>
              </a:rPr>
              <a:t>2- Conditions propres au forfait annuel en heures </a:t>
            </a:r>
            <a:endParaRPr lang="fr-FR" dirty="0">
              <a:solidFill>
                <a:srgbClr val="660066"/>
              </a:solidFill>
            </a:endParaRPr>
          </a:p>
        </p:txBody>
      </p:sp>
      <p:sp>
        <p:nvSpPr>
          <p:cNvPr id="3" name="Espace réservé du contenu 2"/>
          <p:cNvSpPr>
            <a:spLocks noGrp="1"/>
          </p:cNvSpPr>
          <p:nvPr>
            <p:ph sz="quarter" idx="1"/>
          </p:nvPr>
        </p:nvSpPr>
        <p:spPr/>
        <p:txBody>
          <a:bodyPr>
            <a:normAutofit/>
          </a:bodyPr>
          <a:lstStyle/>
          <a:p>
            <a:pPr lvl="8">
              <a:buClr>
                <a:schemeClr val="accent6"/>
              </a:buClr>
              <a:buSzPct val="120000"/>
            </a:pPr>
            <a:r>
              <a:rPr lang="fr-FR" sz="2000" b="1" u="sng" dirty="0" smtClean="0"/>
              <a:t>Salariés concernés : </a:t>
            </a:r>
          </a:p>
          <a:p>
            <a:endParaRPr lang="fr-FR" sz="2000" dirty="0" smtClean="0"/>
          </a:p>
          <a:p>
            <a:pPr lvl="1">
              <a:buClr>
                <a:schemeClr val="accent5">
                  <a:lumMod val="75000"/>
                </a:schemeClr>
              </a:buClr>
              <a:buSzPct val="120000"/>
              <a:buFont typeface="Lucida Grande"/>
              <a:buChar char="-"/>
            </a:pPr>
            <a:r>
              <a:rPr lang="fr-FR" sz="2000" dirty="0" smtClean="0">
                <a:solidFill>
                  <a:schemeClr val="tx1"/>
                </a:solidFill>
              </a:rPr>
              <a:t>les cadres dont la nature des fonctions ne les conduit pas à suivre l'horaire collectif applicable au sein du service ou de l'équipe auxquels ils sont intégrés ;</a:t>
            </a:r>
          </a:p>
          <a:p>
            <a:pPr lvl="1">
              <a:buClr>
                <a:schemeClr val="accent5">
                  <a:lumMod val="75000"/>
                </a:schemeClr>
              </a:buClr>
              <a:buSzPct val="120000"/>
              <a:buNone/>
            </a:pPr>
            <a:endParaRPr lang="fr-FR" sz="2000" dirty="0" smtClean="0">
              <a:solidFill>
                <a:schemeClr val="tx1"/>
              </a:solidFill>
            </a:endParaRPr>
          </a:p>
          <a:p>
            <a:pPr lvl="1">
              <a:buClr>
                <a:schemeClr val="accent5">
                  <a:lumMod val="75000"/>
                </a:schemeClr>
              </a:buClr>
              <a:buSzPct val="120000"/>
              <a:buFont typeface="Lucida Grande"/>
              <a:buChar char="-"/>
            </a:pPr>
            <a:r>
              <a:rPr lang="fr-FR" sz="2000" dirty="0" smtClean="0">
                <a:solidFill>
                  <a:schemeClr val="tx1"/>
                </a:solidFill>
              </a:rPr>
              <a:t>les salariés qui disposent d'une réelle autonomie dans l'organisation de leur emploi du temps</a:t>
            </a:r>
          </a:p>
          <a:p>
            <a:pPr>
              <a:buNone/>
            </a:pPr>
            <a:endParaRPr lang="fr-FR" sz="2000" dirty="0" smtClean="0"/>
          </a:p>
          <a:p>
            <a:pPr>
              <a:buNone/>
            </a:pPr>
            <a:r>
              <a:rPr lang="fr-FR" sz="2000" dirty="0" smtClean="0"/>
              <a:t>	</a:t>
            </a:r>
            <a:r>
              <a:rPr lang="fr-FR" sz="2000" b="1" dirty="0" smtClean="0"/>
              <a:t>La</a:t>
            </a:r>
            <a:r>
              <a:rPr lang="fr-FR" sz="2000" dirty="0" smtClean="0"/>
              <a:t> </a:t>
            </a:r>
            <a:r>
              <a:rPr lang="fr-FR" sz="2000" b="1" dirty="0" smtClean="0"/>
              <a:t>convention ou l'accord collectif doit déterminer, au regard de ces critères, les catégories de salariés susceptibles de conclure des conventions individuelles de forfait annuel en heures</a:t>
            </a:r>
            <a:endParaRPr lang="fr-FR" sz="20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09600" y="365760"/>
            <a:ext cx="8097520" cy="8740852"/>
          </a:xfrm>
          <a:prstGeom prst="rect">
            <a:avLst/>
          </a:prstGeom>
          <a:noFill/>
        </p:spPr>
        <p:txBody>
          <a:bodyPr wrap="square" rtlCol="0">
            <a:spAutoFit/>
          </a:bodyPr>
          <a:lstStyle/>
          <a:p>
            <a:pPr algn="ctr">
              <a:buClr>
                <a:schemeClr val="accent6"/>
              </a:buClr>
              <a:buSzPct val="120000"/>
              <a:buFont typeface="Arial"/>
              <a:buChar char="•"/>
            </a:pPr>
            <a:r>
              <a:rPr lang="fr-FR" b="1" u="sng" dirty="0" smtClean="0"/>
              <a:t> </a:t>
            </a:r>
            <a:r>
              <a:rPr lang="fr-FR" b="1" u="sng" cap="all" dirty="0" smtClean="0"/>
              <a:t>Fonctionnement:</a:t>
            </a:r>
          </a:p>
          <a:p>
            <a:endParaRPr lang="fr-FR" b="1" dirty="0" smtClean="0"/>
          </a:p>
          <a:p>
            <a:pPr>
              <a:buClr>
                <a:schemeClr val="accent6"/>
              </a:buClr>
              <a:buFont typeface="Arial"/>
              <a:buChar char="•"/>
            </a:pPr>
            <a:r>
              <a:rPr lang="fr-FR" sz="2000" dirty="0" smtClean="0"/>
              <a:t>Les conventions de forfait annuel en heures doivent respecter la </a:t>
            </a:r>
            <a:r>
              <a:rPr lang="fr-FR" sz="2000" b="1" dirty="0" smtClean="0"/>
              <a:t>durée annuelle de travail fixée par l'accord collectif</a:t>
            </a:r>
          </a:p>
          <a:p>
            <a:pPr>
              <a:buClr>
                <a:schemeClr val="accent6"/>
              </a:buClr>
              <a:buFont typeface="Arial"/>
              <a:buChar char="•"/>
            </a:pPr>
            <a:endParaRPr lang="fr-FR" sz="2000" b="1" dirty="0" smtClean="0"/>
          </a:p>
          <a:p>
            <a:pPr>
              <a:buClr>
                <a:schemeClr val="accent6"/>
              </a:buClr>
              <a:buFont typeface="Arial"/>
              <a:buChar char="•"/>
            </a:pPr>
            <a:r>
              <a:rPr lang="fr-FR" sz="2000" dirty="0" smtClean="0"/>
              <a:t> Pas de </a:t>
            </a:r>
            <a:r>
              <a:rPr lang="fr-FR" sz="2000" b="1" dirty="0" smtClean="0"/>
              <a:t>contrepartie obligatoire en repos.</a:t>
            </a:r>
          </a:p>
          <a:p>
            <a:pPr>
              <a:buClr>
                <a:schemeClr val="accent6"/>
              </a:buClr>
            </a:pPr>
            <a:endParaRPr lang="fr-FR" sz="2000" dirty="0" smtClean="0"/>
          </a:p>
          <a:p>
            <a:pPr>
              <a:buClr>
                <a:schemeClr val="accent6"/>
              </a:buClr>
              <a:buFont typeface="Arial"/>
              <a:buChar char="•"/>
            </a:pPr>
            <a:r>
              <a:rPr lang="fr-FR" sz="2000" u="sng" dirty="0" smtClean="0"/>
              <a:t>Les salariés relèvent des dispositions sur la durée du travail : </a:t>
            </a:r>
          </a:p>
          <a:p>
            <a:pPr>
              <a:buClr>
                <a:schemeClr val="accent6"/>
              </a:buClr>
              <a:buFont typeface="Arial"/>
              <a:buChar char="•"/>
            </a:pPr>
            <a:endParaRPr lang="fr-FR" sz="2000" b="1" dirty="0" smtClean="0"/>
          </a:p>
          <a:p>
            <a:pPr lvl="2">
              <a:buClr>
                <a:srgbClr val="660066"/>
              </a:buClr>
              <a:buFont typeface="Lucida Grande"/>
              <a:buChar char="-"/>
            </a:pPr>
            <a:r>
              <a:rPr lang="fr-FR" sz="2000" b="1" dirty="0" smtClean="0"/>
              <a:t>d</a:t>
            </a:r>
            <a:r>
              <a:rPr lang="fr-FR" sz="2000" b="1" smtClean="0"/>
              <a:t>urée </a:t>
            </a:r>
            <a:r>
              <a:rPr lang="fr-FR" sz="2000" b="1" dirty="0" smtClean="0"/>
              <a:t>maximales journalières (</a:t>
            </a:r>
            <a:r>
              <a:rPr lang="fr-FR" sz="2000" dirty="0" smtClean="0"/>
              <a:t>10 heures, jusqu’à 12 heures par accord collectif)</a:t>
            </a:r>
            <a:endParaRPr lang="fr-FR" sz="2000" b="1" dirty="0" smtClean="0"/>
          </a:p>
          <a:p>
            <a:pPr lvl="2">
              <a:buClr>
                <a:srgbClr val="660066"/>
              </a:buClr>
              <a:buFont typeface="Lucida Grande"/>
              <a:buChar char="-"/>
            </a:pPr>
            <a:r>
              <a:rPr lang="fr-FR" sz="2000" b="1" dirty="0" smtClean="0"/>
              <a:t>durées maximales hebdomadaires  (</a:t>
            </a:r>
            <a:r>
              <a:rPr lang="fr-FR" sz="2000" dirty="0" smtClean="0"/>
              <a:t>48 heures, ou 60 heures en cas de surcroit temporaire d’activité)</a:t>
            </a:r>
            <a:endParaRPr lang="fr-FR" sz="2000" b="1" dirty="0" smtClean="0"/>
          </a:p>
          <a:p>
            <a:pPr lvl="2">
              <a:buClr>
                <a:srgbClr val="660066"/>
              </a:buClr>
              <a:buFont typeface="Lucida Grande"/>
              <a:buChar char="-"/>
            </a:pPr>
            <a:r>
              <a:rPr lang="fr-FR" sz="2000" b="1" dirty="0" smtClean="0"/>
              <a:t>repos quotidien (</a:t>
            </a:r>
            <a:r>
              <a:rPr lang="fr-FR" sz="2000" dirty="0" smtClean="0"/>
              <a:t>11 heures consécutives, dérogation possible sur autorisation de l’inspecteur du travail ou par convention collective</a:t>
            </a:r>
            <a:r>
              <a:rPr lang="fr-FR" sz="2000" b="1" dirty="0" smtClean="0"/>
              <a:t>)</a:t>
            </a:r>
          </a:p>
          <a:p>
            <a:pPr lvl="2">
              <a:buClr>
                <a:srgbClr val="660066"/>
              </a:buClr>
              <a:buFont typeface="Lucida Grande"/>
              <a:buChar char="-"/>
            </a:pPr>
            <a:r>
              <a:rPr lang="fr-FR" sz="2000" b="1" dirty="0" smtClean="0"/>
              <a:t>repos hebdomadaire ( </a:t>
            </a:r>
            <a:r>
              <a:rPr lang="fr-FR" sz="2000" dirty="0" smtClean="0"/>
              <a:t>24 heures consécutive + 11 heures de repos quotidien</a:t>
            </a:r>
            <a:r>
              <a:rPr lang="fr-FR" sz="2000" b="1" dirty="0" smtClean="0"/>
              <a:t>)</a:t>
            </a:r>
          </a:p>
          <a:p>
            <a:pPr lvl="2">
              <a:buClr>
                <a:srgbClr val="660066"/>
              </a:buClr>
              <a:buFont typeface="Lucida Grande"/>
              <a:buChar char="-"/>
            </a:pPr>
            <a:r>
              <a:rPr lang="fr-FR" sz="2000" b="1" dirty="0" smtClean="0"/>
              <a:t>jours fériés,</a:t>
            </a:r>
          </a:p>
          <a:p>
            <a:pPr lvl="2">
              <a:buClr>
                <a:srgbClr val="660066"/>
              </a:buClr>
              <a:buFont typeface="Lucida Grande"/>
              <a:buChar char="-"/>
            </a:pPr>
            <a:r>
              <a:rPr lang="fr-FR" sz="2000" b="1" dirty="0" smtClean="0"/>
              <a:t> travail de nuit</a:t>
            </a:r>
          </a:p>
          <a:p>
            <a:pPr>
              <a:buClr>
                <a:schemeClr val="accent6"/>
              </a:buClr>
            </a:pPr>
            <a:endParaRPr lang="fr-FR" sz="2000" b="1" dirty="0" smtClean="0"/>
          </a:p>
          <a:p>
            <a:endParaRPr lang="fr-FR" b="1" dirty="0" smtClean="0"/>
          </a:p>
          <a:p>
            <a:endParaRPr lang="fr-FR" b="1" dirty="0" smtClean="0">
              <a:hlinkClick r:id="rId2"/>
            </a:endParaRPr>
          </a:p>
          <a:p>
            <a:endParaRPr lang="fr-FR" b="1" dirty="0" smtClean="0"/>
          </a:p>
          <a:p>
            <a:endParaRPr lang="fr-FR" b="1" dirty="0" smtClean="0"/>
          </a:p>
          <a:p>
            <a:endParaRPr lang="fr-FR" b="1" dirty="0" smtClean="0"/>
          </a:p>
          <a:p>
            <a:endParaRPr lang="fr-FR" b="1" dirty="0" smtClean="0"/>
          </a:p>
          <a:p>
            <a:endParaRPr lang="fr-FR" dirty="0"/>
          </a:p>
        </p:txBody>
      </p:sp>
    </p:spTree>
    <p:extLst>
      <p:ext uri="{BB962C8B-B14F-4D97-AF65-F5344CB8AC3E}">
        <p14:creationId xmlns:p14="http://schemas.microsoft.com/office/powerpoint/2010/main" val="12779377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41680" y="487680"/>
            <a:ext cx="7366000" cy="5447646"/>
          </a:xfrm>
          <a:prstGeom prst="rect">
            <a:avLst/>
          </a:prstGeom>
          <a:noFill/>
        </p:spPr>
        <p:txBody>
          <a:bodyPr wrap="square" rtlCol="0">
            <a:spAutoFit/>
          </a:bodyPr>
          <a:lstStyle/>
          <a:p>
            <a:pPr algn="ctr">
              <a:buClr>
                <a:schemeClr val="accent6"/>
              </a:buClr>
              <a:buSzPct val="120000"/>
              <a:buFont typeface="Arial"/>
              <a:buChar char="•"/>
            </a:pPr>
            <a:r>
              <a:rPr lang="fr-FR" sz="2000" b="1" u="sng" cap="all" dirty="0" smtClean="0"/>
              <a:t>Rémunération:</a:t>
            </a:r>
          </a:p>
          <a:p>
            <a:pPr algn="just"/>
            <a:endParaRPr lang="fr-FR" sz="2000" b="1" u="sng" cap="all" dirty="0" smtClean="0"/>
          </a:p>
          <a:p>
            <a:pPr algn="just"/>
            <a:r>
              <a:rPr lang="fr-FR" sz="2000" dirty="0" smtClean="0"/>
              <a:t>La rémunération du salarié au forfait annuel en heures est au moins égale à : </a:t>
            </a:r>
          </a:p>
          <a:p>
            <a:pPr algn="just"/>
            <a:endParaRPr lang="fr-FR" sz="2000" dirty="0" smtClean="0"/>
          </a:p>
          <a:p>
            <a:pPr algn="just"/>
            <a:endParaRPr lang="fr-FR" sz="2000" dirty="0" smtClean="0"/>
          </a:p>
          <a:p>
            <a:pPr lvl="2" algn="just">
              <a:buClr>
                <a:srgbClr val="660066"/>
              </a:buClr>
              <a:buSzPct val="120000"/>
              <a:buFont typeface="Lucida Grande"/>
              <a:buChar char="-"/>
            </a:pPr>
            <a:r>
              <a:rPr lang="fr-FR" sz="2000" b="1" dirty="0" smtClean="0"/>
              <a:t> la rémunération minimale applicable dans l'entreprise pour le nombre d'heures correspondant au forfait</a:t>
            </a:r>
          </a:p>
          <a:p>
            <a:pPr lvl="1" algn="just">
              <a:buClr>
                <a:srgbClr val="660066"/>
              </a:buClr>
              <a:buSzPct val="120000"/>
            </a:pPr>
            <a:endParaRPr lang="fr-FR" sz="2000" b="1" dirty="0" smtClean="0"/>
          </a:p>
          <a:p>
            <a:pPr lvl="2" algn="just">
              <a:buClr>
                <a:srgbClr val="660066"/>
              </a:buClr>
              <a:buSzPct val="120000"/>
              <a:buFont typeface="Lucida Grande"/>
              <a:buChar char="-"/>
            </a:pPr>
            <a:r>
              <a:rPr lang="fr-FR" sz="2000" b="1" dirty="0" smtClean="0"/>
              <a:t> augmentée des majorations pour heures supplémentaires</a:t>
            </a:r>
            <a:endParaRPr lang="fr-FR" sz="2000" b="1" u="sng" cap="all" dirty="0" smtClean="0"/>
          </a:p>
          <a:p>
            <a:endParaRPr lang="fr-FR" b="1" u="sng" cap="all" dirty="0" smtClean="0"/>
          </a:p>
          <a:p>
            <a:endParaRPr lang="fr-FR" b="1" u="sng" cap="all" dirty="0" smtClean="0"/>
          </a:p>
          <a:p>
            <a:endParaRPr lang="fr-FR" b="1" u="sng" cap="all" dirty="0" smtClean="0"/>
          </a:p>
          <a:p>
            <a:endParaRPr lang="fr-FR" b="1" u="sng" cap="all" dirty="0" smtClean="0"/>
          </a:p>
          <a:p>
            <a:endParaRPr lang="fr-FR" b="1" u="sng" cap="all" dirty="0" smtClean="0"/>
          </a:p>
          <a:p>
            <a:endParaRPr lang="fr-FR" u="sng" cap="al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43221" y="1811449"/>
            <a:ext cx="7328733" cy="1938992"/>
          </a:xfrm>
          <a:prstGeom prst="rect">
            <a:avLst/>
          </a:prstGeom>
          <a:noFill/>
        </p:spPr>
        <p:txBody>
          <a:bodyPr wrap="square" rtlCol="0">
            <a:spAutoFit/>
          </a:bodyPr>
          <a:lstStyle/>
          <a:p>
            <a:pPr>
              <a:buClr>
                <a:schemeClr val="accent6"/>
              </a:buClr>
              <a:buFont typeface="Arial"/>
              <a:buChar char="•"/>
            </a:pPr>
            <a:r>
              <a:rPr lang="fr-FR" sz="2000" b="1" dirty="0" smtClean="0"/>
              <a:t>Ils ont droit aux majorations pour heures supplémentaires.</a:t>
            </a:r>
          </a:p>
          <a:p>
            <a:pPr>
              <a:buClr>
                <a:schemeClr val="accent6"/>
              </a:buClr>
              <a:buFont typeface="Arial"/>
              <a:buChar char="•"/>
            </a:pPr>
            <a:endParaRPr lang="fr-FR" sz="2000" b="1" dirty="0" smtClean="0"/>
          </a:p>
          <a:p>
            <a:pPr>
              <a:buClr>
                <a:schemeClr val="accent6"/>
              </a:buClr>
              <a:buFont typeface="Arial"/>
              <a:buChar char="•"/>
            </a:pPr>
            <a:r>
              <a:rPr lang="fr-FR" sz="2000" dirty="0" smtClean="0"/>
              <a:t>En revanche, </a:t>
            </a:r>
            <a:r>
              <a:rPr lang="fr-FR" sz="2000" b="1" dirty="0" smtClean="0"/>
              <a:t>ils sont exclus du champ du contingent annuel d'heures supplémentaires et donc de la contrepartie obligatoire en repos.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660066"/>
                </a:solidFill>
              </a:rPr>
              <a:t>3- Conditions propres au forfait annuel en jours </a:t>
            </a:r>
            <a:endParaRPr lang="fr-FR" dirty="0">
              <a:solidFill>
                <a:srgbClr val="660066"/>
              </a:solidFill>
            </a:endParaRPr>
          </a:p>
        </p:txBody>
      </p:sp>
      <p:sp>
        <p:nvSpPr>
          <p:cNvPr id="3" name="Espace réservé du contenu 2"/>
          <p:cNvSpPr>
            <a:spLocks noGrp="1"/>
          </p:cNvSpPr>
          <p:nvPr>
            <p:ph sz="quarter" idx="1"/>
          </p:nvPr>
        </p:nvSpPr>
        <p:spPr>
          <a:xfrm>
            <a:off x="301752" y="1527048"/>
            <a:ext cx="8503920" cy="4812792"/>
          </a:xfrm>
        </p:spPr>
        <p:txBody>
          <a:bodyPr>
            <a:normAutofit fontScale="92500"/>
          </a:bodyPr>
          <a:lstStyle/>
          <a:p>
            <a:pPr algn="ctr"/>
            <a:r>
              <a:rPr lang="fr-FR" sz="2000" b="1" u="sng" cap="all" dirty="0" smtClean="0"/>
              <a:t>Salariés concernés </a:t>
            </a:r>
          </a:p>
          <a:p>
            <a:pPr algn="ctr"/>
            <a:endParaRPr lang="fr-FR" sz="2000" u="sng" dirty="0" smtClean="0"/>
          </a:p>
          <a:p>
            <a:pPr lvl="1">
              <a:buClr>
                <a:srgbClr val="660066"/>
              </a:buClr>
              <a:buSzPct val="120000"/>
              <a:buFont typeface="Lucida Grande"/>
              <a:buChar char="-"/>
            </a:pPr>
            <a:r>
              <a:rPr lang="fr-FR" sz="1500" dirty="0" smtClean="0"/>
              <a:t> </a:t>
            </a:r>
            <a:r>
              <a:rPr lang="fr-FR" sz="2000" dirty="0" smtClean="0">
                <a:solidFill>
                  <a:schemeClr val="tx1"/>
                </a:solidFill>
              </a:rPr>
              <a:t>les cadres qui disposent d'une autonomie dans l'organisation de leur emploi du temps et dont la nature des fonctions ne les conduit pas à suivre l'horaire collectif applicable au sein du service ou de l'équipe auxquels ils sont </a:t>
            </a:r>
            <a:r>
              <a:rPr lang="fr-FR" sz="2000" dirty="0" smtClean="0">
                <a:solidFill>
                  <a:schemeClr val="tx1"/>
                </a:solidFill>
              </a:rPr>
              <a:t>intégrés</a:t>
            </a:r>
            <a:endParaRPr lang="fr-FR" sz="2000" dirty="0" smtClean="0">
              <a:solidFill>
                <a:schemeClr val="tx1"/>
              </a:solidFill>
            </a:endParaRPr>
          </a:p>
          <a:p>
            <a:pPr>
              <a:buClr>
                <a:srgbClr val="660066"/>
              </a:buClr>
              <a:buSzPct val="120000"/>
              <a:buFont typeface="Lucida Grande"/>
              <a:buChar char="-"/>
            </a:pPr>
            <a:endParaRPr lang="fr-FR" sz="2000" dirty="0" smtClean="0"/>
          </a:p>
          <a:p>
            <a:pPr lvl="1">
              <a:buClr>
                <a:srgbClr val="660066"/>
              </a:buClr>
              <a:buSzPct val="120000"/>
              <a:buFont typeface="Lucida Grande"/>
              <a:buChar char="-"/>
            </a:pPr>
            <a:r>
              <a:rPr lang="fr-FR" sz="2000" dirty="0" smtClean="0">
                <a:solidFill>
                  <a:schemeClr val="tx1"/>
                </a:solidFill>
              </a:rPr>
              <a:t>les salariés dont la durée du travail ne peut pas être prédéterminée et qui disposent d'une réelle autonomie dans l'organisation de leur emploi du temps pour l'exercice des responsabilités qui leur sont </a:t>
            </a:r>
            <a:r>
              <a:rPr lang="fr-FR" sz="2000" dirty="0" smtClean="0">
                <a:solidFill>
                  <a:schemeClr val="tx1"/>
                </a:solidFill>
              </a:rPr>
              <a:t>confiées</a:t>
            </a:r>
            <a:endParaRPr lang="fr-FR" sz="2000" dirty="0" smtClean="0">
              <a:solidFill>
                <a:schemeClr val="tx1"/>
              </a:solidFill>
            </a:endParaRPr>
          </a:p>
          <a:p>
            <a:pPr>
              <a:buFontTx/>
              <a:buChar char="-"/>
            </a:pPr>
            <a:endParaRPr lang="fr-FR" sz="2000" dirty="0" smtClean="0"/>
          </a:p>
          <a:p>
            <a:pPr>
              <a:buNone/>
            </a:pPr>
            <a:r>
              <a:rPr lang="fr-FR" sz="2000" dirty="0" smtClean="0"/>
              <a:t>	La </a:t>
            </a:r>
            <a:r>
              <a:rPr lang="fr-FR" sz="2000" b="1" dirty="0" smtClean="0"/>
              <a:t>convention ou l'accord collectif doit déterminer, au regard de ces critères, les catégories de salariés susceptibles de conclure des conventions individuelles de forfait annuel en jours </a:t>
            </a:r>
            <a:endParaRPr lang="fr-FR"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255" y="581375"/>
            <a:ext cx="7691737" cy="5493812"/>
          </a:xfrm>
          <a:prstGeom prst="rect">
            <a:avLst/>
          </a:prstGeom>
          <a:noFill/>
        </p:spPr>
        <p:txBody>
          <a:bodyPr wrap="square" rtlCol="0">
            <a:spAutoFit/>
          </a:bodyPr>
          <a:lstStyle/>
          <a:p>
            <a:pPr algn="ctr">
              <a:buClr>
                <a:schemeClr val="accent6"/>
              </a:buClr>
              <a:buSzPct val="120000"/>
              <a:buFont typeface="Arial"/>
              <a:buChar char="•"/>
            </a:pPr>
            <a:r>
              <a:rPr lang="fr-FR" sz="2000" b="1" u="sng" dirty="0" smtClean="0"/>
              <a:t> </a:t>
            </a:r>
            <a:r>
              <a:rPr lang="fr-FR" sz="2000" b="1" u="sng" cap="all" dirty="0" smtClean="0"/>
              <a:t>CONDITIONS DE VALIDITE: </a:t>
            </a:r>
          </a:p>
          <a:p>
            <a:endParaRPr lang="fr-FR" sz="2000" b="1" dirty="0" smtClean="0"/>
          </a:p>
          <a:p>
            <a:pPr lvl="1"/>
            <a:r>
              <a:rPr lang="fr-FR" sz="2500" dirty="0" smtClean="0"/>
              <a:t>	</a:t>
            </a:r>
            <a:r>
              <a:rPr lang="fr-FR" sz="2500" dirty="0" smtClean="0">
                <a:solidFill>
                  <a:srgbClr val="660066"/>
                </a:solidFill>
              </a:rPr>
              <a:t>1-</a:t>
            </a:r>
            <a:r>
              <a:rPr lang="fr-FR" sz="2000" dirty="0"/>
              <a:t>Nécessité </a:t>
            </a:r>
            <a:r>
              <a:rPr lang="fr-FR" sz="2000" dirty="0" smtClean="0"/>
              <a:t>d’une accord collectif</a:t>
            </a:r>
            <a:endParaRPr lang="fr-FR" sz="2000" dirty="0"/>
          </a:p>
          <a:p>
            <a:endParaRPr lang="fr-FR" sz="2000" dirty="0" smtClean="0"/>
          </a:p>
          <a:p>
            <a:endParaRPr lang="fr-FR" sz="2000" dirty="0" smtClean="0"/>
          </a:p>
          <a:p>
            <a:pPr lvl="1"/>
            <a:r>
              <a:rPr lang="fr-FR" sz="2000" dirty="0" smtClean="0"/>
              <a:t>	</a:t>
            </a:r>
            <a:r>
              <a:rPr lang="fr-FR" sz="2200" dirty="0" smtClean="0">
                <a:solidFill>
                  <a:srgbClr val="660066"/>
                </a:solidFill>
              </a:rPr>
              <a:t>2-</a:t>
            </a:r>
            <a:r>
              <a:rPr lang="fr-FR" sz="2000" dirty="0" smtClean="0"/>
              <a:t>Nécessité d’un écrit</a:t>
            </a:r>
          </a:p>
          <a:p>
            <a:endParaRPr lang="fr-FR" sz="2000" dirty="0" smtClean="0"/>
          </a:p>
          <a:p>
            <a:pPr lvl="1"/>
            <a:r>
              <a:rPr lang="fr-FR" sz="2000" dirty="0" smtClean="0"/>
              <a:t>	A défaut, la convention individuelle de forfait  est nulle et 	le salarié peut prétendre au paiement des heures 	supplémentaires accomplies</a:t>
            </a:r>
          </a:p>
          <a:p>
            <a:endParaRPr lang="fr-FR" dirty="0" smtClean="0"/>
          </a:p>
          <a:p>
            <a:r>
              <a:rPr lang="fr-FR" dirty="0" smtClean="0"/>
              <a:t>	</a:t>
            </a:r>
            <a:endParaRPr lang="fr-FR" b="1" dirty="0" smtClean="0"/>
          </a:p>
          <a:p>
            <a:endParaRPr lang="fr-FR" b="1" dirty="0" smtClean="0"/>
          </a:p>
          <a:p>
            <a:endParaRPr lang="fr-FR" b="1" dirty="0" smtClean="0"/>
          </a:p>
          <a:p>
            <a:endParaRPr lang="fr-FR" b="1" dirty="0" smtClean="0"/>
          </a:p>
          <a:p>
            <a:endParaRPr lang="fr-FR" b="1" dirty="0" smtClean="0"/>
          </a:p>
          <a:p>
            <a:endParaRPr lang="fr-FR" b="1" dirty="0" smtClean="0"/>
          </a:p>
          <a:p>
            <a:endParaRPr lang="fr-FR" dirty="0"/>
          </a:p>
        </p:txBody>
      </p:sp>
    </p:spTree>
    <p:extLst>
      <p:ext uri="{BB962C8B-B14F-4D97-AF65-F5344CB8AC3E}">
        <p14:creationId xmlns:p14="http://schemas.microsoft.com/office/powerpoint/2010/main" val="30240352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255" y="581375"/>
            <a:ext cx="7691737" cy="7001917"/>
          </a:xfrm>
          <a:prstGeom prst="rect">
            <a:avLst/>
          </a:prstGeom>
          <a:noFill/>
        </p:spPr>
        <p:txBody>
          <a:bodyPr wrap="square" rtlCol="0">
            <a:spAutoFit/>
          </a:bodyPr>
          <a:lstStyle/>
          <a:p>
            <a:pPr algn="ctr">
              <a:buClr>
                <a:schemeClr val="accent6"/>
              </a:buClr>
              <a:buSzPct val="120000"/>
              <a:buFont typeface="Arial"/>
              <a:buChar char="•"/>
            </a:pPr>
            <a:r>
              <a:rPr lang="fr-FR" sz="2000" b="1" u="sng" dirty="0" smtClean="0"/>
              <a:t> </a:t>
            </a:r>
            <a:r>
              <a:rPr lang="fr-FR" sz="2000" b="1" u="sng" cap="all" dirty="0" smtClean="0"/>
              <a:t>Fonctionnement: </a:t>
            </a:r>
          </a:p>
          <a:p>
            <a:endParaRPr lang="fr-FR" sz="2000" b="1" dirty="0" smtClean="0"/>
          </a:p>
          <a:p>
            <a:pPr lvl="1"/>
            <a:r>
              <a:rPr lang="fr-FR" sz="2500" dirty="0" smtClean="0"/>
              <a:t>	</a:t>
            </a:r>
            <a:r>
              <a:rPr lang="fr-FR" sz="2500" dirty="0" smtClean="0">
                <a:solidFill>
                  <a:srgbClr val="660066"/>
                </a:solidFill>
              </a:rPr>
              <a:t>1- </a:t>
            </a:r>
            <a:r>
              <a:rPr lang="fr-FR" sz="2000" dirty="0" smtClean="0"/>
              <a:t>La convention ou l'accord collectif détermine le nombre 	de jours travaillés </a:t>
            </a:r>
            <a:r>
              <a:rPr lang="fr-FR" sz="2000" b="1" dirty="0" smtClean="0"/>
              <a:t>dans la limite de 218 </a:t>
            </a:r>
            <a:r>
              <a:rPr lang="fr-FR" sz="2000" b="1" dirty="0" smtClean="0"/>
              <a:t>jours</a:t>
            </a:r>
            <a:endParaRPr lang="fr-FR" sz="2000" b="1" dirty="0" smtClean="0"/>
          </a:p>
          <a:p>
            <a:endParaRPr lang="fr-FR" sz="2000" dirty="0" smtClean="0"/>
          </a:p>
          <a:p>
            <a:endParaRPr lang="fr-FR" sz="2000" dirty="0" smtClean="0"/>
          </a:p>
          <a:p>
            <a:pPr lvl="1"/>
            <a:r>
              <a:rPr lang="fr-FR" sz="2000" dirty="0" smtClean="0"/>
              <a:t>	</a:t>
            </a:r>
            <a:r>
              <a:rPr lang="fr-FR" sz="2200" dirty="0" smtClean="0">
                <a:solidFill>
                  <a:srgbClr val="660066"/>
                </a:solidFill>
              </a:rPr>
              <a:t>2-</a:t>
            </a:r>
            <a:r>
              <a:rPr lang="fr-FR" sz="2000" dirty="0" smtClean="0"/>
              <a:t>Dans la limite posée par l'accord, la convention 	individuelle de 	forfait conclu avec le salarié </a:t>
            </a:r>
            <a:r>
              <a:rPr lang="fr-FR" sz="2000" b="1" dirty="0" smtClean="0"/>
              <a:t>doit fixer le 	nombre de jours 	travaillés</a:t>
            </a:r>
            <a:r>
              <a:rPr lang="fr-FR" sz="2000" dirty="0"/>
              <a:t> </a:t>
            </a:r>
            <a:r>
              <a:rPr lang="fr-FR" sz="2000" dirty="0" smtClean="0"/>
              <a:t>et préciser </a:t>
            </a:r>
            <a:r>
              <a:rPr lang="fr-FR" sz="2000" dirty="0"/>
              <a:t>les modalités de </a:t>
            </a:r>
            <a:r>
              <a:rPr lang="fr-FR" sz="2000" dirty="0" smtClean="0"/>
              <a:t>	décompte </a:t>
            </a:r>
            <a:r>
              <a:rPr lang="fr-FR" sz="2000" dirty="0"/>
              <a:t>des journées ou demi-journées travaillées et de </a:t>
            </a:r>
            <a:r>
              <a:rPr lang="fr-FR" sz="2000" dirty="0" smtClean="0"/>
              <a:t>	prises </a:t>
            </a:r>
            <a:r>
              <a:rPr lang="fr-FR" sz="2000" dirty="0"/>
              <a:t>de journées ou demi-journées de </a:t>
            </a:r>
            <a:r>
              <a:rPr lang="fr-FR" sz="2000" dirty="0" smtClean="0"/>
              <a:t>repos</a:t>
            </a:r>
            <a:endParaRPr lang="fr-FR" sz="2000" dirty="0" smtClean="0"/>
          </a:p>
          <a:p>
            <a:endParaRPr lang="fr-FR" sz="2000" dirty="0" smtClean="0"/>
          </a:p>
          <a:p>
            <a:pPr lvl="1"/>
            <a:r>
              <a:rPr lang="fr-FR" sz="2000" dirty="0" smtClean="0"/>
              <a:t>	A défaut, la convention individuelle de forfait  est nulle et 	le salarié peut prétendre au paiement des heures 	supplémentaires accomplies</a:t>
            </a:r>
          </a:p>
          <a:p>
            <a:endParaRPr lang="fr-FR" dirty="0" smtClean="0"/>
          </a:p>
          <a:p>
            <a:r>
              <a:rPr lang="fr-FR" dirty="0" smtClean="0"/>
              <a:t>	</a:t>
            </a:r>
            <a:endParaRPr lang="fr-FR" b="1" dirty="0" smtClean="0"/>
          </a:p>
          <a:p>
            <a:endParaRPr lang="fr-FR" b="1" dirty="0" smtClean="0"/>
          </a:p>
          <a:p>
            <a:endParaRPr lang="fr-FR" b="1" dirty="0" smtClean="0"/>
          </a:p>
          <a:p>
            <a:endParaRPr lang="fr-FR" b="1" dirty="0" smtClean="0"/>
          </a:p>
          <a:p>
            <a:endParaRPr lang="fr-FR" b="1" dirty="0" smtClean="0"/>
          </a:p>
          <a:p>
            <a:endParaRPr lang="fr-FR" b="1" dirty="0" smtClean="0"/>
          </a:p>
          <a:p>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04240" y="538480"/>
            <a:ext cx="7386320" cy="5016758"/>
          </a:xfrm>
          <a:prstGeom prst="rect">
            <a:avLst/>
          </a:prstGeom>
          <a:noFill/>
        </p:spPr>
        <p:txBody>
          <a:bodyPr wrap="square" rtlCol="0">
            <a:spAutoFit/>
          </a:bodyPr>
          <a:lstStyle/>
          <a:p>
            <a:pPr algn="just"/>
            <a:r>
              <a:rPr lang="fr-FR" sz="2000" u="sng" dirty="0" smtClean="0">
                <a:solidFill>
                  <a:srgbClr val="660066"/>
                </a:solidFill>
              </a:rPr>
              <a:t>3- </a:t>
            </a:r>
            <a:r>
              <a:rPr lang="fr-FR" sz="2000" b="1" u="sng" dirty="0" smtClean="0"/>
              <a:t>Décompte de la durée de travail : </a:t>
            </a:r>
            <a:r>
              <a:rPr lang="fr-FR" sz="2000" dirty="0" smtClean="0"/>
              <a:t>chaque année par récapitulation du nombre de journées ou demi-journées </a:t>
            </a:r>
            <a:r>
              <a:rPr lang="fr-FR" sz="2000" dirty="0" smtClean="0"/>
              <a:t>travaillées</a:t>
            </a:r>
            <a:endParaRPr lang="fr-FR" sz="2000" dirty="0" smtClean="0"/>
          </a:p>
          <a:p>
            <a:pPr algn="just"/>
            <a:endParaRPr lang="fr-FR" sz="2000" dirty="0" smtClean="0"/>
          </a:p>
          <a:p>
            <a:pPr algn="just"/>
            <a:endParaRPr lang="fr-FR" sz="2000" dirty="0" smtClean="0"/>
          </a:p>
          <a:p>
            <a:pPr algn="just"/>
            <a:r>
              <a:rPr lang="fr-FR" sz="2000" dirty="0" smtClean="0">
                <a:solidFill>
                  <a:srgbClr val="660066"/>
                </a:solidFill>
              </a:rPr>
              <a:t>4- </a:t>
            </a:r>
            <a:r>
              <a:rPr lang="fr-FR" sz="2000" dirty="0" smtClean="0"/>
              <a:t>Les salariés sous convention de forfait en jours bénéficient </a:t>
            </a:r>
            <a:r>
              <a:rPr lang="fr-FR" sz="2000" b="1" dirty="0" smtClean="0"/>
              <a:t>des repos quotidien et </a:t>
            </a:r>
            <a:r>
              <a:rPr lang="fr-FR" sz="2000" b="1" dirty="0" smtClean="0"/>
              <a:t>hebdomadaire</a:t>
            </a:r>
            <a:endParaRPr lang="fr-FR" sz="2000" b="1" dirty="0" smtClean="0"/>
          </a:p>
          <a:p>
            <a:pPr algn="just"/>
            <a:endParaRPr lang="fr-FR" sz="2000" dirty="0" smtClean="0"/>
          </a:p>
          <a:p>
            <a:pPr algn="just"/>
            <a:endParaRPr lang="fr-FR" sz="2000" dirty="0" smtClean="0"/>
          </a:p>
          <a:p>
            <a:pPr lvl="2" algn="just"/>
            <a:r>
              <a:rPr lang="fr-FR" sz="2000" dirty="0" smtClean="0"/>
              <a:t>En revanche ne sont pas applicables les dispositions relatives à  : </a:t>
            </a:r>
          </a:p>
          <a:p>
            <a:pPr algn="just">
              <a:buClr>
                <a:schemeClr val="accent5">
                  <a:lumMod val="75000"/>
                </a:schemeClr>
              </a:buClr>
              <a:buFont typeface="Lucida Grande"/>
              <a:buChar char="-"/>
            </a:pPr>
            <a:endParaRPr lang="fr-FR" sz="2000" dirty="0" smtClean="0"/>
          </a:p>
          <a:p>
            <a:pPr lvl="3" algn="just">
              <a:buClr>
                <a:schemeClr val="accent5">
                  <a:lumMod val="75000"/>
                </a:schemeClr>
              </a:buClr>
              <a:buFont typeface="Lucida Grande"/>
              <a:buChar char="-"/>
            </a:pPr>
            <a:r>
              <a:rPr lang="fr-FR" sz="2000" b="1" dirty="0" smtClean="0"/>
              <a:t>la durée légale hebdomadaire du travail </a:t>
            </a:r>
          </a:p>
          <a:p>
            <a:pPr lvl="3" algn="just">
              <a:buClr>
                <a:schemeClr val="accent5">
                  <a:lumMod val="75000"/>
                </a:schemeClr>
              </a:buClr>
              <a:buFont typeface="Lucida Grande"/>
              <a:buChar char="-"/>
            </a:pPr>
            <a:r>
              <a:rPr lang="fr-FR" sz="2000" b="1" dirty="0" smtClean="0"/>
              <a:t>aux heures supplémentaires </a:t>
            </a:r>
          </a:p>
          <a:p>
            <a:pPr lvl="3" algn="just">
              <a:buClr>
                <a:schemeClr val="accent5">
                  <a:lumMod val="75000"/>
                </a:schemeClr>
              </a:buClr>
              <a:buFont typeface="Lucida Grande"/>
              <a:buChar char="-"/>
            </a:pPr>
            <a:r>
              <a:rPr lang="fr-FR" sz="2000" b="1" dirty="0" smtClean="0"/>
              <a:t>aux durées maximales journalière et hebdomadaire du </a:t>
            </a:r>
            <a:r>
              <a:rPr lang="fr-FR" sz="2000" b="1" dirty="0" smtClean="0"/>
              <a:t>travail</a:t>
            </a:r>
            <a:endParaRPr lang="fr-FR" sz="2000"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62000" y="629920"/>
            <a:ext cx="7711440" cy="3754874"/>
          </a:xfrm>
          <a:prstGeom prst="rect">
            <a:avLst/>
          </a:prstGeom>
          <a:noFill/>
        </p:spPr>
        <p:txBody>
          <a:bodyPr wrap="square" rtlCol="0">
            <a:spAutoFit/>
          </a:bodyPr>
          <a:lstStyle/>
          <a:p>
            <a:pPr>
              <a:buFontTx/>
              <a:buChar char="-"/>
            </a:pPr>
            <a:endParaRPr lang="fr-FR" b="1" dirty="0" smtClean="0"/>
          </a:p>
          <a:p>
            <a:r>
              <a:rPr lang="fr-FR" sz="2000" b="1" u="sng" dirty="0" smtClean="0">
                <a:solidFill>
                  <a:srgbClr val="660066"/>
                </a:solidFill>
              </a:rPr>
              <a:t>2- Réduction du volume d’heures supplémentaires : </a:t>
            </a:r>
          </a:p>
          <a:p>
            <a:endParaRPr lang="fr-FR" sz="2000" b="1" dirty="0" smtClean="0"/>
          </a:p>
          <a:p>
            <a:r>
              <a:rPr lang="fr-FR" sz="2000" dirty="0"/>
              <a:t>L</a:t>
            </a:r>
            <a:r>
              <a:rPr lang="fr-FR" sz="2000" dirty="0" smtClean="0"/>
              <a:t>'employeur peut décider unilatéralement de réduire ou de supprimer les heures supplémentaires effectuées par le salarié </a:t>
            </a:r>
          </a:p>
          <a:p>
            <a:pPr>
              <a:buFontTx/>
              <a:buChar char="-"/>
            </a:pPr>
            <a:endParaRPr lang="fr-FR" sz="2000" u="sng" dirty="0" smtClean="0"/>
          </a:p>
          <a:p>
            <a:r>
              <a:rPr lang="fr-FR" sz="2000" u="sng" dirty="0" smtClean="0"/>
              <a:t>Conséquences:</a:t>
            </a:r>
          </a:p>
          <a:p>
            <a:endParaRPr lang="fr-FR" sz="2000" u="sng" dirty="0" smtClean="0"/>
          </a:p>
          <a:p>
            <a:pPr lvl="1">
              <a:buClr>
                <a:schemeClr val="accent5">
                  <a:lumMod val="75000"/>
                </a:schemeClr>
              </a:buClr>
              <a:buFont typeface="Lucida Grande"/>
              <a:buChar char="-"/>
            </a:pPr>
            <a:r>
              <a:rPr lang="fr-FR" sz="2000" dirty="0" smtClean="0"/>
              <a:t> Ce n’est pas une modification de son contrat de travail  </a:t>
            </a:r>
          </a:p>
          <a:p>
            <a:pPr lvl="1">
              <a:buClr>
                <a:schemeClr val="accent5">
                  <a:lumMod val="75000"/>
                </a:schemeClr>
              </a:buClr>
              <a:buFont typeface="Lucida Grande"/>
              <a:buChar char="-"/>
            </a:pPr>
            <a:endParaRPr lang="fr-FR" sz="2000" dirty="0" smtClean="0"/>
          </a:p>
          <a:p>
            <a:pPr lvl="1">
              <a:buClr>
                <a:schemeClr val="accent5">
                  <a:lumMod val="75000"/>
                </a:schemeClr>
              </a:buClr>
              <a:buFont typeface="Lucida Grande"/>
              <a:buChar char="-"/>
            </a:pPr>
            <a:r>
              <a:rPr lang="fr-FR" sz="2000" b="1" dirty="0" smtClean="0"/>
              <a:t> Le salarié ne peut donc pas s'opposer à la baisse de rémunération qui en découle.</a:t>
            </a:r>
            <a:endParaRPr lang="fr-FR" sz="2000" b="1" dirty="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18312" y="690880"/>
            <a:ext cx="7043928" cy="2862322"/>
          </a:xfrm>
          <a:prstGeom prst="rect">
            <a:avLst/>
          </a:prstGeom>
          <a:noFill/>
        </p:spPr>
        <p:txBody>
          <a:bodyPr wrap="square" rtlCol="0">
            <a:spAutoFit/>
          </a:bodyPr>
          <a:lstStyle/>
          <a:p>
            <a:pPr algn="ctr">
              <a:buClr>
                <a:schemeClr val="accent6"/>
              </a:buClr>
              <a:buSzPct val="120000"/>
              <a:buFont typeface="Arial"/>
              <a:buChar char="•"/>
            </a:pPr>
            <a:r>
              <a:rPr lang="fr-FR" sz="2000" b="1" u="sng" cap="all" dirty="0" smtClean="0"/>
              <a:t>La rémunération </a:t>
            </a:r>
          </a:p>
          <a:p>
            <a:pPr lvl="1">
              <a:buClr>
                <a:srgbClr val="660066"/>
              </a:buClr>
              <a:buSzPct val="120000"/>
              <a:buFont typeface="Arial"/>
              <a:buChar char="•"/>
            </a:pPr>
            <a:endParaRPr lang="fr-FR" sz="2000" b="1" dirty="0" smtClean="0"/>
          </a:p>
          <a:p>
            <a:pPr lvl="1">
              <a:buClr>
                <a:srgbClr val="660066"/>
              </a:buClr>
              <a:buSzPct val="120000"/>
              <a:buFontTx/>
              <a:buChar char="-"/>
            </a:pPr>
            <a:r>
              <a:rPr lang="fr-FR" sz="2000" b="1" dirty="0" smtClean="0"/>
              <a:t> Fixée librement</a:t>
            </a:r>
            <a:r>
              <a:rPr lang="fr-FR" sz="2000" dirty="0" smtClean="0"/>
              <a:t> par les parties dans la convention de </a:t>
            </a:r>
            <a:r>
              <a:rPr lang="fr-FR" sz="2000" dirty="0" smtClean="0"/>
              <a:t>forfait </a:t>
            </a:r>
            <a:endParaRPr lang="fr-FR" sz="2000" dirty="0" smtClean="0"/>
          </a:p>
          <a:p>
            <a:pPr lvl="1">
              <a:buClr>
                <a:srgbClr val="660066"/>
              </a:buClr>
              <a:buSzPct val="120000"/>
              <a:buFontTx/>
              <a:buChar char="-"/>
            </a:pPr>
            <a:endParaRPr lang="fr-FR" sz="2000" b="1" dirty="0" smtClean="0"/>
          </a:p>
          <a:p>
            <a:pPr lvl="1">
              <a:buClr>
                <a:srgbClr val="660066"/>
              </a:buClr>
              <a:buSzPct val="120000"/>
              <a:buFontTx/>
              <a:buChar char="-"/>
            </a:pPr>
            <a:r>
              <a:rPr lang="fr-FR" sz="2000" b="1" dirty="0" smtClean="0"/>
              <a:t> sans nécessité, </a:t>
            </a:r>
            <a:r>
              <a:rPr lang="fr-FR" sz="2000" dirty="0" smtClean="0"/>
              <a:t>du fait de l'absence de référence horaire, </a:t>
            </a:r>
            <a:r>
              <a:rPr lang="fr-FR" sz="2000" b="1" dirty="0" smtClean="0"/>
              <a:t>de comparer son montant avec l'application des majorations pour heures </a:t>
            </a:r>
            <a:r>
              <a:rPr lang="fr-FR" sz="2000" b="1" dirty="0" smtClean="0"/>
              <a:t>supplémentaires</a:t>
            </a:r>
            <a:endParaRPr lang="fr-FR" sz="20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67360" y="152400"/>
            <a:ext cx="8229600" cy="4401205"/>
          </a:xfrm>
          <a:prstGeom prst="rect">
            <a:avLst/>
          </a:prstGeom>
          <a:noFill/>
        </p:spPr>
        <p:txBody>
          <a:bodyPr wrap="square" rtlCol="0">
            <a:spAutoFit/>
          </a:bodyPr>
          <a:lstStyle/>
          <a:p>
            <a:pPr algn="ctr">
              <a:buClr>
                <a:schemeClr val="accent6"/>
              </a:buClr>
              <a:buFont typeface="Arial"/>
              <a:buChar char="•"/>
            </a:pPr>
            <a:r>
              <a:rPr lang="fr-FR" sz="2000" b="1" u="sng" dirty="0" smtClean="0"/>
              <a:t> Le suivi du salarié et protection de la santé du salarié: </a:t>
            </a:r>
          </a:p>
          <a:p>
            <a:endParaRPr lang="fr-FR" sz="2000" dirty="0" smtClean="0"/>
          </a:p>
          <a:p>
            <a:endParaRPr lang="fr-FR" sz="2000" b="1" u="sng" dirty="0" smtClean="0"/>
          </a:p>
          <a:p>
            <a:pPr lvl="2"/>
            <a:r>
              <a:rPr lang="fr-FR" sz="2000" b="1" u="sng" dirty="0" smtClean="0"/>
              <a:t>1- </a:t>
            </a:r>
            <a:r>
              <a:rPr lang="fr-FR" sz="2000" u="sng" dirty="0" smtClean="0"/>
              <a:t>L’employeur doit garantir la protection de la santé et de la sécurité du salarié  en tenant </a:t>
            </a:r>
            <a:r>
              <a:rPr lang="fr-FR" sz="2000" b="1" u="sng" dirty="0" smtClean="0"/>
              <a:t>un entretien annuel individuel </a:t>
            </a:r>
            <a:r>
              <a:rPr lang="fr-FR" sz="2000" u="sng" dirty="0" smtClean="0"/>
              <a:t>portant sur :</a:t>
            </a:r>
          </a:p>
          <a:p>
            <a:pPr>
              <a:buFont typeface="Arial"/>
              <a:buChar char="•"/>
            </a:pPr>
            <a:endParaRPr lang="fr-FR" sz="2000" dirty="0" smtClean="0"/>
          </a:p>
          <a:p>
            <a:pPr lvl="3">
              <a:buClr>
                <a:schemeClr val="accent5">
                  <a:lumMod val="75000"/>
                </a:schemeClr>
              </a:buClr>
              <a:buSzPct val="120000"/>
              <a:buFont typeface="Lucida Grande"/>
              <a:buChar char="-"/>
            </a:pPr>
            <a:r>
              <a:rPr lang="fr-FR" sz="2000" dirty="0" smtClean="0"/>
              <a:t>la charge de travail du salarié, </a:t>
            </a:r>
          </a:p>
          <a:p>
            <a:pPr lvl="3">
              <a:buClr>
                <a:schemeClr val="accent5">
                  <a:lumMod val="75000"/>
                </a:schemeClr>
              </a:buClr>
              <a:buSzPct val="120000"/>
              <a:buFont typeface="Lucida Grande"/>
              <a:buChar char="-"/>
            </a:pPr>
            <a:r>
              <a:rPr lang="fr-FR" sz="2000" dirty="0" smtClean="0"/>
              <a:t>l'organisation du travail dans l'entreprise,</a:t>
            </a:r>
          </a:p>
          <a:p>
            <a:pPr lvl="3">
              <a:buClr>
                <a:schemeClr val="accent5">
                  <a:lumMod val="75000"/>
                </a:schemeClr>
              </a:buClr>
              <a:buSzPct val="120000"/>
              <a:buFont typeface="Lucida Grande"/>
              <a:buChar char="-"/>
            </a:pPr>
            <a:r>
              <a:rPr lang="fr-FR" sz="2000" dirty="0" smtClean="0"/>
              <a:t> l'articulation entre activité professionnelle et vie personnelle et familiale ainsi que sur sa rémunération</a:t>
            </a:r>
          </a:p>
          <a:p>
            <a:pPr>
              <a:buSzPct val="120000"/>
              <a:buFont typeface="Lucida Grande"/>
              <a:buChar char="-"/>
            </a:pPr>
            <a:endParaRPr lang="fr-FR" sz="2000" dirty="0" smtClean="0"/>
          </a:p>
          <a:p>
            <a:pPr>
              <a:buSzPct val="120000"/>
            </a:pPr>
            <a:endParaRPr lang="fr-FR" sz="2000" dirty="0" smtClean="0"/>
          </a:p>
          <a:p>
            <a:endParaRPr lang="fr-FR" sz="2000"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79660" y="558069"/>
            <a:ext cx="8016240" cy="4616648"/>
          </a:xfrm>
          <a:prstGeom prst="rect">
            <a:avLst/>
          </a:prstGeom>
          <a:noFill/>
        </p:spPr>
        <p:txBody>
          <a:bodyPr wrap="square" rtlCol="0">
            <a:spAutoFit/>
          </a:bodyPr>
          <a:lstStyle/>
          <a:p>
            <a:r>
              <a:rPr lang="fr-FR" sz="2000" u="sng" dirty="0" smtClean="0"/>
              <a:t>L'accord collectif autorisant la conclusion de forfaits jours doit garantir la protection de la santé et de la sécurité des salariés : </a:t>
            </a:r>
          </a:p>
          <a:p>
            <a:endParaRPr lang="fr-FR" sz="2000" b="1" u="sng" dirty="0" smtClean="0"/>
          </a:p>
          <a:p>
            <a:pPr lvl="2">
              <a:buFontTx/>
              <a:buChar char="-"/>
            </a:pPr>
            <a:r>
              <a:rPr lang="fr-FR" sz="2000" b="1" dirty="0" smtClean="0"/>
              <a:t>le respect des durées maximales de travail et des repos journaliers et hebdomadaires </a:t>
            </a:r>
          </a:p>
          <a:p>
            <a:pPr lvl="2"/>
            <a:endParaRPr lang="fr-FR" sz="2000" b="1" dirty="0" smtClean="0"/>
          </a:p>
          <a:p>
            <a:pPr lvl="2">
              <a:buFontTx/>
              <a:buChar char="-"/>
            </a:pPr>
            <a:r>
              <a:rPr lang="fr-FR" sz="2000" b="1" dirty="0" smtClean="0"/>
              <a:t> le caractère raisonnable de l'amplitude et de la charge de travail et une bonne répartition du travail dans le temps </a:t>
            </a:r>
          </a:p>
          <a:p>
            <a:pPr lvl="2"/>
            <a:endParaRPr lang="fr-FR" sz="2000" b="1" dirty="0" smtClean="0"/>
          </a:p>
          <a:p>
            <a:endParaRPr lang="fr-FR" sz="2000" b="1" dirty="0" smtClean="0"/>
          </a:p>
          <a:p>
            <a:endParaRPr lang="fr-FR" sz="2000" b="1" u="sng" dirty="0" smtClean="0"/>
          </a:p>
          <a:p>
            <a:endParaRPr lang="fr-FR" b="1" dirty="0" smtClean="0"/>
          </a:p>
          <a:p>
            <a:endParaRPr lang="fr-FR" b="1" dirty="0" smtClean="0"/>
          </a:p>
          <a:p>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79660" y="558069"/>
            <a:ext cx="8016240" cy="6771084"/>
          </a:xfrm>
          <a:prstGeom prst="rect">
            <a:avLst/>
          </a:prstGeom>
          <a:noFill/>
        </p:spPr>
        <p:txBody>
          <a:bodyPr wrap="square" rtlCol="0">
            <a:spAutoFit/>
          </a:bodyPr>
          <a:lstStyle/>
          <a:p>
            <a:r>
              <a:rPr lang="fr-FR" sz="2000" u="sng" dirty="0" smtClean="0"/>
              <a:t>La jurisprudence : </a:t>
            </a:r>
          </a:p>
          <a:p>
            <a:endParaRPr lang="fr-FR" sz="2000" b="1" u="sng" dirty="0" smtClean="0"/>
          </a:p>
          <a:p>
            <a:pPr lvl="2">
              <a:buFontTx/>
              <a:buChar char="-"/>
            </a:pPr>
            <a:r>
              <a:rPr lang="fr-FR" sz="2000" dirty="0"/>
              <a:t>Soc. 29 juin 2011, no 09-71.107  </a:t>
            </a:r>
            <a:r>
              <a:rPr lang="fr-FR" sz="2000" dirty="0" smtClean="0"/>
              <a:t>: </a:t>
            </a:r>
            <a:r>
              <a:rPr lang="fr-FR" sz="2000" dirty="0"/>
              <a:t>l'employeur ayant été défaillant dans la mise en </a:t>
            </a:r>
            <a:r>
              <a:rPr lang="fr-FR" sz="2000" dirty="0" err="1"/>
              <a:t>oeuvre</a:t>
            </a:r>
            <a:r>
              <a:rPr lang="fr-FR" sz="2000" dirty="0"/>
              <a:t> de ce système de contrôle et de </a:t>
            </a:r>
            <a:r>
              <a:rPr lang="fr-FR" sz="2000" dirty="0" smtClean="0"/>
              <a:t>suivi</a:t>
            </a:r>
            <a:r>
              <a:rPr lang="fr-FR" sz="2000" dirty="0"/>
              <a:t> </a:t>
            </a:r>
            <a:r>
              <a:rPr lang="fr-FR" sz="2000" dirty="0" smtClean="0"/>
              <a:t>de </a:t>
            </a:r>
            <a:r>
              <a:rPr lang="fr-FR" sz="2000" dirty="0"/>
              <a:t>l'organisation et de la charge de travail </a:t>
            </a:r>
            <a:r>
              <a:rPr lang="fr-FR" sz="2000" dirty="0" smtClean="0"/>
              <a:t>la </a:t>
            </a:r>
            <a:r>
              <a:rPr lang="fr-FR" sz="2000" b="1" dirty="0"/>
              <a:t>convention de forfait en jours </a:t>
            </a:r>
            <a:r>
              <a:rPr lang="fr-FR" sz="2000" dirty="0"/>
              <a:t>était privée d'effet. </a:t>
            </a:r>
            <a:endParaRPr lang="fr-FR" sz="2000" b="1" dirty="0" smtClean="0"/>
          </a:p>
          <a:p>
            <a:pPr lvl="2">
              <a:buFontTx/>
              <a:buChar char="-"/>
            </a:pPr>
            <a:r>
              <a:rPr lang="fr-FR" sz="2000" b="1" dirty="0" smtClean="0"/>
              <a:t> </a:t>
            </a:r>
            <a:r>
              <a:rPr lang="fr-FR" sz="2000" dirty="0"/>
              <a:t>Soc. 31 janv. 2012, no 10-19.807 </a:t>
            </a:r>
            <a:r>
              <a:rPr lang="fr-FR" sz="2000" dirty="0" smtClean="0"/>
              <a:t> : la </a:t>
            </a:r>
            <a:r>
              <a:rPr lang="fr-FR" sz="2000" b="1" dirty="0" smtClean="0"/>
              <a:t>convention</a:t>
            </a:r>
            <a:r>
              <a:rPr lang="fr-FR" sz="2000" dirty="0" smtClean="0"/>
              <a:t> </a:t>
            </a:r>
            <a:r>
              <a:rPr lang="fr-FR" sz="2000" b="1" dirty="0"/>
              <a:t>de</a:t>
            </a:r>
            <a:r>
              <a:rPr lang="fr-FR" sz="2000" dirty="0"/>
              <a:t> </a:t>
            </a:r>
            <a:r>
              <a:rPr lang="fr-FR" sz="2000" b="1" dirty="0"/>
              <a:t>forfait</a:t>
            </a:r>
            <a:r>
              <a:rPr lang="fr-FR" sz="2000" dirty="0"/>
              <a:t> </a:t>
            </a:r>
            <a:r>
              <a:rPr lang="fr-FR" sz="2000" b="1" dirty="0"/>
              <a:t>en</a:t>
            </a:r>
            <a:r>
              <a:rPr lang="fr-FR" sz="2000" dirty="0"/>
              <a:t> </a:t>
            </a:r>
            <a:r>
              <a:rPr lang="fr-FR" sz="2000" b="1" dirty="0"/>
              <a:t>jours</a:t>
            </a:r>
            <a:r>
              <a:rPr lang="fr-FR" sz="2000" dirty="0"/>
              <a:t> est privée d'effet dans la mesure où </a:t>
            </a:r>
            <a:r>
              <a:rPr lang="fr-FR" sz="2000" i="1" dirty="0" smtClean="0"/>
              <a:t>« les </a:t>
            </a:r>
            <a:r>
              <a:rPr lang="fr-FR" sz="2000" i="1" dirty="0"/>
              <a:t>stipulations de l'article 12 de l'accord cadre du 8 février 1990 sur l'organisation et la durée du travail dans l'industrie chimique et celles d'un accord d'entreprise se bornant à affirmer que les cadres soumis au </a:t>
            </a:r>
            <a:r>
              <a:rPr lang="fr-FR" sz="2000" b="1" i="1" dirty="0"/>
              <a:t>forfait</a:t>
            </a:r>
            <a:r>
              <a:rPr lang="fr-FR" sz="2000" i="1" dirty="0"/>
              <a:t> en </a:t>
            </a:r>
            <a:r>
              <a:rPr lang="fr-FR" sz="2000" b="1" i="1" dirty="0"/>
              <a:t>jours</a:t>
            </a:r>
            <a:r>
              <a:rPr lang="fr-FR" sz="2000" i="1" dirty="0"/>
              <a:t> sont tenus de respecter la durée minimale de repos quotidien et hebdomadaire ne sont pas de nature à assurer la protection de la santé et de la sécurité des salariés soumis au </a:t>
            </a:r>
            <a:r>
              <a:rPr lang="fr-FR" sz="2000" b="1" i="1" dirty="0"/>
              <a:t>forfait</a:t>
            </a:r>
            <a:r>
              <a:rPr lang="fr-FR" sz="2000" i="1" dirty="0"/>
              <a:t> en </a:t>
            </a:r>
            <a:r>
              <a:rPr lang="fr-FR" sz="2000" b="1" i="1" dirty="0" smtClean="0"/>
              <a:t>jours</a:t>
            </a:r>
            <a:r>
              <a:rPr lang="fr-FR" sz="2000" i="1" dirty="0" smtClean="0"/>
              <a:t> »</a:t>
            </a:r>
            <a:endParaRPr lang="fr-FR" sz="2000" b="1" i="1" dirty="0" smtClean="0"/>
          </a:p>
          <a:p>
            <a:pPr lvl="2"/>
            <a:endParaRPr lang="fr-FR" sz="2000" b="1" dirty="0" smtClean="0"/>
          </a:p>
          <a:p>
            <a:endParaRPr lang="fr-FR" sz="2000" b="1" dirty="0" smtClean="0"/>
          </a:p>
          <a:p>
            <a:endParaRPr lang="fr-FR" sz="2000" b="1" u="sng" dirty="0" smtClean="0"/>
          </a:p>
          <a:p>
            <a:endParaRPr lang="fr-FR" b="1" dirty="0" smtClean="0"/>
          </a:p>
          <a:p>
            <a:endParaRPr lang="fr-FR" b="1" dirty="0" smtClean="0"/>
          </a:p>
          <a:p>
            <a:endParaRPr lang="fr-FR" dirty="0"/>
          </a:p>
        </p:txBody>
      </p:sp>
    </p:spTree>
    <p:extLst>
      <p:ext uri="{BB962C8B-B14F-4D97-AF65-F5344CB8AC3E}">
        <p14:creationId xmlns:p14="http://schemas.microsoft.com/office/powerpoint/2010/main" val="995788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85175" y="281087"/>
            <a:ext cx="8265645" cy="7848302"/>
          </a:xfrm>
          <a:prstGeom prst="rect">
            <a:avLst/>
          </a:prstGeom>
          <a:noFill/>
        </p:spPr>
        <p:txBody>
          <a:bodyPr wrap="square" rtlCol="0">
            <a:spAutoFit/>
          </a:bodyPr>
          <a:lstStyle/>
          <a:p>
            <a:r>
              <a:rPr lang="fr-FR" b="1" u="sng" dirty="0" smtClean="0"/>
              <a:t>Exemples d’accords jugés insuffisants : </a:t>
            </a:r>
          </a:p>
          <a:p>
            <a:pPr algn="just"/>
            <a:endParaRPr lang="fr-FR" b="1" dirty="0" smtClean="0"/>
          </a:p>
          <a:p>
            <a:pPr algn="just">
              <a:buClr>
                <a:schemeClr val="accent6"/>
              </a:buClr>
              <a:buSzPct val="120000"/>
              <a:buFont typeface="Arial"/>
              <a:buChar char="•"/>
            </a:pPr>
            <a:r>
              <a:rPr lang="fr-FR" b="1" dirty="0" smtClean="0">
                <a:solidFill>
                  <a:srgbClr val="660066"/>
                </a:solidFill>
              </a:rPr>
              <a:t> La convention collective  nationale du notariat du 8 juin 2001 :</a:t>
            </a:r>
            <a:r>
              <a:rPr lang="fr-FR" dirty="0" smtClean="0">
                <a:solidFill>
                  <a:srgbClr val="660066"/>
                </a:solidFill>
              </a:rPr>
              <a:t> </a:t>
            </a:r>
            <a:r>
              <a:rPr lang="fr-FR" dirty="0" smtClean="0"/>
              <a:t>elle prévoyait à l’égard des conventions de forfait en jours :</a:t>
            </a:r>
          </a:p>
          <a:p>
            <a:pPr algn="just">
              <a:buClr>
                <a:schemeClr val="accent6"/>
              </a:buClr>
              <a:buSzPct val="120000"/>
            </a:pPr>
            <a:endParaRPr lang="fr-FR" dirty="0" smtClean="0"/>
          </a:p>
          <a:p>
            <a:pPr lvl="1" algn="just">
              <a:buClr>
                <a:srgbClr val="660066"/>
              </a:buClr>
              <a:buSzPct val="120000"/>
              <a:buFont typeface="Lucida Grande"/>
              <a:buChar char="-"/>
            </a:pPr>
            <a:r>
              <a:rPr lang="fr-FR" b="1" dirty="0" smtClean="0"/>
              <a:t>une amplitude maximale de 10h pour une journée d’activité ;</a:t>
            </a:r>
          </a:p>
          <a:p>
            <a:pPr lvl="1" algn="just">
              <a:buClr>
                <a:srgbClr val="660066"/>
              </a:buClr>
              <a:buSzPct val="120000"/>
              <a:buFont typeface="Lucida Grande"/>
              <a:buChar char="-"/>
            </a:pPr>
            <a:r>
              <a:rPr lang="fr-FR" b="1" dirty="0" smtClean="0"/>
              <a:t>un bilan trimestriel dressé par le salarié sur son temps de travail, bilan communiqué ensuite à l’employeur </a:t>
            </a:r>
            <a:r>
              <a:rPr lang="fr-FR" dirty="0" smtClean="0"/>
              <a:t>(</a:t>
            </a:r>
            <a:r>
              <a:rPr lang="fr-FR" i="1" dirty="0" err="1" smtClean="0"/>
              <a:t>Cass</a:t>
            </a:r>
            <a:r>
              <a:rPr lang="fr-FR" i="1" dirty="0" smtClean="0"/>
              <a:t>. soc. 13 novembre 2014 n°13-14206).</a:t>
            </a:r>
            <a:r>
              <a:rPr lang="fr-FR" dirty="0" smtClean="0"/>
              <a:t> </a:t>
            </a:r>
          </a:p>
          <a:p>
            <a:pPr algn="just">
              <a:buClr>
                <a:schemeClr val="accent6"/>
              </a:buClr>
              <a:buSzPct val="120000"/>
              <a:buFont typeface="Arial"/>
              <a:buChar char="•"/>
            </a:pPr>
            <a:endParaRPr lang="fr-FR" dirty="0" smtClean="0"/>
          </a:p>
          <a:p>
            <a:pPr algn="just">
              <a:buClr>
                <a:schemeClr val="accent6"/>
              </a:buClr>
              <a:buSzPct val="120000"/>
              <a:buFont typeface="Arial"/>
              <a:buChar char="•"/>
            </a:pPr>
            <a:r>
              <a:rPr lang="fr-FR" b="1" dirty="0" smtClean="0"/>
              <a:t> </a:t>
            </a:r>
            <a:r>
              <a:rPr lang="fr-FR" b="1" dirty="0" smtClean="0">
                <a:solidFill>
                  <a:srgbClr val="660066"/>
                </a:solidFill>
              </a:rPr>
              <a:t>La convention collective des hôtels, cafés, restaurants</a:t>
            </a:r>
            <a:r>
              <a:rPr lang="fr-FR" b="1" dirty="0" smtClean="0"/>
              <a:t>, qui</a:t>
            </a:r>
          </a:p>
          <a:p>
            <a:pPr algn="just"/>
            <a:endParaRPr lang="fr-FR" dirty="0" smtClean="0"/>
          </a:p>
          <a:p>
            <a:pPr lvl="1" algn="just">
              <a:buClr>
                <a:srgbClr val="660066"/>
              </a:buClr>
              <a:buSzPct val="120000"/>
              <a:buFontTx/>
              <a:buChar char="-"/>
            </a:pPr>
            <a:r>
              <a:rPr lang="fr-FR" dirty="0" smtClean="0"/>
              <a:t>En premier lieu que l'employeur établit un </a:t>
            </a:r>
            <a:r>
              <a:rPr lang="fr-FR" b="1" dirty="0" smtClean="0"/>
              <a:t>décompte mensuel des journées travaillées, du nombre de jours de repos pris et de ceux restant à prendre afin de permettre un suivi de l'organisation du travail, </a:t>
            </a:r>
          </a:p>
          <a:p>
            <a:pPr lvl="1" algn="just">
              <a:buClr>
                <a:srgbClr val="660066"/>
              </a:buClr>
              <a:buSzPct val="120000"/>
            </a:pPr>
            <a:endParaRPr lang="fr-FR" b="1" dirty="0" smtClean="0"/>
          </a:p>
          <a:p>
            <a:pPr lvl="1" algn="just">
              <a:buClr>
                <a:srgbClr val="660066"/>
              </a:buClr>
              <a:buSzPct val="120000"/>
              <a:buFontTx/>
              <a:buChar char="-"/>
            </a:pPr>
            <a:r>
              <a:rPr lang="fr-FR" dirty="0" smtClean="0"/>
              <a:t>En second lieu, que </a:t>
            </a:r>
            <a:r>
              <a:rPr lang="fr-FR" b="1" dirty="0" smtClean="0"/>
              <a:t>l'intéressé bénéficie du repos quotidien minimal prévu par la convention collective et du repos hebdomadaire. </a:t>
            </a:r>
            <a:r>
              <a:rPr lang="fr-FR" dirty="0" smtClean="0"/>
              <a:t>(</a:t>
            </a:r>
            <a:r>
              <a:rPr lang="fr-FR" dirty="0" err="1" smtClean="0"/>
              <a:t>Cass</a:t>
            </a:r>
            <a:r>
              <a:rPr lang="fr-FR" dirty="0" smtClean="0"/>
              <a:t>. soc.7-7-2015 n° 13-26.444)</a:t>
            </a:r>
          </a:p>
          <a:p>
            <a:endParaRPr lang="fr-FR" i="1" dirty="0" smtClean="0"/>
          </a:p>
          <a:p>
            <a:endParaRPr lang="fr-FR" b="1" dirty="0" smtClean="0"/>
          </a:p>
          <a:p>
            <a:endParaRPr lang="fr-FR" b="1" dirty="0" smtClean="0"/>
          </a:p>
          <a:p>
            <a:endParaRPr lang="fr-FR" b="1" dirty="0" smtClean="0"/>
          </a:p>
          <a:p>
            <a:endParaRPr lang="fr-FR" b="1" dirty="0" smtClean="0"/>
          </a:p>
          <a:p>
            <a:endParaRPr lang="fr-FR" b="1" dirty="0" smtClean="0"/>
          </a:p>
          <a:p>
            <a:endParaRPr lang="fr-FR" b="1" dirty="0" smtClean="0"/>
          </a:p>
          <a:p>
            <a:endParaRPr lang="fr-FR" b="1" dirty="0" smtClean="0"/>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73760" y="1747519"/>
            <a:ext cx="7569200" cy="3170099"/>
          </a:xfrm>
          <a:prstGeom prst="rect">
            <a:avLst/>
          </a:prstGeom>
        </p:spPr>
        <p:txBody>
          <a:bodyPr wrap="square">
            <a:spAutoFit/>
          </a:bodyPr>
          <a:lstStyle/>
          <a:p>
            <a:r>
              <a:rPr lang="fr-FR" sz="2000" b="1" u="sng" dirty="0" smtClean="0"/>
              <a:t>Sanctions : Le paiement des heures supplémentaires</a:t>
            </a:r>
          </a:p>
          <a:p>
            <a:endParaRPr lang="fr-FR" sz="2000" b="1" dirty="0" smtClean="0"/>
          </a:p>
          <a:p>
            <a:pPr lvl="2">
              <a:buFont typeface="Lucida Grande"/>
              <a:buChar char="-"/>
            </a:pPr>
            <a:r>
              <a:rPr lang="fr-FR" sz="2000" dirty="0" smtClean="0"/>
              <a:t>A défaut l’accord collectif est invalide et la convention individuelle de forfait conclu sur le fondement de cet </a:t>
            </a:r>
            <a:r>
              <a:rPr lang="fr-FR" sz="2000" b="1" dirty="0" smtClean="0"/>
              <a:t>accord est nulle</a:t>
            </a:r>
          </a:p>
          <a:p>
            <a:pPr lvl="2">
              <a:buFont typeface="Lucida Grande"/>
              <a:buChar char="-"/>
            </a:pPr>
            <a:endParaRPr lang="fr-FR" sz="2000" b="1" dirty="0" smtClean="0"/>
          </a:p>
          <a:p>
            <a:pPr lvl="2">
              <a:buFont typeface="Lucida Grande"/>
              <a:buChar char="-"/>
            </a:pPr>
            <a:r>
              <a:rPr lang="fr-FR" sz="2000" b="1" dirty="0" smtClean="0"/>
              <a:t>De même si la convention individuelle de forfait est  exécutée de façon défectueuse par l’employeur, elle est privée d'effet à compter de la défaillance de l'employeur</a:t>
            </a: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smtClean="0">
                <a:solidFill>
                  <a:srgbClr val="D19049"/>
                </a:solidFill>
              </a:rPr>
              <a:t>Section 3 : Sanctions </a:t>
            </a:r>
            <a:endParaRPr lang="fr-FR" b="1" u="sng" dirty="0">
              <a:solidFill>
                <a:srgbClr val="D19049"/>
              </a:solidFill>
            </a:endParaRPr>
          </a:p>
        </p:txBody>
      </p:sp>
      <p:sp>
        <p:nvSpPr>
          <p:cNvPr id="3" name="Espace réservé du contenu 2"/>
          <p:cNvSpPr>
            <a:spLocks noGrp="1"/>
          </p:cNvSpPr>
          <p:nvPr>
            <p:ph sz="quarter" idx="1"/>
          </p:nvPr>
        </p:nvSpPr>
        <p:spPr/>
        <p:txBody>
          <a:bodyPr>
            <a:normAutofit/>
          </a:bodyPr>
          <a:lstStyle/>
          <a:p>
            <a:r>
              <a:rPr lang="fr-FR" sz="2400" dirty="0" smtClean="0"/>
              <a:t>Si les conditions relatives à la mise en place des conventions de forfait ne sont pas réunies :  </a:t>
            </a:r>
          </a:p>
          <a:p>
            <a:pPr>
              <a:buNone/>
            </a:pPr>
            <a:endParaRPr lang="fr-FR" sz="2400" dirty="0" smtClean="0"/>
          </a:p>
          <a:p>
            <a:pPr lvl="2">
              <a:buFont typeface="Arial"/>
              <a:buChar char="•"/>
            </a:pPr>
            <a:r>
              <a:rPr lang="fr-FR" sz="2400" b="1" dirty="0" smtClean="0">
                <a:sym typeface="Wingdings"/>
              </a:rPr>
              <a:t> </a:t>
            </a:r>
            <a:r>
              <a:rPr lang="fr-FR" sz="2400" b="1" dirty="0" smtClean="0"/>
              <a:t>Absence de convention de forfait</a:t>
            </a:r>
          </a:p>
          <a:p>
            <a:pPr lvl="2">
              <a:buNone/>
            </a:pPr>
            <a:r>
              <a:rPr lang="fr-FR" sz="2400" b="1" dirty="0" smtClean="0"/>
              <a:t> </a:t>
            </a:r>
          </a:p>
          <a:p>
            <a:pPr lvl="2">
              <a:buFont typeface="Arial"/>
              <a:buChar char="•"/>
            </a:pPr>
            <a:r>
              <a:rPr lang="fr-FR" sz="2400" b="1" dirty="0" smtClean="0">
                <a:sym typeface="Wingdings"/>
              </a:rPr>
              <a:t>le salarié à droit au paiement des heures supplémentaires effectuées</a:t>
            </a:r>
          </a:p>
          <a:p>
            <a:pPr lvl="2"/>
            <a:endParaRPr lang="fr-FR" dirty="0" smtClean="0">
              <a:sym typeface="Wingdings"/>
            </a:endParaRPr>
          </a:p>
          <a:p>
            <a:pPr lvl="2">
              <a:buNone/>
            </a:pPr>
            <a:endParaRPr lang="fr-FR" dirty="0" smtClean="0">
              <a:sym typeface="Wingdings"/>
            </a:endParaRPr>
          </a:p>
          <a:p>
            <a:pPr>
              <a:buNone/>
            </a:pPr>
            <a:endParaRPr lang="fr-FR"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dirty="0" smtClean="0"/>
              <a:t/>
            </a:r>
            <a:br>
              <a:rPr lang="fr-FR" dirty="0" smtClean="0"/>
            </a:br>
            <a:endParaRPr lang="fr-FR" dirty="0"/>
          </a:p>
        </p:txBody>
      </p:sp>
      <p:sp>
        <p:nvSpPr>
          <p:cNvPr id="4" name="ZoneTexte 3"/>
          <p:cNvSpPr txBox="1"/>
          <p:nvPr/>
        </p:nvSpPr>
        <p:spPr>
          <a:xfrm>
            <a:off x="1674116" y="3685362"/>
            <a:ext cx="5842000" cy="1046440"/>
          </a:xfrm>
          <a:prstGeom prst="rect">
            <a:avLst/>
          </a:prstGeom>
          <a:noFill/>
        </p:spPr>
        <p:txBody>
          <a:bodyPr wrap="square" rtlCol="0">
            <a:spAutoFit/>
          </a:bodyPr>
          <a:lstStyle/>
          <a:p>
            <a:pPr algn="ctr"/>
            <a:r>
              <a:rPr lang="fr-FR" sz="3100" cap="all" dirty="0" smtClean="0">
                <a:solidFill>
                  <a:schemeClr val="bg2">
                    <a:lumMod val="50000"/>
                  </a:schemeClr>
                </a:solidFill>
              </a:rPr>
              <a:t>Partie 3 : L’aménagement du temps de travail </a:t>
            </a:r>
            <a:endParaRPr lang="fr-FR" sz="3100" cap="all" dirty="0">
              <a:solidFill>
                <a:schemeClr val="bg2">
                  <a:lumMod val="50000"/>
                </a:schemeClr>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0"/>
            <a:ext cx="8534400" cy="1178560"/>
          </a:xfrm>
        </p:spPr>
        <p:txBody>
          <a:bodyPr>
            <a:normAutofit/>
          </a:bodyPr>
          <a:lstStyle/>
          <a:p>
            <a:r>
              <a:rPr lang="fr-FR" b="1" dirty="0" smtClean="0">
                <a:solidFill>
                  <a:schemeClr val="accent6"/>
                </a:solidFill>
              </a:rPr>
              <a:t>Section 1 : Aménagement mise en place depuis 2008</a:t>
            </a:r>
            <a:endParaRPr lang="fr-FR" b="1" dirty="0">
              <a:solidFill>
                <a:schemeClr val="accent6"/>
              </a:solidFill>
            </a:endParaRPr>
          </a:p>
        </p:txBody>
      </p:sp>
      <p:sp>
        <p:nvSpPr>
          <p:cNvPr id="3" name="Espace réservé du contenu 2"/>
          <p:cNvSpPr>
            <a:spLocks noGrp="1"/>
          </p:cNvSpPr>
          <p:nvPr>
            <p:ph sz="quarter" idx="1"/>
          </p:nvPr>
        </p:nvSpPr>
        <p:spPr/>
        <p:txBody>
          <a:bodyPr>
            <a:normAutofit/>
          </a:bodyPr>
          <a:lstStyle/>
          <a:p>
            <a:pPr lvl="0">
              <a:buClr>
                <a:srgbClr val="D16349"/>
              </a:buClr>
              <a:buNone/>
            </a:pPr>
            <a:endParaRPr lang="fr-FR" sz="2800" dirty="0" smtClean="0">
              <a:solidFill>
                <a:prstClr val="black"/>
              </a:solidFill>
            </a:endParaRPr>
          </a:p>
          <a:p>
            <a:pPr lvl="0">
              <a:buClr>
                <a:srgbClr val="D16349"/>
              </a:buClr>
            </a:pPr>
            <a:r>
              <a:rPr lang="fr-FR" sz="2000" dirty="0" smtClean="0">
                <a:solidFill>
                  <a:prstClr val="black"/>
                </a:solidFill>
              </a:rPr>
              <a:t>Ce mode d'aménagement du temps de travail comprend deux dispositifs :</a:t>
            </a:r>
          </a:p>
          <a:p>
            <a:pPr lvl="1">
              <a:buClr>
                <a:srgbClr val="D16349"/>
              </a:buClr>
            </a:pPr>
            <a:endParaRPr lang="fr-FR" sz="2000" dirty="0" smtClean="0">
              <a:solidFill>
                <a:prstClr val="black"/>
              </a:solidFill>
            </a:endParaRPr>
          </a:p>
          <a:p>
            <a:pPr lvl="4" algn="just">
              <a:buClr>
                <a:srgbClr val="D16349"/>
              </a:buClr>
              <a:buNone/>
            </a:pPr>
            <a:r>
              <a:rPr lang="fr-FR" sz="1600" dirty="0" smtClean="0">
                <a:solidFill>
                  <a:prstClr val="black"/>
                </a:solidFill>
              </a:rPr>
              <a:t>	</a:t>
            </a:r>
            <a:r>
              <a:rPr lang="fr-FR" sz="2000" dirty="0" smtClean="0">
                <a:solidFill>
                  <a:prstClr val="black"/>
                </a:solidFill>
              </a:rPr>
              <a:t>- un régime prévue par convention collective permettant d'aménager les horaires sur une période supérieure à la semaine et au plus égale à </a:t>
            </a:r>
            <a:r>
              <a:rPr lang="fr-FR" sz="2000" dirty="0" smtClean="0">
                <a:solidFill>
                  <a:prstClr val="black"/>
                </a:solidFill>
              </a:rPr>
              <a:t>l'année</a:t>
            </a:r>
            <a:endParaRPr lang="fr-FR" sz="2000" dirty="0" smtClean="0">
              <a:solidFill>
                <a:prstClr val="black"/>
              </a:solidFill>
            </a:endParaRPr>
          </a:p>
          <a:p>
            <a:pPr lvl="4" algn="just">
              <a:buClr>
                <a:srgbClr val="D16349"/>
              </a:buClr>
            </a:pPr>
            <a:endParaRPr lang="fr-FR" sz="2000" dirty="0" smtClean="0">
              <a:solidFill>
                <a:prstClr val="black"/>
              </a:solidFill>
            </a:endParaRPr>
          </a:p>
          <a:p>
            <a:pPr lvl="4" algn="just">
              <a:buClr>
                <a:srgbClr val="D16349"/>
              </a:buClr>
              <a:buNone/>
            </a:pPr>
            <a:r>
              <a:rPr lang="fr-FR" sz="2000" dirty="0" smtClean="0">
                <a:solidFill>
                  <a:prstClr val="black"/>
                </a:solidFill>
              </a:rPr>
              <a:t> 	- un régime prévue par voie règlementaire permettant d'aménager les horaires sur 4 semaines au </a:t>
            </a:r>
            <a:r>
              <a:rPr lang="fr-FR" sz="2000" dirty="0" smtClean="0">
                <a:solidFill>
                  <a:prstClr val="black"/>
                </a:solidFill>
              </a:rPr>
              <a:t>plus</a:t>
            </a:r>
            <a:endParaRPr lang="fr-FR" sz="2000" dirty="0" smtClean="0">
              <a:solidFill>
                <a:prstClr val="black"/>
              </a:solidFill>
            </a:endParaRPr>
          </a:p>
          <a:p>
            <a:pPr lvl="3" algn="just"/>
            <a:endParaRPr lang="fr-F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301752" y="1391920"/>
            <a:ext cx="4040188" cy="732974"/>
          </a:xfrm>
        </p:spPr>
        <p:txBody>
          <a:bodyPr/>
          <a:lstStyle/>
          <a:p>
            <a:r>
              <a:rPr lang="fr-FR" dirty="0" smtClean="0"/>
              <a:t>Aménagement sur l’année prévue par convention collective </a:t>
            </a:r>
            <a:endParaRPr lang="fr-FR" dirty="0"/>
          </a:p>
        </p:txBody>
      </p:sp>
      <p:sp>
        <p:nvSpPr>
          <p:cNvPr id="3" name="Espace réservé du texte 2"/>
          <p:cNvSpPr>
            <a:spLocks noGrp="1"/>
          </p:cNvSpPr>
          <p:nvPr>
            <p:ph type="body" sz="half" idx="3"/>
          </p:nvPr>
        </p:nvSpPr>
        <p:spPr>
          <a:xfrm>
            <a:off x="4791330" y="1391920"/>
            <a:ext cx="4041775" cy="732974"/>
          </a:xfrm>
        </p:spPr>
        <p:txBody>
          <a:bodyPr/>
          <a:lstStyle/>
          <a:p>
            <a:r>
              <a:rPr lang="fr-FR" dirty="0" smtClean="0"/>
              <a:t>Aménagement sur 4 semaines au plus prévue par l’article en D 3122-7-1</a:t>
            </a:r>
            <a:endParaRPr lang="fr-FR" dirty="0"/>
          </a:p>
        </p:txBody>
      </p:sp>
      <p:sp>
        <p:nvSpPr>
          <p:cNvPr id="4" name="Espace réservé du contenu 3"/>
          <p:cNvSpPr>
            <a:spLocks noGrp="1"/>
          </p:cNvSpPr>
          <p:nvPr>
            <p:ph sz="quarter" idx="2"/>
          </p:nvPr>
        </p:nvSpPr>
        <p:spPr>
          <a:xfrm>
            <a:off x="179832" y="2286000"/>
            <a:ext cx="4162108" cy="4386617"/>
          </a:xfrm>
        </p:spPr>
        <p:txBody>
          <a:bodyPr>
            <a:normAutofit fontScale="55000" lnSpcReduction="20000"/>
          </a:bodyPr>
          <a:lstStyle/>
          <a:p>
            <a:pPr lvl="1" algn="just">
              <a:buClr>
                <a:srgbClr val="660066"/>
              </a:buClr>
              <a:buNone/>
            </a:pPr>
            <a:r>
              <a:rPr lang="fr-FR" sz="3273" u="sng" dirty="0" smtClean="0">
                <a:solidFill>
                  <a:srgbClr val="000000"/>
                </a:solidFill>
              </a:rPr>
              <a:t>Heures supplémentaires :</a:t>
            </a:r>
          </a:p>
          <a:p>
            <a:pPr lvl="1" algn="just">
              <a:buClr>
                <a:schemeClr val="accent6"/>
              </a:buClr>
              <a:buSzPct val="120000"/>
              <a:buFont typeface="Arial"/>
              <a:buChar char="•"/>
            </a:pPr>
            <a:endParaRPr lang="fr-FR" sz="3273" dirty="0" smtClean="0">
              <a:solidFill>
                <a:srgbClr val="000000"/>
              </a:solidFill>
            </a:endParaRPr>
          </a:p>
          <a:p>
            <a:pPr lvl="1">
              <a:buClr>
                <a:schemeClr val="accent6"/>
              </a:buClr>
              <a:buSzPct val="120000"/>
              <a:buFont typeface="Arial"/>
              <a:buChar char="•"/>
            </a:pPr>
            <a:r>
              <a:rPr lang="fr-FR" sz="3273" dirty="0" smtClean="0">
                <a:solidFill>
                  <a:srgbClr val="000000"/>
                </a:solidFill>
              </a:rPr>
              <a:t>les heures accomplies au-delà de </a:t>
            </a:r>
            <a:r>
              <a:rPr lang="fr-FR" sz="3273" b="1" dirty="0" smtClean="0">
                <a:solidFill>
                  <a:srgbClr val="000000"/>
                </a:solidFill>
              </a:rPr>
              <a:t>la limite haute hebdomadaire éventuellement fixée par l'accord</a:t>
            </a:r>
          </a:p>
          <a:p>
            <a:pPr lvl="1" algn="just">
              <a:buClr>
                <a:schemeClr val="accent6"/>
              </a:buClr>
              <a:buSzPct val="120000"/>
              <a:buFont typeface="Arial"/>
              <a:buChar char="•"/>
            </a:pPr>
            <a:endParaRPr lang="fr-FR" sz="3273" b="1" dirty="0" smtClean="0">
              <a:solidFill>
                <a:srgbClr val="000000"/>
              </a:solidFill>
            </a:endParaRPr>
          </a:p>
          <a:p>
            <a:pPr lvl="1" algn="just">
              <a:buClr>
                <a:schemeClr val="accent6"/>
              </a:buClr>
              <a:buSzPct val="120000"/>
              <a:buFont typeface="Arial"/>
              <a:buChar char="•"/>
            </a:pPr>
            <a:r>
              <a:rPr lang="fr-FR" sz="3273" dirty="0" smtClean="0">
                <a:solidFill>
                  <a:srgbClr val="000000"/>
                </a:solidFill>
              </a:rPr>
              <a:t>les heures effectuées au-delà</a:t>
            </a:r>
            <a:r>
              <a:rPr lang="fr-FR" sz="3273" b="1" dirty="0" smtClean="0">
                <a:solidFill>
                  <a:srgbClr val="000000"/>
                </a:solidFill>
              </a:rPr>
              <a:t> de 1 607 heures annuelles, ou de la limite annuelle inférieure fixée par l'accord, déduction faite, le cas échéant, des heures supplémentaires déjà décomptées en cours d'année</a:t>
            </a:r>
            <a:r>
              <a:rPr lang="fr-FR" b="1" dirty="0" smtClean="0">
                <a:solidFill>
                  <a:srgbClr val="000000"/>
                </a:solidFill>
              </a:rPr>
              <a:t>.</a:t>
            </a:r>
          </a:p>
          <a:p>
            <a:endParaRPr lang="fr-FR" b="1" dirty="0" smtClean="0"/>
          </a:p>
        </p:txBody>
      </p:sp>
      <p:sp>
        <p:nvSpPr>
          <p:cNvPr id="5" name="Espace réservé du contenu 4"/>
          <p:cNvSpPr>
            <a:spLocks noGrp="1"/>
          </p:cNvSpPr>
          <p:nvPr>
            <p:ph sz="quarter" idx="4"/>
          </p:nvPr>
        </p:nvSpPr>
        <p:spPr>
          <a:xfrm>
            <a:off x="4800600" y="2285999"/>
            <a:ext cx="4035552" cy="3850641"/>
          </a:xfrm>
        </p:spPr>
        <p:txBody>
          <a:bodyPr>
            <a:normAutofit fontScale="62500" lnSpcReduction="20000"/>
          </a:bodyPr>
          <a:lstStyle/>
          <a:p>
            <a:pPr algn="just">
              <a:buNone/>
            </a:pPr>
            <a:r>
              <a:rPr lang="fr-FR" sz="2800" u="sng" dirty="0" smtClean="0">
                <a:solidFill>
                  <a:srgbClr val="000000"/>
                </a:solidFill>
              </a:rPr>
              <a:t>Heures supplémentaires :</a:t>
            </a:r>
          </a:p>
          <a:p>
            <a:pPr algn="just">
              <a:buNone/>
            </a:pPr>
            <a:endParaRPr lang="fr-FR" sz="2800" dirty="0" smtClean="0">
              <a:solidFill>
                <a:srgbClr val="000000"/>
              </a:solidFill>
            </a:endParaRPr>
          </a:p>
          <a:p>
            <a:pPr algn="just"/>
            <a:r>
              <a:rPr lang="fr-FR" dirty="0" smtClean="0"/>
              <a:t>au-delà de </a:t>
            </a:r>
            <a:r>
              <a:rPr lang="fr-FR" b="1" dirty="0" smtClean="0"/>
              <a:t>39 heures par semaine </a:t>
            </a:r>
          </a:p>
          <a:p>
            <a:pPr algn="just">
              <a:buNone/>
            </a:pPr>
            <a:endParaRPr lang="fr-FR" b="1" dirty="0" smtClean="0"/>
          </a:p>
          <a:p>
            <a:pPr algn="just">
              <a:buNone/>
            </a:pPr>
            <a:endParaRPr lang="fr-FR" b="1" dirty="0" smtClean="0"/>
          </a:p>
          <a:p>
            <a:pPr algn="just">
              <a:buNone/>
            </a:pPr>
            <a:endParaRPr lang="fr-FR" b="1" dirty="0" smtClean="0"/>
          </a:p>
          <a:p>
            <a:pPr algn="just">
              <a:buNone/>
            </a:pPr>
            <a:endParaRPr lang="fr-FR" b="1" dirty="0" smtClean="0"/>
          </a:p>
          <a:p>
            <a:pPr algn="just"/>
            <a:r>
              <a:rPr lang="fr-FR" dirty="0" smtClean="0"/>
              <a:t> au-delà de </a:t>
            </a:r>
            <a:r>
              <a:rPr lang="fr-FR" b="1" dirty="0" smtClean="0"/>
              <a:t>la durée moyenne de 35 heures hebdomadaires calculée sur la période de référence de 4 semaines au plus, déduction faite, le cas échéant, des heures supplémentaires effectuées au-delà de 39 heures déjà comptabilisées.</a:t>
            </a:r>
            <a:endParaRPr lang="fr-FR" dirty="0"/>
          </a:p>
        </p:txBody>
      </p:sp>
      <p:sp>
        <p:nvSpPr>
          <p:cNvPr id="6" name="Titre 5"/>
          <p:cNvSpPr>
            <a:spLocks noGrp="1"/>
          </p:cNvSpPr>
          <p:nvPr>
            <p:ph type="title"/>
          </p:nvPr>
        </p:nvSpPr>
        <p:spPr/>
        <p:txBody>
          <a:bodyPr/>
          <a:lstStyle/>
          <a:p>
            <a:r>
              <a:rPr lang="fr-FR" dirty="0" smtClean="0"/>
              <a:t>Paiement des heures supplémentaires</a:t>
            </a:r>
            <a:endParaRPr lang="fr-FR"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722313" y="2458720"/>
            <a:ext cx="7243127" cy="4185920"/>
          </a:xfrm>
        </p:spPr>
        <p:txBody>
          <a:bodyPr>
            <a:normAutofit fontScale="92500" lnSpcReduction="20000"/>
          </a:bodyPr>
          <a:lstStyle/>
          <a:p>
            <a:pPr marL="274320" indent="-274320" algn="just">
              <a:buClr>
                <a:srgbClr val="D16349"/>
              </a:buClr>
            </a:pPr>
            <a:r>
              <a:rPr lang="fr-FR" sz="2162" u="sng" cap="none" spc="0" dirty="0" smtClean="0">
                <a:solidFill>
                  <a:srgbClr val="660066"/>
                </a:solidFill>
                <a:ea typeface="+mj-ea"/>
                <a:cs typeface="+mj-cs"/>
              </a:rPr>
              <a:t>1- Définition </a:t>
            </a:r>
          </a:p>
          <a:p>
            <a:pPr marL="274320" indent="-274320" algn="just">
              <a:buClr>
                <a:srgbClr val="D16349"/>
              </a:buClr>
            </a:pPr>
            <a:endParaRPr lang="fr-FR" sz="2162" b="0" cap="none" spc="0" dirty="0" smtClean="0">
              <a:solidFill>
                <a:prstClr val="black"/>
              </a:solidFill>
            </a:endParaRPr>
          </a:p>
          <a:p>
            <a:pPr marL="274320" lvl="0" indent="-274320" algn="just">
              <a:buClr>
                <a:srgbClr val="D16349"/>
              </a:buClr>
              <a:buFont typeface="Wingdings 2"/>
              <a:buChar char=""/>
            </a:pPr>
            <a:r>
              <a:rPr lang="fr-FR" sz="2000" b="0" cap="none" spc="0" dirty="0" smtClean="0">
                <a:solidFill>
                  <a:prstClr val="black"/>
                </a:solidFill>
              </a:rPr>
              <a:t>Constituent des heures supplémentaires : </a:t>
            </a:r>
            <a:r>
              <a:rPr lang="fr-FR" sz="2000" cap="none" spc="0" dirty="0" smtClean="0">
                <a:solidFill>
                  <a:prstClr val="black"/>
                </a:solidFill>
              </a:rPr>
              <a:t>toutes les heures de travail effectuées au-delà de la durée légale hebdomadaire (35 heures)</a:t>
            </a:r>
          </a:p>
          <a:p>
            <a:pPr marL="274320" lvl="0" indent="-274320" algn="just">
              <a:buClr>
                <a:srgbClr val="D16349"/>
              </a:buClr>
              <a:buFont typeface="Wingdings 2"/>
              <a:buChar char=""/>
            </a:pPr>
            <a:endParaRPr lang="fr-FR" sz="2000" b="0" cap="none" spc="0" dirty="0" smtClean="0">
              <a:solidFill>
                <a:prstClr val="black"/>
              </a:solidFill>
            </a:endParaRPr>
          </a:p>
          <a:p>
            <a:pPr marL="274320" lvl="0" indent="-274320" algn="just">
              <a:buClr>
                <a:srgbClr val="D16349"/>
              </a:buClr>
              <a:buFont typeface="Wingdings 2"/>
              <a:buChar char=""/>
            </a:pPr>
            <a:r>
              <a:rPr lang="fr-FR" sz="2000" b="0" cap="none" spc="0" dirty="0" smtClean="0">
                <a:solidFill>
                  <a:prstClr val="black"/>
                </a:solidFill>
              </a:rPr>
              <a:t>Cas particulier : </a:t>
            </a:r>
            <a:r>
              <a:rPr lang="fr-FR" sz="2000" b="0" u="sng" cap="none" spc="0" dirty="0" smtClean="0">
                <a:solidFill>
                  <a:prstClr val="black"/>
                </a:solidFill>
              </a:rPr>
              <a:t>En présence d’une durée hebdomadaire fixée par convention collective  : </a:t>
            </a:r>
          </a:p>
          <a:p>
            <a:pPr marL="274320" lvl="0" indent="-274320" algn="just">
              <a:buClr>
                <a:srgbClr val="D16349"/>
              </a:buClr>
              <a:buFont typeface="Wingdings 2"/>
              <a:buChar char=""/>
            </a:pPr>
            <a:endParaRPr lang="fr-FR" sz="2000" b="0" cap="none" spc="0" dirty="0" smtClean="0">
              <a:solidFill>
                <a:prstClr val="black"/>
              </a:solidFill>
            </a:endParaRPr>
          </a:p>
          <a:p>
            <a:pPr lvl="2" algn="just">
              <a:buClr>
                <a:srgbClr val="8CADAE"/>
              </a:buClr>
              <a:buSzPct val="100000"/>
              <a:buFont typeface="Lucida Grande"/>
              <a:buChar char="-"/>
            </a:pPr>
            <a:r>
              <a:rPr lang="fr-FR" sz="2000" dirty="0" smtClean="0">
                <a:solidFill>
                  <a:prstClr val="black"/>
                </a:solidFill>
              </a:rPr>
              <a:t>Lorsque la durée collective conventionnelle du travail est inférieure à la durée légale, les heures effectuées au-delà de l'horaire conventionnel mais dans la limite de la durée légale ne doivent pas être majorées, sauf dispositions légales ou conventionnelles contraires </a:t>
            </a:r>
            <a:r>
              <a:rPr lang="fr-FR" sz="2000" dirty="0" smtClean="0">
                <a:solidFill>
                  <a:srgbClr val="646B86"/>
                </a:solidFill>
              </a:rPr>
              <a:t>(</a:t>
            </a:r>
            <a:r>
              <a:rPr lang="fr-FR" sz="2000" dirty="0" err="1" smtClean="0">
                <a:solidFill>
                  <a:srgbClr val="646B86"/>
                </a:solidFill>
              </a:rPr>
              <a:t>Cass</a:t>
            </a:r>
            <a:r>
              <a:rPr lang="fr-FR" sz="2000" dirty="0" smtClean="0">
                <a:solidFill>
                  <a:srgbClr val="646B86"/>
                </a:solidFill>
              </a:rPr>
              <a:t>. soc. 15-2-1995 n° 91-43.966) </a:t>
            </a:r>
          </a:p>
          <a:p>
            <a:endParaRPr lang="fr-FR" dirty="0"/>
          </a:p>
        </p:txBody>
      </p:sp>
      <p:sp>
        <p:nvSpPr>
          <p:cNvPr id="3" name="Titre 2"/>
          <p:cNvSpPr>
            <a:spLocks noGrp="1"/>
          </p:cNvSpPr>
          <p:nvPr>
            <p:ph type="title"/>
          </p:nvPr>
        </p:nvSpPr>
        <p:spPr/>
        <p:txBody>
          <a:bodyPr/>
          <a:lstStyle/>
          <a:p>
            <a:r>
              <a:rPr lang="fr-FR" dirty="0" smtClean="0"/>
              <a:t>Section 2 : Calcul des heures supplémentaires </a:t>
            </a:r>
            <a:endParaRPr lang="fr-FR" dirty="0"/>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a:spLocks noGrp="1"/>
          </p:cNvSpPr>
          <p:nvPr>
            <p:ph type="body" idx="1"/>
          </p:nvPr>
        </p:nvSpPr>
        <p:spPr/>
        <p:txBody>
          <a:bodyPr/>
          <a:lstStyle/>
          <a:p>
            <a:r>
              <a:rPr lang="fr-FR" dirty="0" smtClean="0"/>
              <a:t>Modulation </a:t>
            </a:r>
            <a:r>
              <a:rPr lang="fr-FR" dirty="0"/>
              <a:t>du temps de travail </a:t>
            </a:r>
          </a:p>
        </p:txBody>
      </p:sp>
      <p:sp>
        <p:nvSpPr>
          <p:cNvPr id="9" name="Espace réservé du texte 8"/>
          <p:cNvSpPr>
            <a:spLocks noGrp="1"/>
          </p:cNvSpPr>
          <p:nvPr>
            <p:ph type="body" sz="half" idx="3"/>
          </p:nvPr>
        </p:nvSpPr>
        <p:spPr>
          <a:xfrm>
            <a:off x="4791330" y="1524000"/>
            <a:ext cx="4041775" cy="457200"/>
          </a:xfrm>
        </p:spPr>
        <p:txBody>
          <a:bodyPr/>
          <a:lstStyle/>
          <a:p>
            <a:r>
              <a:rPr lang="fr-FR" dirty="0" smtClean="0"/>
              <a:t>Cycle de travail </a:t>
            </a:r>
            <a:endParaRPr lang="fr-FR" dirty="0"/>
          </a:p>
        </p:txBody>
      </p:sp>
      <p:sp>
        <p:nvSpPr>
          <p:cNvPr id="6" name="Espace réservé du contenu 5"/>
          <p:cNvSpPr>
            <a:spLocks noGrp="1"/>
          </p:cNvSpPr>
          <p:nvPr>
            <p:ph sz="quarter" idx="2"/>
          </p:nvPr>
        </p:nvSpPr>
        <p:spPr>
          <a:xfrm>
            <a:off x="301752" y="2471383"/>
            <a:ext cx="4168648" cy="3818404"/>
          </a:xfrm>
        </p:spPr>
        <p:txBody>
          <a:bodyPr>
            <a:normAutofit/>
          </a:bodyPr>
          <a:lstStyle/>
          <a:p>
            <a:r>
              <a:rPr lang="fr-FR" sz="2162" dirty="0" smtClean="0"/>
              <a:t>Sous réserve de respecter les durées maximales et quotidienne</a:t>
            </a:r>
          </a:p>
          <a:p>
            <a:endParaRPr lang="fr-FR" sz="2162" dirty="0" smtClean="0"/>
          </a:p>
          <a:p>
            <a:r>
              <a:rPr lang="fr-FR" sz="2162" dirty="0" smtClean="0"/>
              <a:t>La convention ou l'accord peut prévoir une variation de la durée du travail sur tout ou partie de l'année à condition que, sur un an, cette durée n'excède pas 1 607 heures.</a:t>
            </a:r>
          </a:p>
          <a:p>
            <a:pPr>
              <a:buNone/>
            </a:pPr>
            <a:endParaRPr lang="fr-FR" dirty="0" smtClean="0"/>
          </a:p>
          <a:p>
            <a:pPr>
              <a:buNone/>
            </a:pPr>
            <a:endParaRPr lang="fr-FR" dirty="0" smtClean="0"/>
          </a:p>
          <a:p>
            <a:pPr>
              <a:buNone/>
            </a:pPr>
            <a:endParaRPr lang="fr-FR" dirty="0" smtClean="0"/>
          </a:p>
          <a:p>
            <a:endParaRPr lang="fr-FR" dirty="0" smtClean="0"/>
          </a:p>
          <a:p>
            <a:endParaRPr lang="fr-FR" dirty="0"/>
          </a:p>
        </p:txBody>
      </p:sp>
      <p:sp>
        <p:nvSpPr>
          <p:cNvPr id="10" name="Espace réservé du contenu 9"/>
          <p:cNvSpPr>
            <a:spLocks noGrp="1"/>
          </p:cNvSpPr>
          <p:nvPr>
            <p:ph sz="quarter" idx="4"/>
          </p:nvPr>
        </p:nvSpPr>
        <p:spPr>
          <a:xfrm>
            <a:off x="4800600" y="2471383"/>
            <a:ext cx="4038600" cy="4000538"/>
          </a:xfrm>
        </p:spPr>
        <p:txBody>
          <a:bodyPr>
            <a:noAutofit/>
          </a:bodyPr>
          <a:lstStyle/>
          <a:p>
            <a:r>
              <a:rPr lang="fr-FR" sz="2000" dirty="0" smtClean="0"/>
              <a:t>Le cycle est une période brève, multiple de la semaine (en pratique 8 à 12 semaines au maximum) </a:t>
            </a:r>
          </a:p>
          <a:p>
            <a:r>
              <a:rPr lang="fr-FR" sz="2000" dirty="0" smtClean="0"/>
              <a:t>Au sein de laquelle la durée du travail est répartie de façon fixe et répétitive de sorte que les semaines comportant un nombre important et celles comportant un nombre plus faible d'heures de travail se compensent </a:t>
            </a:r>
            <a:endParaRPr lang="fr-FR" sz="2000" dirty="0"/>
          </a:p>
        </p:txBody>
      </p:sp>
      <p:sp>
        <p:nvSpPr>
          <p:cNvPr id="3" name="Titre 2"/>
          <p:cNvSpPr>
            <a:spLocks noGrp="1"/>
          </p:cNvSpPr>
          <p:nvPr>
            <p:ph type="title"/>
          </p:nvPr>
        </p:nvSpPr>
        <p:spPr>
          <a:xfrm>
            <a:off x="301752" y="228600"/>
            <a:ext cx="8534400" cy="758952"/>
          </a:xfrm>
        </p:spPr>
        <p:txBody>
          <a:bodyPr>
            <a:normAutofit fontScale="90000"/>
          </a:bodyPr>
          <a:lstStyle/>
          <a:p>
            <a:r>
              <a:rPr lang="fr-FR" b="1" dirty="0" smtClean="0">
                <a:solidFill>
                  <a:srgbClr val="D19049"/>
                </a:solidFill>
              </a:rPr>
              <a:t>Section 2 : Aménagement du temps de travail avant 2008</a:t>
            </a:r>
            <a:endParaRPr lang="fr-FR" b="1" dirty="0">
              <a:solidFill>
                <a:srgbClr val="D19049"/>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889000"/>
          </a:xfrm>
        </p:spPr>
        <p:txBody>
          <a:bodyPr>
            <a:normAutofit fontScale="90000"/>
          </a:bodyPr>
          <a:lstStyle/>
          <a:p>
            <a:r>
              <a:rPr lang="fr-FR" b="1" dirty="0" smtClean="0">
                <a:solidFill>
                  <a:schemeClr val="accent6"/>
                </a:solidFill>
              </a:rPr>
              <a:t>Section 3 :  Réduction de la durée du travail sous forme de jours de repos (RTT)</a:t>
            </a:r>
            <a:endParaRPr lang="fr-FR" b="1" dirty="0">
              <a:solidFill>
                <a:schemeClr val="accent6"/>
              </a:solidFill>
            </a:endParaRPr>
          </a:p>
        </p:txBody>
      </p:sp>
      <p:sp>
        <p:nvSpPr>
          <p:cNvPr id="3" name="Espace réservé du contenu 2"/>
          <p:cNvSpPr>
            <a:spLocks noGrp="1"/>
          </p:cNvSpPr>
          <p:nvPr>
            <p:ph sz="quarter" idx="1"/>
          </p:nvPr>
        </p:nvSpPr>
        <p:spPr>
          <a:xfrm>
            <a:off x="0" y="1527048"/>
            <a:ext cx="8842248" cy="4985512"/>
          </a:xfrm>
        </p:spPr>
        <p:txBody>
          <a:bodyPr>
            <a:normAutofit fontScale="85000" lnSpcReduction="20000"/>
          </a:bodyPr>
          <a:lstStyle/>
          <a:p>
            <a:pPr algn="ctr">
              <a:buNone/>
            </a:pPr>
            <a:r>
              <a:rPr lang="fr-FR" sz="2000" dirty="0" smtClean="0"/>
              <a:t>		</a:t>
            </a:r>
            <a:r>
              <a:rPr lang="fr-FR" sz="2118" u="sng" dirty="0" smtClean="0"/>
              <a:t>Avant 2008, </a:t>
            </a:r>
            <a:r>
              <a:rPr lang="fr-FR" sz="2118" dirty="0" smtClean="0"/>
              <a:t>le Code du travail prévoyait deux variantes de réduction du 	        temps de travail, sous forme de journées ou demi-journées de repos :</a:t>
            </a:r>
          </a:p>
          <a:p>
            <a:pPr algn="just">
              <a:buNone/>
            </a:pPr>
            <a:endParaRPr lang="fr-FR" sz="2118" dirty="0" smtClean="0"/>
          </a:p>
          <a:p>
            <a:pPr lvl="3" algn="just">
              <a:buClr>
                <a:schemeClr val="accent6"/>
              </a:buClr>
              <a:buSzPct val="120000"/>
              <a:buFont typeface="Arial"/>
              <a:buChar char="•"/>
            </a:pPr>
            <a:r>
              <a:rPr lang="fr-FR" sz="2118" dirty="0" smtClean="0">
                <a:solidFill>
                  <a:schemeClr val="tx1"/>
                </a:solidFill>
              </a:rPr>
              <a:t>l'une sur une période de 4 semaines mise en œuvre sur décision de l’employeur</a:t>
            </a:r>
          </a:p>
          <a:p>
            <a:pPr lvl="3" algn="just">
              <a:buClr>
                <a:schemeClr val="accent6"/>
              </a:buClr>
              <a:buSzPct val="120000"/>
              <a:buFont typeface="Arial"/>
              <a:buChar char="•"/>
            </a:pPr>
            <a:endParaRPr lang="fr-FR" sz="2118" dirty="0" smtClean="0">
              <a:solidFill>
                <a:schemeClr val="tx1"/>
              </a:solidFill>
            </a:endParaRPr>
          </a:p>
          <a:p>
            <a:pPr lvl="3" algn="just">
              <a:buClr>
                <a:schemeClr val="accent6"/>
              </a:buClr>
              <a:buSzPct val="120000"/>
              <a:buFont typeface="Arial"/>
              <a:buChar char="•"/>
            </a:pPr>
            <a:r>
              <a:rPr lang="fr-FR" sz="2118" dirty="0" smtClean="0">
                <a:solidFill>
                  <a:schemeClr val="tx1"/>
                </a:solidFill>
              </a:rPr>
              <a:t>l'autre sur l'année nécessitant l'intervention d'une convention ou d'un accord collectif.</a:t>
            </a:r>
          </a:p>
          <a:p>
            <a:pPr lvl="2" algn="just">
              <a:buClr>
                <a:schemeClr val="accent6"/>
              </a:buClr>
              <a:buSzPct val="120000"/>
              <a:buNone/>
            </a:pPr>
            <a:endParaRPr lang="fr-FR" u="sng" dirty="0" smtClean="0"/>
          </a:p>
          <a:p>
            <a:pPr lvl="2" algn="just">
              <a:buClr>
                <a:schemeClr val="accent6"/>
              </a:buClr>
              <a:buSzPct val="120000"/>
              <a:buNone/>
            </a:pPr>
            <a:r>
              <a:rPr lang="fr-FR" dirty="0" smtClean="0"/>
              <a:t>	</a:t>
            </a:r>
            <a:r>
              <a:rPr lang="fr-FR" u="sng" dirty="0" smtClean="0"/>
              <a:t>Après 2008 : </a:t>
            </a:r>
          </a:p>
          <a:p>
            <a:pPr lvl="2" algn="just">
              <a:buClr>
                <a:schemeClr val="accent6"/>
              </a:buClr>
              <a:buSzPct val="120000"/>
              <a:buNone/>
            </a:pPr>
            <a:endParaRPr lang="fr-FR" u="sng" dirty="0" smtClean="0"/>
          </a:p>
          <a:p>
            <a:pPr lvl="3" algn="just">
              <a:buClr>
                <a:schemeClr val="accent6"/>
              </a:buClr>
              <a:buSzPct val="120000"/>
              <a:buFontTx/>
              <a:buChar char="-"/>
            </a:pPr>
            <a:r>
              <a:rPr lang="fr-FR" dirty="0" smtClean="0">
                <a:solidFill>
                  <a:schemeClr val="tx1"/>
                </a:solidFill>
              </a:rPr>
              <a:t>Articles prévoyant réduction du temps de travail abrogés </a:t>
            </a:r>
          </a:p>
          <a:p>
            <a:pPr lvl="3" algn="just">
              <a:buClr>
                <a:schemeClr val="accent6"/>
              </a:buClr>
              <a:buSzPct val="120000"/>
              <a:buNone/>
            </a:pPr>
            <a:endParaRPr lang="fr-FR" dirty="0" smtClean="0">
              <a:solidFill>
                <a:schemeClr val="tx1"/>
              </a:solidFill>
            </a:endParaRPr>
          </a:p>
          <a:p>
            <a:pPr lvl="3" algn="just">
              <a:buClr>
                <a:schemeClr val="accent6"/>
              </a:buClr>
              <a:buSzPct val="120000"/>
              <a:buFontTx/>
              <a:buChar char="-"/>
            </a:pPr>
            <a:r>
              <a:rPr lang="fr-FR" b="1" dirty="0" smtClean="0">
                <a:solidFill>
                  <a:schemeClr val="tx1"/>
                </a:solidFill>
              </a:rPr>
              <a:t>Maintien des accords et conventions collectives</a:t>
            </a:r>
            <a:r>
              <a:rPr lang="fr-FR" dirty="0" smtClean="0">
                <a:solidFill>
                  <a:schemeClr val="tx1"/>
                </a:solidFill>
              </a:rPr>
              <a:t> qui prévoyait une réduction du temps de travail</a:t>
            </a:r>
          </a:p>
          <a:p>
            <a:pPr lvl="3" algn="just">
              <a:buClr>
                <a:schemeClr val="accent6"/>
              </a:buClr>
              <a:buSzPct val="120000"/>
              <a:buNone/>
            </a:pPr>
            <a:endParaRPr lang="fr-FR" dirty="0" smtClean="0">
              <a:solidFill>
                <a:schemeClr val="tx1"/>
              </a:solidFill>
            </a:endParaRPr>
          </a:p>
          <a:p>
            <a:pPr lvl="3" algn="just">
              <a:buClr>
                <a:schemeClr val="accent6"/>
              </a:buClr>
              <a:buSzPct val="120000"/>
              <a:buFontTx/>
              <a:buChar char="-"/>
            </a:pPr>
            <a:r>
              <a:rPr lang="fr-FR" dirty="0" smtClean="0">
                <a:solidFill>
                  <a:schemeClr val="tx1"/>
                </a:solidFill>
              </a:rPr>
              <a:t>Les entreprises qui attribuaient des jours de repos sur une </a:t>
            </a:r>
            <a:r>
              <a:rPr lang="fr-FR" b="1" dirty="0" smtClean="0">
                <a:solidFill>
                  <a:schemeClr val="tx1"/>
                </a:solidFill>
              </a:rPr>
              <a:t>période de 4 semaines peuvent continuer de le faire dans le cadre du régime supplétif mis en place par la loi du 20-8-2008</a:t>
            </a:r>
            <a:endParaRPr lang="fr-FR" dirty="0" smtClean="0">
              <a:solidFill>
                <a:schemeClr val="tx1"/>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889000"/>
          </a:xfrm>
        </p:spPr>
        <p:txBody>
          <a:bodyPr>
            <a:normAutofit fontScale="90000"/>
          </a:bodyPr>
          <a:lstStyle/>
          <a:p>
            <a:r>
              <a:rPr lang="fr-FR" u="sng" dirty="0" smtClean="0">
                <a:solidFill>
                  <a:srgbClr val="660066"/>
                </a:solidFill>
              </a:rPr>
              <a:t>1- Réduction du temps de travail sur l’année prévue par accord ou convention collective</a:t>
            </a:r>
            <a:endParaRPr lang="fr-FR" u="sng" dirty="0">
              <a:solidFill>
                <a:srgbClr val="660066"/>
              </a:solidFill>
            </a:endParaRPr>
          </a:p>
        </p:txBody>
      </p:sp>
      <p:sp>
        <p:nvSpPr>
          <p:cNvPr id="3" name="Espace réservé du contenu 2"/>
          <p:cNvSpPr>
            <a:spLocks noGrp="1"/>
          </p:cNvSpPr>
          <p:nvPr>
            <p:ph sz="quarter" idx="1"/>
          </p:nvPr>
        </p:nvSpPr>
        <p:spPr>
          <a:xfrm>
            <a:off x="301752" y="1527048"/>
            <a:ext cx="8503920" cy="5209032"/>
          </a:xfrm>
        </p:spPr>
        <p:txBody>
          <a:bodyPr>
            <a:normAutofit lnSpcReduction="10000"/>
          </a:bodyPr>
          <a:lstStyle/>
          <a:p>
            <a:r>
              <a:rPr lang="fr-FR" sz="2000" b="1" u="sng" dirty="0" smtClean="0"/>
              <a:t>Contenu de l’accord : </a:t>
            </a:r>
          </a:p>
          <a:p>
            <a:pPr lvl="1">
              <a:buClr>
                <a:srgbClr val="660066"/>
              </a:buClr>
              <a:buSzPct val="100000"/>
              <a:buFontTx/>
              <a:buChar char="-"/>
            </a:pPr>
            <a:r>
              <a:rPr lang="fr-FR" sz="2000" dirty="0" smtClean="0">
                <a:solidFill>
                  <a:srgbClr val="000000"/>
                </a:solidFill>
              </a:rPr>
              <a:t>Convention ou accord collectif étendu </a:t>
            </a:r>
          </a:p>
          <a:p>
            <a:pPr lvl="1">
              <a:buClr>
                <a:srgbClr val="660066"/>
              </a:buClr>
              <a:buSzPct val="100000"/>
              <a:buFontTx/>
              <a:buChar char="-"/>
            </a:pPr>
            <a:r>
              <a:rPr lang="fr-FR" sz="2000" dirty="0" smtClean="0">
                <a:solidFill>
                  <a:srgbClr val="000000"/>
                </a:solidFill>
              </a:rPr>
              <a:t>Accord d'entreprise ou d'établissement </a:t>
            </a:r>
          </a:p>
          <a:p>
            <a:pPr lvl="1">
              <a:buNone/>
            </a:pPr>
            <a:endParaRPr lang="fr-FR" sz="2000" b="1" dirty="0" smtClean="0">
              <a:solidFill>
                <a:schemeClr val="tx1"/>
              </a:solidFill>
            </a:endParaRPr>
          </a:p>
          <a:p>
            <a:r>
              <a:rPr lang="fr-FR" sz="2000" b="1" u="sng" dirty="0" smtClean="0"/>
              <a:t>Contenu de l’accord :</a:t>
            </a:r>
          </a:p>
          <a:p>
            <a:pPr lvl="1">
              <a:buClr>
                <a:srgbClr val="660066"/>
              </a:buClr>
              <a:buSzPct val="100000"/>
              <a:buFont typeface="Lucida Grande"/>
              <a:buChar char="-"/>
            </a:pPr>
            <a:r>
              <a:rPr lang="fr-FR" sz="2000" dirty="0" smtClean="0">
                <a:solidFill>
                  <a:schemeClr val="tx1"/>
                </a:solidFill>
              </a:rPr>
              <a:t>Réduction la durée hebdomadaire moyenne sur l'année </a:t>
            </a:r>
            <a:r>
              <a:rPr lang="fr-FR" sz="2000" b="1" dirty="0" smtClean="0">
                <a:solidFill>
                  <a:schemeClr val="tx1"/>
                </a:solidFill>
              </a:rPr>
              <a:t>en deçà de 39 heures, </a:t>
            </a:r>
            <a:r>
              <a:rPr lang="fr-FR" sz="2000" dirty="0" smtClean="0">
                <a:solidFill>
                  <a:schemeClr val="tx1"/>
                </a:solidFill>
              </a:rPr>
              <a:t>par l'attribution de journées ou demi-journées de </a:t>
            </a:r>
            <a:r>
              <a:rPr lang="fr-FR" sz="2000" dirty="0" smtClean="0">
                <a:solidFill>
                  <a:schemeClr val="tx1"/>
                </a:solidFill>
              </a:rPr>
              <a:t>repos</a:t>
            </a:r>
            <a:endParaRPr lang="fr-FR" sz="2000" dirty="0" smtClean="0">
              <a:solidFill>
                <a:schemeClr val="tx1"/>
              </a:solidFill>
            </a:endParaRPr>
          </a:p>
          <a:p>
            <a:pPr lvl="1">
              <a:buClr>
                <a:srgbClr val="660066"/>
              </a:buClr>
              <a:buSzPct val="100000"/>
              <a:buNone/>
            </a:pPr>
            <a:endParaRPr lang="fr-FR" sz="2000" b="1" dirty="0" smtClean="0"/>
          </a:p>
          <a:p>
            <a:r>
              <a:rPr lang="fr-FR" sz="2000" b="1" u="sng" dirty="0" smtClean="0"/>
              <a:t>Modalités de prise des journées de repos sont fixées par l’accord</a:t>
            </a:r>
          </a:p>
          <a:p>
            <a:pPr lvl="1">
              <a:buClr>
                <a:srgbClr val="660066"/>
              </a:buClr>
              <a:buSzPct val="100000"/>
              <a:buFontTx/>
              <a:buChar char="-"/>
            </a:pPr>
            <a:r>
              <a:rPr lang="fr-FR" sz="2000" b="1" dirty="0" smtClean="0">
                <a:solidFill>
                  <a:schemeClr val="tx1"/>
                </a:solidFill>
              </a:rPr>
              <a:t>Prévoit  jours de repos fixés </a:t>
            </a:r>
            <a:r>
              <a:rPr lang="fr-FR" sz="2000" dirty="0" smtClean="0">
                <a:solidFill>
                  <a:schemeClr val="tx1"/>
                </a:solidFill>
              </a:rPr>
              <a:t>pour partie par le salarié et pour partie par </a:t>
            </a:r>
            <a:r>
              <a:rPr lang="fr-FR" sz="2000" dirty="0" smtClean="0">
                <a:solidFill>
                  <a:schemeClr val="tx1"/>
                </a:solidFill>
              </a:rPr>
              <a:t>l'employeur</a:t>
            </a:r>
            <a:endParaRPr lang="fr-FR" sz="2000" dirty="0" smtClean="0">
              <a:solidFill>
                <a:schemeClr val="tx1"/>
              </a:solidFill>
            </a:endParaRPr>
          </a:p>
          <a:p>
            <a:pPr lvl="1">
              <a:buClr>
                <a:srgbClr val="660066"/>
              </a:buClr>
              <a:buSzPct val="100000"/>
              <a:buFontTx/>
              <a:buChar char="-"/>
            </a:pPr>
            <a:r>
              <a:rPr lang="fr-FR" sz="2000" b="1" dirty="0" smtClean="0">
                <a:solidFill>
                  <a:schemeClr val="tx1"/>
                </a:solidFill>
              </a:rPr>
              <a:t>Délais</a:t>
            </a:r>
            <a:r>
              <a:rPr lang="fr-FR" sz="2000" dirty="0" smtClean="0">
                <a:solidFill>
                  <a:schemeClr val="tx1"/>
                </a:solidFill>
              </a:rPr>
              <a:t> dans lesquels ces repos sont pris.</a:t>
            </a:r>
          </a:p>
          <a:p>
            <a:pPr lvl="1">
              <a:buClr>
                <a:srgbClr val="660066"/>
              </a:buClr>
              <a:buSzPct val="100000"/>
              <a:buFontTx/>
              <a:buChar char="-"/>
            </a:pPr>
            <a:r>
              <a:rPr lang="fr-FR" sz="2000" dirty="0" smtClean="0">
                <a:solidFill>
                  <a:schemeClr val="tx1"/>
                </a:solidFill>
              </a:rPr>
              <a:t>Si </a:t>
            </a:r>
            <a:r>
              <a:rPr lang="fr-FR" sz="2000" b="1" dirty="0" smtClean="0">
                <a:solidFill>
                  <a:schemeClr val="tx1"/>
                </a:solidFill>
              </a:rPr>
              <a:t>modification des dates fixées, notification sous 7 jours au </a:t>
            </a:r>
            <a:r>
              <a:rPr lang="fr-FR" sz="2000" b="1" dirty="0" smtClean="0">
                <a:solidFill>
                  <a:schemeClr val="tx1"/>
                </a:solidFill>
              </a:rPr>
              <a:t>salarié</a:t>
            </a:r>
            <a:endParaRPr lang="fr-FR" sz="1662" dirty="0" smtClean="0">
              <a:solidFill>
                <a:schemeClr val="tx1"/>
              </a:solidFill>
            </a:endParaRPr>
          </a:p>
          <a:p>
            <a:pPr>
              <a:buFontTx/>
              <a:buChar char="-"/>
            </a:pPr>
            <a:endParaRPr lang="fr-FR" dirty="0" smtClean="0"/>
          </a:p>
          <a:p>
            <a:pPr>
              <a:buFontTx/>
              <a:buChar char="-"/>
            </a:pPr>
            <a:endParaRPr lang="fr-FR" dirty="0" smtClean="0"/>
          </a:p>
          <a:p>
            <a:pPr>
              <a:buFontTx/>
              <a:buChar char="-"/>
            </a:pPr>
            <a:endParaRPr lang="fr-FR" dirty="0" smtClean="0"/>
          </a:p>
          <a:p>
            <a:pPr>
              <a:buFontTx/>
              <a:buChar char="-"/>
            </a:pPr>
            <a:endParaRPr lang="fr-FR" b="1" dirty="0" smtClean="0"/>
          </a:p>
          <a:p>
            <a:pPr>
              <a:buNone/>
            </a:pPr>
            <a:endParaRPr lang="fr-FR" b="1" dirty="0" smtClean="0"/>
          </a:p>
          <a:p>
            <a:pPr>
              <a:buNone/>
            </a:pPr>
            <a:endParaRPr lang="fr-FR" b="1"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67360" y="325120"/>
            <a:ext cx="8402320" cy="5909311"/>
          </a:xfrm>
          <a:prstGeom prst="rect">
            <a:avLst/>
          </a:prstGeom>
          <a:noFill/>
        </p:spPr>
        <p:txBody>
          <a:bodyPr wrap="square" rtlCol="0">
            <a:spAutoFit/>
          </a:bodyPr>
          <a:lstStyle/>
          <a:p>
            <a:pPr algn="just"/>
            <a:r>
              <a:rPr lang="fr-FR" u="sng" dirty="0" smtClean="0"/>
              <a:t>Décompte des jours de repos : </a:t>
            </a:r>
          </a:p>
          <a:p>
            <a:pPr algn="just"/>
            <a:endParaRPr lang="fr-FR" u="sng" dirty="0" smtClean="0"/>
          </a:p>
          <a:p>
            <a:pPr lvl="1" algn="just">
              <a:buFont typeface="Arial"/>
              <a:buChar char="•"/>
            </a:pPr>
            <a:r>
              <a:rPr lang="fr-FR" dirty="0" smtClean="0"/>
              <a:t>Sauf stipulations conventionnelles plus favorables</a:t>
            </a:r>
          </a:p>
          <a:p>
            <a:pPr lvl="1" algn="just">
              <a:buFont typeface="Arial"/>
              <a:buChar char="•"/>
            </a:pPr>
            <a:r>
              <a:rPr lang="fr-FR" dirty="0" smtClean="0"/>
              <a:t>Le droit à repos est  </a:t>
            </a:r>
            <a:r>
              <a:rPr lang="fr-FR" b="1" dirty="0" smtClean="0"/>
              <a:t>acquis semaine par semaine</a:t>
            </a:r>
          </a:p>
          <a:p>
            <a:pPr lvl="1" algn="just">
              <a:buFont typeface="Arial"/>
              <a:buChar char="•"/>
            </a:pPr>
            <a:r>
              <a:rPr lang="fr-FR" dirty="0" smtClean="0"/>
              <a:t>A concurrence </a:t>
            </a:r>
            <a:r>
              <a:rPr lang="fr-FR" b="1" dirty="0" smtClean="0"/>
              <a:t>des heures effectuées au-delà de 35 heures et dans la limite de 39 </a:t>
            </a:r>
            <a:r>
              <a:rPr lang="fr-FR" b="1" dirty="0" smtClean="0"/>
              <a:t>heures </a:t>
            </a:r>
            <a:endParaRPr lang="fr-FR" b="1" dirty="0" smtClean="0"/>
          </a:p>
          <a:p>
            <a:pPr algn="just"/>
            <a:endParaRPr lang="fr-FR" b="1" dirty="0" smtClean="0"/>
          </a:p>
          <a:p>
            <a:pPr algn="just"/>
            <a:r>
              <a:rPr lang="fr-FR" u="sng" dirty="0" smtClean="0"/>
              <a:t>Jours de repos non pris </a:t>
            </a:r>
            <a:r>
              <a:rPr lang="fr-FR" b="1" dirty="0" smtClean="0"/>
              <a:t>: il n'ouvrent droit à une indemnité que si cette situation est imputable à l'employeur (</a:t>
            </a:r>
            <a:r>
              <a:rPr lang="fr-FR" dirty="0" err="1" smtClean="0"/>
              <a:t>Cass</a:t>
            </a:r>
            <a:r>
              <a:rPr lang="fr-FR" dirty="0" smtClean="0"/>
              <a:t>. soc., 18 mars 2015, n° 13-16.369)</a:t>
            </a:r>
            <a:endParaRPr lang="fr-FR" b="1" dirty="0" smtClean="0"/>
          </a:p>
          <a:p>
            <a:pPr algn="just"/>
            <a:endParaRPr lang="fr-FR" u="sng" dirty="0" smtClean="0"/>
          </a:p>
          <a:p>
            <a:pPr algn="just"/>
            <a:r>
              <a:rPr lang="fr-FR" u="sng" dirty="0" smtClean="0"/>
              <a:t>Constituent des heures supplémentaires :</a:t>
            </a:r>
          </a:p>
          <a:p>
            <a:pPr algn="just"/>
            <a:r>
              <a:rPr lang="fr-FR" dirty="0" smtClean="0"/>
              <a:t>	</a:t>
            </a:r>
          </a:p>
          <a:p>
            <a:pPr lvl="1" algn="just">
              <a:buFont typeface="Arial"/>
              <a:buChar char="•"/>
            </a:pPr>
            <a:r>
              <a:rPr lang="fr-FR" dirty="0" smtClean="0"/>
              <a:t> Les heures effectuées </a:t>
            </a:r>
            <a:r>
              <a:rPr lang="fr-FR" b="1" dirty="0" smtClean="0"/>
              <a:t>au-delà de 39 heures ou d'un plafond inférieur fixé par l'accord : </a:t>
            </a:r>
          </a:p>
          <a:p>
            <a:pPr lvl="1" algn="just"/>
            <a:endParaRPr lang="fr-FR" b="1" dirty="0" smtClean="0"/>
          </a:p>
          <a:p>
            <a:pPr lvl="1" algn="just">
              <a:buFont typeface="Arial"/>
              <a:buChar char="•"/>
            </a:pPr>
            <a:r>
              <a:rPr lang="fr-FR" dirty="0" smtClean="0"/>
              <a:t>  En fin d'année, les heures effectuées au-delà </a:t>
            </a:r>
            <a:r>
              <a:rPr lang="fr-FR" b="1" dirty="0" smtClean="0"/>
              <a:t>de 1 607 heures</a:t>
            </a:r>
            <a:r>
              <a:rPr lang="fr-FR" dirty="0" smtClean="0"/>
              <a:t>, à l'exclusion des heures visées ci-dessus</a:t>
            </a:r>
          </a:p>
          <a:p>
            <a:pPr lvl="1" algn="just">
              <a:buFont typeface="Arial"/>
              <a:buChar char="•"/>
            </a:pPr>
            <a:endParaRPr lang="fr-FR" dirty="0" smtClean="0"/>
          </a:p>
          <a:p>
            <a:pPr lvl="1" algn="just">
              <a:buFont typeface="Arial"/>
              <a:buChar char="•"/>
            </a:pPr>
            <a:endParaRPr lang="fr-FR" dirty="0" smtClean="0"/>
          </a:p>
          <a:p>
            <a:pPr lvl="1" algn="just"/>
            <a:endParaRPr lang="fr-F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0"/>
            <a:ext cx="8534400" cy="1026160"/>
          </a:xfrm>
        </p:spPr>
        <p:txBody>
          <a:bodyPr>
            <a:normAutofit fontScale="90000"/>
          </a:bodyPr>
          <a:lstStyle/>
          <a:p>
            <a:r>
              <a:rPr lang="fr-FR" dirty="0" smtClean="0">
                <a:solidFill>
                  <a:srgbClr val="660066"/>
                </a:solidFill>
              </a:rPr>
              <a:t>2- Réduction du temps de travail sur 4 semaines prévue par voie réglementaire </a:t>
            </a:r>
            <a:endParaRPr lang="fr-FR" dirty="0">
              <a:solidFill>
                <a:srgbClr val="660066"/>
              </a:solidFill>
            </a:endParaRPr>
          </a:p>
        </p:txBody>
      </p:sp>
      <p:sp>
        <p:nvSpPr>
          <p:cNvPr id="3" name="Espace réservé du contenu 2"/>
          <p:cNvSpPr>
            <a:spLocks noGrp="1"/>
          </p:cNvSpPr>
          <p:nvPr>
            <p:ph sz="quarter" idx="1"/>
          </p:nvPr>
        </p:nvSpPr>
        <p:spPr/>
        <p:txBody>
          <a:bodyPr>
            <a:normAutofit/>
          </a:bodyPr>
          <a:lstStyle/>
          <a:p>
            <a:r>
              <a:rPr lang="fr-FR" sz="2000" dirty="0" smtClean="0"/>
              <a:t>Organisation de  la durée du travail sous forme de périodes de travail, de </a:t>
            </a:r>
            <a:r>
              <a:rPr lang="fr-FR" sz="2000" b="1" dirty="0" smtClean="0"/>
              <a:t>4 semaines au plus.</a:t>
            </a:r>
          </a:p>
          <a:p>
            <a:pPr>
              <a:buNone/>
            </a:pPr>
            <a:endParaRPr lang="fr-FR" sz="2000" b="1" dirty="0" smtClean="0"/>
          </a:p>
          <a:p>
            <a:r>
              <a:rPr lang="fr-FR" sz="2000" dirty="0" smtClean="0"/>
              <a:t>Établissement d’un  </a:t>
            </a:r>
            <a:r>
              <a:rPr lang="fr-FR" sz="2000" b="1" dirty="0" smtClean="0"/>
              <a:t>programme indicatif de la variation de la durée du travail soumis à l’avis du  CE ou, à défaut, des DP.</a:t>
            </a:r>
          </a:p>
          <a:p>
            <a:pPr>
              <a:buNone/>
            </a:pPr>
            <a:endParaRPr lang="fr-FR" sz="2000" b="1" dirty="0" smtClean="0"/>
          </a:p>
          <a:p>
            <a:r>
              <a:rPr lang="fr-FR" sz="2000" b="1" dirty="0" smtClean="0"/>
              <a:t>Rémunération indépendante de l’horaire réel : </a:t>
            </a:r>
          </a:p>
          <a:p>
            <a:pPr lvl="2">
              <a:buClr>
                <a:srgbClr val="660066"/>
              </a:buClr>
              <a:buSzPct val="100000"/>
              <a:buFont typeface="Lucida Grande"/>
              <a:buChar char="-"/>
            </a:pPr>
            <a:r>
              <a:rPr lang="fr-FR" b="1" dirty="0" smtClean="0">
                <a:solidFill>
                  <a:srgbClr val="000000"/>
                </a:solidFill>
              </a:rPr>
              <a:t>35 Heures </a:t>
            </a:r>
          </a:p>
          <a:p>
            <a:pPr lvl="2">
              <a:buClr>
                <a:srgbClr val="660066"/>
              </a:buClr>
              <a:buSzPct val="100000"/>
              <a:buFont typeface="Lucida Grande"/>
              <a:buChar char="-"/>
            </a:pPr>
            <a:r>
              <a:rPr lang="fr-FR" b="1" dirty="0" smtClean="0">
                <a:solidFill>
                  <a:srgbClr val="000000"/>
                </a:solidFill>
              </a:rPr>
              <a:t>Éventuellement heures supplémentaires  (</a:t>
            </a:r>
            <a:r>
              <a:rPr lang="fr-FR" b="1" dirty="0" err="1" smtClean="0">
                <a:solidFill>
                  <a:srgbClr val="000000"/>
                </a:solidFill>
              </a:rPr>
              <a:t>cf</a:t>
            </a:r>
            <a:r>
              <a:rPr lang="fr-FR" b="1" dirty="0" smtClean="0">
                <a:solidFill>
                  <a:srgbClr val="000000"/>
                </a:solidFill>
              </a:rPr>
              <a:t> aménagement du temps de travail) </a:t>
            </a:r>
          </a:p>
          <a:p>
            <a:pPr lvl="1">
              <a:buNone/>
            </a:pPr>
            <a:endParaRPr lang="fr-FR" b="1" dirty="0" smtClean="0"/>
          </a:p>
          <a:p>
            <a:endParaRPr lang="fr-FR" b="1" dirty="0" smtClean="0"/>
          </a:p>
          <a:p>
            <a:endParaRPr lang="fr-FR" b="1" dirty="0" smtClean="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u="sng" dirty="0" smtClean="0">
                <a:solidFill>
                  <a:srgbClr val="660066"/>
                </a:solidFill>
              </a:rPr>
              <a:t>2- Cadre du décompte</a:t>
            </a:r>
            <a:endParaRPr lang="fr-FR" u="sng" dirty="0">
              <a:solidFill>
                <a:srgbClr val="660066"/>
              </a:solidFill>
            </a:endParaRPr>
          </a:p>
        </p:txBody>
      </p:sp>
      <p:sp>
        <p:nvSpPr>
          <p:cNvPr id="3" name="Espace réservé du contenu 2"/>
          <p:cNvSpPr>
            <a:spLocks noGrp="1"/>
          </p:cNvSpPr>
          <p:nvPr>
            <p:ph sz="quarter" idx="1"/>
          </p:nvPr>
        </p:nvSpPr>
        <p:spPr>
          <a:xfrm>
            <a:off x="332232" y="1747520"/>
            <a:ext cx="8503920" cy="4294632"/>
          </a:xfrm>
        </p:spPr>
        <p:txBody>
          <a:bodyPr>
            <a:normAutofit lnSpcReduction="10000"/>
          </a:bodyPr>
          <a:lstStyle/>
          <a:p>
            <a:r>
              <a:rPr lang="fr-FR" sz="2000" dirty="0" smtClean="0"/>
              <a:t>Les heures supplémentaires se décomptent </a:t>
            </a:r>
            <a:r>
              <a:rPr lang="fr-FR" sz="2000" b="1" dirty="0" smtClean="0"/>
              <a:t>par semaine civile : </a:t>
            </a:r>
          </a:p>
          <a:p>
            <a:pPr lvl="2">
              <a:buSzPct val="100000"/>
              <a:buFont typeface="Lucida Grande"/>
              <a:buChar char="-"/>
            </a:pPr>
            <a:r>
              <a:rPr lang="fr-FR" dirty="0" smtClean="0"/>
              <a:t>du lundi à 0 heure et se terminant le dimanche à 24 heures</a:t>
            </a:r>
          </a:p>
          <a:p>
            <a:pPr lvl="2">
              <a:buSzPct val="100000"/>
              <a:buFont typeface="Lucida Grande"/>
              <a:buChar char="-"/>
            </a:pPr>
            <a:endParaRPr lang="fr-FR" dirty="0" smtClean="0"/>
          </a:p>
          <a:p>
            <a:r>
              <a:rPr lang="fr-FR" sz="2000" u="sng" dirty="0" smtClean="0"/>
              <a:t>Exceptions :</a:t>
            </a:r>
          </a:p>
          <a:p>
            <a:pPr>
              <a:buNone/>
            </a:pPr>
            <a:endParaRPr lang="fr-FR" sz="2000" u="sng" dirty="0" smtClean="0"/>
          </a:p>
          <a:p>
            <a:pPr lvl="2">
              <a:buSzPct val="100000"/>
              <a:buFont typeface="Lucida Grande"/>
              <a:buChar char="-"/>
            </a:pPr>
            <a:r>
              <a:rPr lang="fr-FR" dirty="0" smtClean="0"/>
              <a:t>Dérogation prévue par accord d’entreprise ou d’établissement</a:t>
            </a:r>
          </a:p>
          <a:p>
            <a:pPr lvl="2">
              <a:buSzPct val="100000"/>
              <a:buFont typeface="Lucida Grande"/>
              <a:buChar char="-"/>
            </a:pPr>
            <a:r>
              <a:rPr lang="fr-FR" dirty="0" smtClean="0"/>
              <a:t>Par usage en vigueur dans l’entreprise</a:t>
            </a:r>
          </a:p>
          <a:p>
            <a:pPr lvl="2">
              <a:buSzPct val="100000"/>
              <a:buFont typeface="Lucida Grande"/>
              <a:buChar char="-"/>
            </a:pPr>
            <a:r>
              <a:rPr lang="fr-FR" dirty="0" smtClean="0"/>
              <a:t>En cas de forfait annuel ou mensuel</a:t>
            </a:r>
          </a:p>
          <a:p>
            <a:pPr lvl="2">
              <a:buSzPct val="100000"/>
              <a:buFont typeface="Lucida Grande"/>
              <a:buChar char="-"/>
            </a:pPr>
            <a:r>
              <a:rPr lang="fr-FR" dirty="0" smtClean="0"/>
              <a:t>En cas d’aménagement de la durée du travail sur plusieurs semaines ou l'année</a:t>
            </a:r>
          </a:p>
          <a:p>
            <a:pPr lvl="2">
              <a:buSzPct val="100000"/>
              <a:buFont typeface="Lucida Grande"/>
              <a:buChar char="-"/>
            </a:pPr>
            <a:r>
              <a:rPr lang="fr-FR" dirty="0" smtClean="0"/>
              <a:t>Pour les travailleurs à domicile </a:t>
            </a:r>
          </a:p>
          <a:p>
            <a:pPr lvl="2">
              <a:buSzPct val="100000"/>
              <a:buFont typeface="Lucida Grande"/>
              <a:buChar char="-"/>
            </a:pPr>
            <a:r>
              <a:rPr lang="fr-FR" dirty="0" smtClean="0"/>
              <a:t>Pour les personnels roulants du transport routier</a:t>
            </a:r>
          </a:p>
          <a:p>
            <a:pPr marL="1051560" lvl="2" indent="-457200">
              <a:buSzPct val="100000"/>
              <a:buNone/>
            </a:pPr>
            <a:endParaRPr lang="fr-FR" dirty="0" smtClean="0"/>
          </a:p>
          <a:p>
            <a:pPr marL="1051560" lvl="2" indent="-457200">
              <a:buSzPct val="100000"/>
              <a:buNone/>
            </a:pPr>
            <a:endParaRPr lang="fr-FR"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u="sng" dirty="0">
                <a:solidFill>
                  <a:srgbClr val="660066"/>
                </a:solidFill>
              </a:rPr>
              <a:t>3</a:t>
            </a:r>
            <a:r>
              <a:rPr lang="fr-FR" b="1" u="sng" dirty="0" smtClean="0">
                <a:solidFill>
                  <a:srgbClr val="660066"/>
                </a:solidFill>
              </a:rPr>
              <a:t>- Temps de travail effectif</a:t>
            </a:r>
            <a:endParaRPr lang="fr-FR" u="sng" dirty="0">
              <a:solidFill>
                <a:srgbClr val="660066"/>
              </a:solidFill>
            </a:endParaRPr>
          </a:p>
        </p:txBody>
      </p:sp>
      <p:sp>
        <p:nvSpPr>
          <p:cNvPr id="3" name="Espace réservé du contenu 2"/>
          <p:cNvSpPr>
            <a:spLocks noGrp="1"/>
          </p:cNvSpPr>
          <p:nvPr>
            <p:ph sz="quarter" idx="1"/>
          </p:nvPr>
        </p:nvSpPr>
        <p:spPr>
          <a:xfrm>
            <a:off x="301752" y="1443283"/>
            <a:ext cx="8534400" cy="5041869"/>
          </a:xfrm>
        </p:spPr>
        <p:txBody>
          <a:bodyPr>
            <a:normAutofit/>
          </a:bodyPr>
          <a:lstStyle/>
          <a:p>
            <a:r>
              <a:rPr lang="fr-FR" sz="2000" dirty="0" smtClean="0"/>
              <a:t>Le repos </a:t>
            </a:r>
            <a:r>
              <a:rPr lang="fr-FR" sz="2000" dirty="0"/>
              <a:t>compensateur, </a:t>
            </a:r>
            <a:r>
              <a:rPr lang="fr-FR" sz="2000" dirty="0" smtClean="0"/>
              <a:t>les </a:t>
            </a:r>
            <a:r>
              <a:rPr lang="fr-FR" sz="2000" dirty="0"/>
              <a:t>heures de délégation des représentants du personnel, </a:t>
            </a:r>
            <a:r>
              <a:rPr lang="fr-FR" sz="2000" dirty="0" smtClean="0"/>
              <a:t>les </a:t>
            </a:r>
            <a:r>
              <a:rPr lang="fr-FR" sz="2000" dirty="0"/>
              <a:t>heures de formation suivies par les salariés dans le cadre de l'obligation de l'employeur d'assurer leur adaptation à l'évolution de leurs emplois, des congés de formation économique, sociale et syndicale ou des congés de formation des membres élus du comité d'entreprise et du CHSCT, ainsi que des congés de formation des conseillers prud'homaux</a:t>
            </a:r>
            <a:r>
              <a:rPr lang="fr-FR" sz="2000" dirty="0" smtClean="0"/>
              <a:t>.</a:t>
            </a:r>
          </a:p>
          <a:p>
            <a:r>
              <a:rPr lang="fr-FR" sz="2000" dirty="0" smtClean="0"/>
              <a:t>Sont </a:t>
            </a:r>
            <a:r>
              <a:rPr lang="fr-FR" sz="2000" dirty="0"/>
              <a:t>comptabilisés comme du travail effectif les temps de pause pendant lesquels les salariés restent en permanence à la disposition de l'employeur </a:t>
            </a:r>
            <a:endParaRPr lang="fr-FR" sz="2000" dirty="0" smtClean="0"/>
          </a:p>
          <a:p>
            <a:r>
              <a:rPr lang="fr-FR" sz="2000" dirty="0"/>
              <a:t>S</a:t>
            </a:r>
            <a:r>
              <a:rPr lang="fr-FR" sz="2000" dirty="0" smtClean="0"/>
              <a:t>ous </a:t>
            </a:r>
            <a:r>
              <a:rPr lang="fr-FR" sz="2000" dirty="0"/>
              <a:t>réserve des clauses des conventions collectives de branche, d'entreprise ou d'établissement, des usages ou des dispositions du contrat de travail les assimilant à du temps de travail effectif, les temps nécessaires à l'habillage et au déshabillage ne constituent pas du travail effectif </a:t>
            </a:r>
            <a:endParaRPr lang="fr-FR" sz="2000" dirty="0" smtClean="0"/>
          </a:p>
          <a:p>
            <a:endParaRPr lang="fr-FR" sz="2000" u="sng" dirty="0" smtClean="0"/>
          </a:p>
          <a:p>
            <a:pPr marL="1051560" lvl="2" indent="-457200">
              <a:buSzPct val="100000"/>
              <a:buNone/>
            </a:pPr>
            <a:endParaRPr lang="fr-FR" dirty="0" smtClean="0"/>
          </a:p>
          <a:p>
            <a:pPr marL="1051560" lvl="2" indent="-457200">
              <a:buSzPct val="100000"/>
              <a:buNone/>
            </a:pPr>
            <a:endParaRPr lang="fr-FR" dirty="0" smtClean="0"/>
          </a:p>
        </p:txBody>
      </p:sp>
    </p:spTree>
    <p:extLst>
      <p:ext uri="{BB962C8B-B14F-4D97-AF65-F5344CB8AC3E}">
        <p14:creationId xmlns:p14="http://schemas.microsoft.com/office/powerpoint/2010/main" val="336533399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u="sng" dirty="0" smtClean="0">
                <a:solidFill>
                  <a:srgbClr val="660066"/>
                </a:solidFill>
              </a:rPr>
              <a:t>4- Temps de trajet </a:t>
            </a:r>
            <a:endParaRPr lang="fr-FR" u="sng" dirty="0">
              <a:solidFill>
                <a:srgbClr val="660066"/>
              </a:solidFill>
            </a:endParaRPr>
          </a:p>
        </p:txBody>
      </p:sp>
      <p:sp>
        <p:nvSpPr>
          <p:cNvPr id="3" name="Espace réservé du contenu 2"/>
          <p:cNvSpPr>
            <a:spLocks noGrp="1"/>
          </p:cNvSpPr>
          <p:nvPr>
            <p:ph sz="quarter" idx="1"/>
          </p:nvPr>
        </p:nvSpPr>
        <p:spPr>
          <a:xfrm>
            <a:off x="301752" y="1231603"/>
            <a:ext cx="8534400" cy="5253550"/>
          </a:xfrm>
        </p:spPr>
        <p:txBody>
          <a:bodyPr>
            <a:normAutofit fontScale="85000" lnSpcReduction="20000"/>
          </a:bodyPr>
          <a:lstStyle/>
          <a:p>
            <a:pPr marL="0" indent="0">
              <a:buNone/>
            </a:pPr>
            <a:endParaRPr lang="fr-FR" sz="2000" dirty="0" smtClean="0"/>
          </a:p>
          <a:p>
            <a:endParaRPr lang="fr-FR" sz="2000" dirty="0"/>
          </a:p>
          <a:p>
            <a:r>
              <a:rPr lang="fr-FR" sz="2000" dirty="0" smtClean="0"/>
              <a:t>Le </a:t>
            </a:r>
            <a:r>
              <a:rPr lang="fr-FR" sz="2000" dirty="0"/>
              <a:t>temps de trajet entre deux lieux de travail (entre l'entreprise et le chantier, entre deux chantiers ou deux lieux de mission) constitue du temps de travail effectif </a:t>
            </a:r>
            <a:endParaRPr lang="fr-FR" sz="2000" dirty="0" smtClean="0"/>
          </a:p>
          <a:p>
            <a:r>
              <a:rPr lang="fr-FR" sz="2000" dirty="0" smtClean="0"/>
              <a:t>Le </a:t>
            </a:r>
            <a:r>
              <a:rPr lang="fr-FR" sz="2000" dirty="0"/>
              <a:t>temps de déplacement professionnel pour se rendre sur le lieu d'exécution du contrat de travail n'est pas un temps de travail effectif (C. </a:t>
            </a:r>
            <a:r>
              <a:rPr lang="fr-FR" sz="2000" dirty="0" err="1"/>
              <a:t>trav</a:t>
            </a:r>
            <a:r>
              <a:rPr lang="fr-FR" sz="2000" dirty="0"/>
              <a:t>. art. L 3121-4)</a:t>
            </a:r>
            <a:r>
              <a:rPr lang="fr-FR" sz="2000" dirty="0" smtClean="0"/>
              <a:t>.</a:t>
            </a:r>
            <a:endParaRPr lang="fr-FR" sz="2000" dirty="0"/>
          </a:p>
          <a:p>
            <a:pPr marL="0" indent="0">
              <a:buNone/>
            </a:pPr>
            <a:r>
              <a:rPr lang="fr-FR" sz="2000" dirty="0"/>
              <a:t> </a:t>
            </a:r>
          </a:p>
          <a:p>
            <a:r>
              <a:rPr lang="fr-FR" sz="2000" dirty="0"/>
              <a:t>Toutefois, s'il dépasse le temps normal de trajet entre le domicile et le lieu habituel de travail, il doit faire l'objet d'une contrepartie, soit sous forme de repos, soit financière, déterminée par convention ou accord collectif ou, à défaut, par décision unilatérale de l'employeur prise après consultation du CE ou des DP, s'ils existent. La part de ce temps de déplacement professionnel coïncidant avec l'horaire de travail ne doit pas entraîner de perte de salaire</a:t>
            </a:r>
            <a:r>
              <a:rPr lang="fr-FR" sz="2000" dirty="0" smtClean="0"/>
              <a:t>.</a:t>
            </a:r>
          </a:p>
          <a:p>
            <a:endParaRPr lang="fr-FR" sz="2000" dirty="0"/>
          </a:p>
          <a:p>
            <a:r>
              <a:rPr lang="fr-FR" sz="2000" dirty="0" smtClean="0"/>
              <a:t> Le</a:t>
            </a:r>
            <a:r>
              <a:rPr lang="fr-FR" sz="2000" b="1" dirty="0" smtClean="0"/>
              <a:t> </a:t>
            </a:r>
            <a:r>
              <a:rPr lang="fr-FR" sz="2000" b="1" dirty="0"/>
              <a:t>temps </a:t>
            </a:r>
            <a:r>
              <a:rPr lang="fr-FR" sz="2000" dirty="0"/>
              <a:t>de trajet, pris en dehors de l'horaire normal de </a:t>
            </a:r>
            <a:r>
              <a:rPr lang="fr-FR" sz="2000" b="1" dirty="0"/>
              <a:t>travail</a:t>
            </a:r>
            <a:r>
              <a:rPr lang="fr-FR" sz="2000" dirty="0"/>
              <a:t> et effectué en exécution </a:t>
            </a:r>
            <a:r>
              <a:rPr lang="fr-FR" sz="2000" b="1" u="sng" dirty="0"/>
              <a:t>des fonctions représentatives</a:t>
            </a:r>
            <a:r>
              <a:rPr lang="fr-FR" sz="2000" dirty="0"/>
              <a:t>, doit être rémunéré </a:t>
            </a:r>
            <a:r>
              <a:rPr lang="fr-FR" sz="2000" dirty="0" err="1" smtClean="0"/>
              <a:t>comm</a:t>
            </a:r>
            <a:r>
              <a:rPr lang="fr-FR" sz="2000" dirty="0" smtClean="0"/>
              <a:t> </a:t>
            </a:r>
            <a:r>
              <a:rPr lang="fr-FR" sz="2000" dirty="0" err="1" smtClean="0"/>
              <a:t>edu</a:t>
            </a:r>
            <a:r>
              <a:rPr lang="fr-FR" sz="2000" dirty="0" smtClean="0"/>
              <a:t> </a:t>
            </a:r>
            <a:r>
              <a:rPr lang="fr-FR" sz="2000" dirty="0"/>
              <a:t>temps de travail effectif pour la part excédant le temps normal de déplacement entre le domicile et le lieu de travail</a:t>
            </a:r>
          </a:p>
          <a:p>
            <a:endParaRPr lang="fr-FR" sz="2000" dirty="0"/>
          </a:p>
          <a:p>
            <a:r>
              <a:rPr lang="fr-FR" sz="2000" dirty="0" smtClean="0"/>
              <a:t>La </a:t>
            </a:r>
            <a:r>
              <a:rPr lang="fr-FR" sz="2000" dirty="0"/>
              <a:t>Cour de justice </a:t>
            </a:r>
            <a:r>
              <a:rPr lang="fr-FR" sz="2000" dirty="0" smtClean="0"/>
              <a:t>européenne(10 septembre 2015)  </a:t>
            </a:r>
            <a:r>
              <a:rPr lang="fr-FR" sz="2000" dirty="0"/>
              <a:t>a jugé </a:t>
            </a:r>
            <a:r>
              <a:rPr lang="fr-FR" sz="2000" dirty="0" smtClean="0"/>
              <a:t>que </a:t>
            </a:r>
            <a:r>
              <a:rPr lang="fr-FR" sz="2000" dirty="0"/>
              <a:t>les </a:t>
            </a:r>
            <a:r>
              <a:rPr lang="fr-FR" sz="2000" dirty="0" smtClean="0"/>
              <a:t>déplacements </a:t>
            </a:r>
            <a:r>
              <a:rPr lang="fr-FR" sz="2000" dirty="0"/>
              <a:t>en début et fin de journée d'un employé itinérant constituent du temps </a:t>
            </a:r>
            <a:r>
              <a:rPr lang="fr-FR" sz="2000"/>
              <a:t>de </a:t>
            </a:r>
            <a:r>
              <a:rPr lang="fr-FR" sz="2000" smtClean="0"/>
              <a:t>travail</a:t>
            </a:r>
            <a:endParaRPr lang="fr-FR" sz="2000" dirty="0" smtClean="0"/>
          </a:p>
          <a:p>
            <a:pPr marL="1051560" lvl="2" indent="-457200">
              <a:buSzPct val="100000"/>
              <a:buNone/>
            </a:pPr>
            <a:endParaRPr lang="fr-FR" dirty="0" smtClean="0"/>
          </a:p>
          <a:p>
            <a:pPr marL="1051560" lvl="2" indent="-457200">
              <a:buSzPct val="100000"/>
              <a:buNone/>
            </a:pPr>
            <a:endParaRPr lang="fr-FR" dirty="0" smtClean="0"/>
          </a:p>
        </p:txBody>
      </p:sp>
    </p:spTree>
    <p:extLst>
      <p:ext uri="{BB962C8B-B14F-4D97-AF65-F5344CB8AC3E}">
        <p14:creationId xmlns:p14="http://schemas.microsoft.com/office/powerpoint/2010/main" val="121501938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1622426" y="3251200"/>
            <a:ext cx="6480174" cy="2326640"/>
          </a:xfrm>
        </p:spPr>
        <p:txBody>
          <a:bodyPr>
            <a:normAutofit fontScale="92500" lnSpcReduction="20000"/>
          </a:bodyPr>
          <a:lstStyle/>
          <a:p>
            <a:pPr algn="l"/>
            <a:r>
              <a:rPr lang="fr-FR" sz="2000" dirty="0" smtClean="0"/>
              <a:t>1- Majorations de salaire</a:t>
            </a:r>
          </a:p>
          <a:p>
            <a:pPr algn="l"/>
            <a:endParaRPr lang="fr-FR" sz="2000" dirty="0" smtClean="0"/>
          </a:p>
          <a:p>
            <a:pPr algn="l"/>
            <a:r>
              <a:rPr lang="fr-FR" sz="2000" dirty="0" smtClean="0"/>
              <a:t>2- Paiement des heures supplémentaires </a:t>
            </a:r>
          </a:p>
          <a:p>
            <a:pPr algn="l"/>
            <a:endParaRPr lang="fr-FR" sz="2000" dirty="0" smtClean="0"/>
          </a:p>
          <a:p>
            <a:pPr algn="l"/>
            <a:r>
              <a:rPr lang="fr-FR" sz="2000" dirty="0" smtClean="0"/>
              <a:t>3- conséquences EN CAS DE NON PAIEMENT DES HEURES SUPPLÉMENTAIRES</a:t>
            </a:r>
          </a:p>
        </p:txBody>
      </p:sp>
      <p:sp>
        <p:nvSpPr>
          <p:cNvPr id="3" name="Titre 2"/>
          <p:cNvSpPr>
            <a:spLocks noGrp="1"/>
          </p:cNvSpPr>
          <p:nvPr>
            <p:ph type="title"/>
          </p:nvPr>
        </p:nvSpPr>
        <p:spPr>
          <a:xfrm>
            <a:off x="722313" y="533400"/>
            <a:ext cx="7772400" cy="1112520"/>
          </a:xfrm>
        </p:spPr>
        <p:txBody>
          <a:bodyPr/>
          <a:lstStyle/>
          <a:p>
            <a:r>
              <a:rPr lang="fr-FR" u="sng" dirty="0" smtClean="0"/>
              <a:t>Section 3 :  Rémunération</a:t>
            </a:r>
            <a:endParaRPr lang="fr-FR" u="sng"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que">
  <a:themeElements>
    <a:clrScheme name="Civique">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que">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que">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Civique.thmx</Template>
  <TotalTime>1211</TotalTime>
  <Words>2779</Words>
  <Application>Microsoft Macintosh PowerPoint</Application>
  <PresentationFormat>Présentation à l'écran (4:3)</PresentationFormat>
  <Paragraphs>505</Paragraphs>
  <Slides>54</Slides>
  <Notes>0</Notes>
  <HiddenSlides>0</HiddenSlides>
  <MMClips>0</MMClips>
  <ScaleCrop>false</ScaleCrop>
  <HeadingPairs>
    <vt:vector size="4" baseType="variant">
      <vt:variant>
        <vt:lpstr>Thème</vt:lpstr>
      </vt:variant>
      <vt:variant>
        <vt:i4>1</vt:i4>
      </vt:variant>
      <vt:variant>
        <vt:lpstr>Titres des diapositives</vt:lpstr>
      </vt:variant>
      <vt:variant>
        <vt:i4>54</vt:i4>
      </vt:variant>
    </vt:vector>
  </HeadingPairs>
  <TitlesOfParts>
    <vt:vector size="55" baseType="lpstr">
      <vt:lpstr>Civique</vt:lpstr>
      <vt:lpstr>Présentation PowerPoint</vt:lpstr>
      <vt:lpstr>Présentation PowerPoint</vt:lpstr>
      <vt:lpstr>Section 1 : prérogatives de l’employeur </vt:lpstr>
      <vt:lpstr>Présentation PowerPoint</vt:lpstr>
      <vt:lpstr>Section 2 : Calcul des heures supplémentaires </vt:lpstr>
      <vt:lpstr>2- Cadre du décompte</vt:lpstr>
      <vt:lpstr>3- Temps de travail effectif</vt:lpstr>
      <vt:lpstr>4- Temps de trajet </vt:lpstr>
      <vt:lpstr>Section 3 :  Rémunération</vt:lpstr>
      <vt:lpstr>1-Preuve des heures supplémentaires : </vt:lpstr>
      <vt:lpstr>2- Majorations de salaire</vt:lpstr>
      <vt:lpstr>Présentation PowerPoint</vt:lpstr>
      <vt:lpstr>3- Paiement des heures supplémentaires</vt:lpstr>
      <vt:lpstr>4- Conséquences en cas de non paiements des heures supplémentaires </vt:lpstr>
      <vt:lpstr>Section 4 : Le repos compensateur de remplacement </vt:lpstr>
      <vt:lpstr>Section 5 : Contingent annuel</vt:lpstr>
      <vt:lpstr>1- Fixation du contingent</vt:lpstr>
      <vt:lpstr>2- Décompte du contingent </vt:lpstr>
      <vt:lpstr>3- Conséquences  du dépassement du  contingent </vt:lpstr>
      <vt:lpstr>Section 6 :   Contrepartie obligatoire en repos</vt:lpstr>
      <vt:lpstr>1- Calcul de la contrepartie</vt:lpstr>
      <vt:lpstr>2-  Prise de la contrepartie</vt:lpstr>
      <vt:lpstr>Présentation PowerPoint</vt:lpstr>
      <vt:lpstr>Présentation PowerPoint</vt:lpstr>
      <vt:lpstr> </vt:lpstr>
      <vt:lpstr>Section 1 :  Les forfaits en heures sur la semaine ou le mois</vt:lpstr>
      <vt:lpstr>1- Conditions de validité  </vt:lpstr>
      <vt:lpstr>2- Fonctionnement du forfait </vt:lpstr>
      <vt:lpstr>3- Application du contingent annuel</vt:lpstr>
      <vt:lpstr>Section 2 : Les forfaits sur l’année</vt:lpstr>
      <vt:lpstr>1- Conditions communes</vt:lpstr>
      <vt:lpstr>2- Conditions propres au forfait annuel en heures </vt:lpstr>
      <vt:lpstr>Présentation PowerPoint</vt:lpstr>
      <vt:lpstr>Présentation PowerPoint</vt:lpstr>
      <vt:lpstr>Présentation PowerPoint</vt:lpstr>
      <vt:lpstr>3- Conditions propres au forfait annuel en jours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Section 3 : Sanctions </vt:lpstr>
      <vt:lpstr> </vt:lpstr>
      <vt:lpstr>Section 1 : Aménagement mise en place depuis 2008</vt:lpstr>
      <vt:lpstr>Paiement des heures supplémentaires</vt:lpstr>
      <vt:lpstr>Section 2 : Aménagement du temps de travail avant 2008</vt:lpstr>
      <vt:lpstr>Section 3 :  Réduction de la durée du travail sous forme de jours de repos (RTT)</vt:lpstr>
      <vt:lpstr>1- Réduction du temps de travail sur l’année prévue par accord ou convention collective</vt:lpstr>
      <vt:lpstr>Présentation PowerPoint</vt:lpstr>
      <vt:lpstr>2- Réduction du temps de travail sur 4 semaines prévue par voie réglementaire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Ecran</dc:creator>
  <cp:lastModifiedBy>Ingrid</cp:lastModifiedBy>
  <cp:revision>26</cp:revision>
  <dcterms:created xsi:type="dcterms:W3CDTF">2015-10-28T16:29:40Z</dcterms:created>
  <dcterms:modified xsi:type="dcterms:W3CDTF">2015-11-04T08:13:59Z</dcterms:modified>
</cp:coreProperties>
</file>