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1" r:id="rId3"/>
    <p:sldId id="257" r:id="rId4"/>
    <p:sldId id="258" r:id="rId5"/>
    <p:sldId id="259" r:id="rId6"/>
    <p:sldId id="260" r:id="rId7"/>
    <p:sldId id="262" r:id="rId8"/>
    <p:sldId id="263" r:id="rId9"/>
    <p:sldId id="264" r:id="rId10"/>
    <p:sldId id="265" r:id="rId11"/>
    <p:sldId id="266" r:id="rId12"/>
    <p:sldId id="267" r:id="rId13"/>
    <p:sldId id="268" r:id="rId14"/>
    <p:sldId id="269" r:id="rId15"/>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1386" y="-10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Modifiez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Modifiez le style des sous-titres du masque</a:t>
            </a:r>
            <a:endParaRPr lang="fr-FR"/>
          </a:p>
        </p:txBody>
      </p:sp>
      <p:sp>
        <p:nvSpPr>
          <p:cNvPr id="4" name="Espace réservé de la date 3"/>
          <p:cNvSpPr>
            <a:spLocks noGrp="1"/>
          </p:cNvSpPr>
          <p:nvPr>
            <p:ph type="dt" sz="half" idx="10"/>
          </p:nvPr>
        </p:nvSpPr>
        <p:spPr/>
        <p:txBody>
          <a:bodyPr/>
          <a:lstStyle/>
          <a:p>
            <a:fld id="{94962EEC-C9C9-4301-8EB4-2660A08F6290}" type="datetimeFigureOut">
              <a:rPr lang="fr-FR" smtClean="0"/>
              <a:t>11/11/2015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AB00B335-7F75-43B9-BCE0-D7D667ED25FC}" type="slidenum">
              <a:rPr lang="fr-FR" smtClean="0"/>
              <a:t>‹N°›</a:t>
            </a:fld>
            <a:endParaRPr lang="fr-FR"/>
          </a:p>
        </p:txBody>
      </p:sp>
    </p:spTree>
    <p:extLst>
      <p:ext uri="{BB962C8B-B14F-4D97-AF65-F5344CB8AC3E}">
        <p14:creationId xmlns:p14="http://schemas.microsoft.com/office/powerpoint/2010/main" val="16897856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94962EEC-C9C9-4301-8EB4-2660A08F6290}" type="datetimeFigureOut">
              <a:rPr lang="fr-FR" smtClean="0"/>
              <a:t>11/11/2015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AB00B335-7F75-43B9-BCE0-D7D667ED25FC}" type="slidenum">
              <a:rPr lang="fr-FR" smtClean="0"/>
              <a:t>‹N°›</a:t>
            </a:fld>
            <a:endParaRPr lang="fr-FR"/>
          </a:p>
        </p:txBody>
      </p:sp>
    </p:spTree>
    <p:extLst>
      <p:ext uri="{BB962C8B-B14F-4D97-AF65-F5344CB8AC3E}">
        <p14:creationId xmlns:p14="http://schemas.microsoft.com/office/powerpoint/2010/main" val="13513419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Modifiez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94962EEC-C9C9-4301-8EB4-2660A08F6290}" type="datetimeFigureOut">
              <a:rPr lang="fr-FR" smtClean="0"/>
              <a:t>11/11/2015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AB00B335-7F75-43B9-BCE0-D7D667ED25FC}" type="slidenum">
              <a:rPr lang="fr-FR" smtClean="0"/>
              <a:t>‹N°›</a:t>
            </a:fld>
            <a:endParaRPr lang="fr-FR"/>
          </a:p>
        </p:txBody>
      </p:sp>
    </p:spTree>
    <p:extLst>
      <p:ext uri="{BB962C8B-B14F-4D97-AF65-F5344CB8AC3E}">
        <p14:creationId xmlns:p14="http://schemas.microsoft.com/office/powerpoint/2010/main" val="2371148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94962EEC-C9C9-4301-8EB4-2660A08F6290}" type="datetimeFigureOut">
              <a:rPr lang="fr-FR" smtClean="0"/>
              <a:t>11/11/2015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AB00B335-7F75-43B9-BCE0-D7D667ED25FC}" type="slidenum">
              <a:rPr lang="fr-FR" smtClean="0"/>
              <a:t>‹N°›</a:t>
            </a:fld>
            <a:endParaRPr lang="fr-FR"/>
          </a:p>
        </p:txBody>
      </p:sp>
    </p:spTree>
    <p:extLst>
      <p:ext uri="{BB962C8B-B14F-4D97-AF65-F5344CB8AC3E}">
        <p14:creationId xmlns:p14="http://schemas.microsoft.com/office/powerpoint/2010/main" val="21098772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Modifiez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Espace réservé de la date 3"/>
          <p:cNvSpPr>
            <a:spLocks noGrp="1"/>
          </p:cNvSpPr>
          <p:nvPr>
            <p:ph type="dt" sz="half" idx="10"/>
          </p:nvPr>
        </p:nvSpPr>
        <p:spPr/>
        <p:txBody>
          <a:bodyPr/>
          <a:lstStyle/>
          <a:p>
            <a:fld id="{94962EEC-C9C9-4301-8EB4-2660A08F6290}" type="datetimeFigureOut">
              <a:rPr lang="fr-FR" smtClean="0"/>
              <a:t>11/11/2015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AB00B335-7F75-43B9-BCE0-D7D667ED25FC}" type="slidenum">
              <a:rPr lang="fr-FR" smtClean="0"/>
              <a:t>‹N°›</a:t>
            </a:fld>
            <a:endParaRPr lang="fr-FR"/>
          </a:p>
        </p:txBody>
      </p:sp>
    </p:spTree>
    <p:extLst>
      <p:ext uri="{BB962C8B-B14F-4D97-AF65-F5344CB8AC3E}">
        <p14:creationId xmlns:p14="http://schemas.microsoft.com/office/powerpoint/2010/main" val="9887713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94962EEC-C9C9-4301-8EB4-2660A08F6290}" type="datetimeFigureOut">
              <a:rPr lang="fr-FR" smtClean="0"/>
              <a:t>11/11/2015</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AB00B335-7F75-43B9-BCE0-D7D667ED25FC}" type="slidenum">
              <a:rPr lang="fr-FR" smtClean="0"/>
              <a:t>‹N°›</a:t>
            </a:fld>
            <a:endParaRPr lang="fr-FR"/>
          </a:p>
        </p:txBody>
      </p:sp>
    </p:spTree>
    <p:extLst>
      <p:ext uri="{BB962C8B-B14F-4D97-AF65-F5344CB8AC3E}">
        <p14:creationId xmlns:p14="http://schemas.microsoft.com/office/powerpoint/2010/main" val="34148988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Modifiez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94962EEC-C9C9-4301-8EB4-2660A08F6290}" type="datetimeFigureOut">
              <a:rPr lang="fr-FR" smtClean="0"/>
              <a:t>11/11/2015</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AB00B335-7F75-43B9-BCE0-D7D667ED25FC}" type="slidenum">
              <a:rPr lang="fr-FR" smtClean="0"/>
              <a:t>‹N°›</a:t>
            </a:fld>
            <a:endParaRPr lang="fr-FR"/>
          </a:p>
        </p:txBody>
      </p:sp>
    </p:spTree>
    <p:extLst>
      <p:ext uri="{BB962C8B-B14F-4D97-AF65-F5344CB8AC3E}">
        <p14:creationId xmlns:p14="http://schemas.microsoft.com/office/powerpoint/2010/main" val="23249966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e la date 2"/>
          <p:cNvSpPr>
            <a:spLocks noGrp="1"/>
          </p:cNvSpPr>
          <p:nvPr>
            <p:ph type="dt" sz="half" idx="10"/>
          </p:nvPr>
        </p:nvSpPr>
        <p:spPr/>
        <p:txBody>
          <a:bodyPr/>
          <a:lstStyle/>
          <a:p>
            <a:fld id="{94962EEC-C9C9-4301-8EB4-2660A08F6290}" type="datetimeFigureOut">
              <a:rPr lang="fr-FR" smtClean="0"/>
              <a:t>11/11/2015</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AB00B335-7F75-43B9-BCE0-D7D667ED25FC}" type="slidenum">
              <a:rPr lang="fr-FR" smtClean="0"/>
              <a:t>‹N°›</a:t>
            </a:fld>
            <a:endParaRPr lang="fr-FR"/>
          </a:p>
        </p:txBody>
      </p:sp>
    </p:spTree>
    <p:extLst>
      <p:ext uri="{BB962C8B-B14F-4D97-AF65-F5344CB8AC3E}">
        <p14:creationId xmlns:p14="http://schemas.microsoft.com/office/powerpoint/2010/main" val="21997912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94962EEC-C9C9-4301-8EB4-2660A08F6290}" type="datetimeFigureOut">
              <a:rPr lang="fr-FR" smtClean="0"/>
              <a:t>11/11/2015</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AB00B335-7F75-43B9-BCE0-D7D667ED25FC}" type="slidenum">
              <a:rPr lang="fr-FR" smtClean="0"/>
              <a:t>‹N°›</a:t>
            </a:fld>
            <a:endParaRPr lang="fr-FR"/>
          </a:p>
        </p:txBody>
      </p:sp>
    </p:spTree>
    <p:extLst>
      <p:ext uri="{BB962C8B-B14F-4D97-AF65-F5344CB8AC3E}">
        <p14:creationId xmlns:p14="http://schemas.microsoft.com/office/powerpoint/2010/main" val="20067189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Modifiez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94962EEC-C9C9-4301-8EB4-2660A08F6290}" type="datetimeFigureOut">
              <a:rPr lang="fr-FR" smtClean="0"/>
              <a:t>11/11/2015</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AB00B335-7F75-43B9-BCE0-D7D667ED25FC}" type="slidenum">
              <a:rPr lang="fr-FR" smtClean="0"/>
              <a:t>‹N°›</a:t>
            </a:fld>
            <a:endParaRPr lang="fr-FR"/>
          </a:p>
        </p:txBody>
      </p:sp>
    </p:spTree>
    <p:extLst>
      <p:ext uri="{BB962C8B-B14F-4D97-AF65-F5344CB8AC3E}">
        <p14:creationId xmlns:p14="http://schemas.microsoft.com/office/powerpoint/2010/main" val="11102899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Modifiez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94962EEC-C9C9-4301-8EB4-2660A08F6290}" type="datetimeFigureOut">
              <a:rPr lang="fr-FR" smtClean="0"/>
              <a:t>11/11/2015</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AB00B335-7F75-43B9-BCE0-D7D667ED25FC}" type="slidenum">
              <a:rPr lang="fr-FR" smtClean="0"/>
              <a:t>‹N°›</a:t>
            </a:fld>
            <a:endParaRPr lang="fr-FR"/>
          </a:p>
        </p:txBody>
      </p:sp>
    </p:spTree>
    <p:extLst>
      <p:ext uri="{BB962C8B-B14F-4D97-AF65-F5344CB8AC3E}">
        <p14:creationId xmlns:p14="http://schemas.microsoft.com/office/powerpoint/2010/main" val="32974352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Modifiez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4962EEC-C9C9-4301-8EB4-2660A08F6290}" type="datetimeFigureOut">
              <a:rPr lang="fr-FR" smtClean="0"/>
              <a:t>11/11/2015</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B00B335-7F75-43B9-BCE0-D7D667ED25FC}" type="slidenum">
              <a:rPr lang="fr-FR" smtClean="0"/>
              <a:t>‹N°›</a:t>
            </a:fld>
            <a:endParaRPr lang="fr-FR"/>
          </a:p>
        </p:txBody>
      </p:sp>
    </p:spTree>
    <p:extLst>
      <p:ext uri="{BB962C8B-B14F-4D97-AF65-F5344CB8AC3E}">
        <p14:creationId xmlns:p14="http://schemas.microsoft.com/office/powerpoint/2010/main" val="332361096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solidFill>
            <a:srgbClr val="FFFF00"/>
          </a:solidFill>
        </p:spPr>
        <p:txBody>
          <a:bodyPr/>
          <a:lstStyle/>
          <a:p>
            <a:r>
              <a:rPr lang="fr-FR" b="1" dirty="0">
                <a:solidFill>
                  <a:srgbClr val="FF0000"/>
                </a:solidFill>
              </a:rPr>
              <a:t>L</a:t>
            </a:r>
            <a:r>
              <a:rPr lang="fr-FR" b="1" dirty="0" smtClean="0">
                <a:solidFill>
                  <a:srgbClr val="FF0000"/>
                </a:solidFill>
              </a:rPr>
              <a:t>a </a:t>
            </a:r>
            <a:r>
              <a:rPr lang="fr-FR" b="1" dirty="0">
                <a:solidFill>
                  <a:srgbClr val="FF0000"/>
                </a:solidFill>
              </a:rPr>
              <a:t>Loi Macron</a:t>
            </a:r>
            <a:endParaRPr lang="fr-FR" dirty="0">
              <a:solidFill>
                <a:srgbClr val="FF0000"/>
              </a:solidFill>
            </a:endParaRPr>
          </a:p>
        </p:txBody>
      </p:sp>
      <p:sp>
        <p:nvSpPr>
          <p:cNvPr id="3" name="Sous-titre 2"/>
          <p:cNvSpPr>
            <a:spLocks noGrp="1"/>
          </p:cNvSpPr>
          <p:nvPr>
            <p:ph type="subTitle" idx="1"/>
          </p:nvPr>
        </p:nvSpPr>
        <p:spPr/>
        <p:txBody>
          <a:bodyPr/>
          <a:lstStyle/>
          <a:p>
            <a:endParaRPr lang="fr-FR"/>
          </a:p>
        </p:txBody>
      </p:sp>
    </p:spTree>
    <p:extLst>
      <p:ext uri="{BB962C8B-B14F-4D97-AF65-F5344CB8AC3E}">
        <p14:creationId xmlns:p14="http://schemas.microsoft.com/office/powerpoint/2010/main" val="17655148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solidFill>
            <a:srgbClr val="FFFF00"/>
          </a:solidFill>
        </p:spPr>
        <p:txBody>
          <a:bodyPr>
            <a:noAutofit/>
          </a:bodyPr>
          <a:lstStyle/>
          <a:p>
            <a:r>
              <a:rPr lang="fr-FR" sz="2800" b="1" dirty="0" smtClean="0"/>
              <a:t>Les points qui s’appliquent </a:t>
            </a:r>
            <a:r>
              <a:rPr lang="fr-FR" sz="2800" b="1" dirty="0"/>
              <a:t> à compter </a:t>
            </a:r>
            <a:r>
              <a:rPr lang="fr-FR" sz="2800" b="1" dirty="0" smtClean="0"/>
              <a:t>du </a:t>
            </a:r>
            <a:r>
              <a:rPr lang="fr-FR" sz="2800" b="1" dirty="0"/>
              <a:t>1</a:t>
            </a:r>
            <a:r>
              <a:rPr lang="fr-FR" sz="2800" b="1" baseline="30000" dirty="0"/>
              <a:t>er</a:t>
            </a:r>
            <a:r>
              <a:rPr lang="fr-FR" sz="2800" b="1" dirty="0"/>
              <a:t> renouvellement des conseillers qui suit la promulgation de la loi</a:t>
            </a:r>
            <a:endParaRPr lang="fr-FR" sz="2800" dirty="0"/>
          </a:p>
        </p:txBody>
      </p:sp>
      <p:sp>
        <p:nvSpPr>
          <p:cNvPr id="3" name="Espace réservé du contenu 2"/>
          <p:cNvSpPr>
            <a:spLocks noGrp="1"/>
          </p:cNvSpPr>
          <p:nvPr>
            <p:ph idx="1"/>
          </p:nvPr>
        </p:nvSpPr>
        <p:spPr>
          <a:xfrm>
            <a:off x="611560" y="1844824"/>
            <a:ext cx="8229600" cy="3561259"/>
          </a:xfrm>
        </p:spPr>
        <p:txBody>
          <a:bodyPr>
            <a:normAutofit/>
          </a:bodyPr>
          <a:lstStyle/>
          <a:p>
            <a:r>
              <a:rPr lang="fr-FR" sz="2000" b="1" dirty="0" smtClean="0">
                <a:solidFill>
                  <a:schemeClr val="accent6">
                    <a:lumMod val="75000"/>
                  </a:schemeClr>
                </a:solidFill>
              </a:rPr>
              <a:t>formation </a:t>
            </a:r>
            <a:r>
              <a:rPr lang="fr-FR" sz="2000" b="1" dirty="0">
                <a:solidFill>
                  <a:schemeClr val="accent6">
                    <a:lumMod val="75000"/>
                  </a:schemeClr>
                </a:solidFill>
              </a:rPr>
              <a:t>initiale obligatoire de 5 jours par mandat, commune aux conseillers prud'hommes employeurs et salariés, organisée par l'Etat (Tout conseiller prud'homme qui n'a pas satisfait à l'obligation de formation initiale est réputé démissionnaire.) </a:t>
            </a:r>
            <a:endParaRPr lang="fr-FR" sz="2000" b="1" dirty="0" smtClean="0">
              <a:solidFill>
                <a:schemeClr val="accent6">
                  <a:lumMod val="75000"/>
                </a:schemeClr>
              </a:solidFill>
            </a:endParaRPr>
          </a:p>
          <a:p>
            <a:endParaRPr lang="fr-FR" sz="2000" dirty="0"/>
          </a:p>
          <a:p>
            <a:r>
              <a:rPr lang="fr-FR" sz="2000" b="1" dirty="0" smtClean="0">
                <a:solidFill>
                  <a:schemeClr val="accent1">
                    <a:lumMod val="75000"/>
                  </a:schemeClr>
                </a:solidFill>
              </a:rPr>
              <a:t>une </a:t>
            </a:r>
            <a:r>
              <a:rPr lang="fr-FR" sz="2000" b="1" dirty="0">
                <a:solidFill>
                  <a:schemeClr val="accent1">
                    <a:lumMod val="75000"/>
                  </a:schemeClr>
                </a:solidFill>
              </a:rPr>
              <a:t>formation continue de 6 semaines par mandat (selon les critères de la formation actuelle).</a:t>
            </a:r>
          </a:p>
        </p:txBody>
      </p:sp>
    </p:spTree>
    <p:extLst>
      <p:ext uri="{BB962C8B-B14F-4D97-AF65-F5344CB8AC3E}">
        <p14:creationId xmlns:p14="http://schemas.microsoft.com/office/powerpoint/2010/main" val="18232862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solidFill>
            <a:srgbClr val="FFFF00"/>
          </a:solidFill>
        </p:spPr>
        <p:txBody>
          <a:bodyPr>
            <a:noAutofit/>
          </a:bodyPr>
          <a:lstStyle/>
          <a:p>
            <a:r>
              <a:rPr lang="fr-FR" sz="2800" b="1" dirty="0" smtClean="0"/>
              <a:t>Les points qui s’appliquent </a:t>
            </a:r>
            <a:r>
              <a:rPr lang="fr-FR" sz="2800" b="1" dirty="0"/>
              <a:t> au plus tard le 1</a:t>
            </a:r>
            <a:r>
              <a:rPr lang="fr-FR" sz="2800" b="1" baseline="30000" dirty="0"/>
              <a:t>er</a:t>
            </a:r>
            <a:r>
              <a:rPr lang="fr-FR" sz="2800" b="1" dirty="0"/>
              <a:t>  jour du 18</a:t>
            </a:r>
            <a:r>
              <a:rPr lang="fr-FR" sz="2800" b="1" baseline="30000" dirty="0"/>
              <a:t>ème</a:t>
            </a:r>
            <a:r>
              <a:rPr lang="fr-FR" sz="2800" b="1" dirty="0"/>
              <a:t>  mois suivant la publication de la loi (7/8/15)</a:t>
            </a:r>
            <a:endParaRPr lang="fr-FR" sz="2800" dirty="0"/>
          </a:p>
        </p:txBody>
      </p:sp>
      <p:sp>
        <p:nvSpPr>
          <p:cNvPr id="3" name="Espace réservé du contenu 2"/>
          <p:cNvSpPr>
            <a:spLocks noGrp="1"/>
          </p:cNvSpPr>
          <p:nvPr>
            <p:ph idx="1"/>
          </p:nvPr>
        </p:nvSpPr>
        <p:spPr>
          <a:xfrm>
            <a:off x="611560" y="1844824"/>
            <a:ext cx="8229600" cy="3561259"/>
          </a:xfrm>
        </p:spPr>
        <p:txBody>
          <a:bodyPr>
            <a:normAutofit fontScale="92500" lnSpcReduction="10000"/>
          </a:bodyPr>
          <a:lstStyle/>
          <a:p>
            <a:r>
              <a:rPr lang="fr-FR" sz="2000" b="1" dirty="0" smtClean="0">
                <a:solidFill>
                  <a:srgbClr val="FF0000"/>
                </a:solidFill>
              </a:rPr>
              <a:t>L'acceptation </a:t>
            </a:r>
            <a:r>
              <a:rPr lang="fr-FR" sz="2000" b="1" dirty="0">
                <a:solidFill>
                  <a:srgbClr val="FF0000"/>
                </a:solidFill>
              </a:rPr>
              <a:t>par un conseiller prud'homme d'un mandat impératif, avant ou après son entrée en fonction et sous quelque forme que ce soit, constitue un manquement grave à ses devoirs. (Si ce fait est reconnu par les juges chargés de statuer sur la validité des opérations électorales, il entraîne de plein droit l'annulation de l'élection de l'intéressé ainsi que l'interdiction d'exercer les fonctions de conseiller prud'homme pour une durée maximale de dix ans.  Si la preuve n'en est rapportée qu'ultérieurement, le fait entraîne la déchéance du mandat de l'intéressé)</a:t>
            </a:r>
          </a:p>
          <a:p>
            <a:r>
              <a:rPr lang="fr-FR" sz="2000" b="1" dirty="0" smtClean="0">
                <a:solidFill>
                  <a:schemeClr val="accent3">
                    <a:lumMod val="50000"/>
                  </a:schemeClr>
                </a:solidFill>
              </a:rPr>
              <a:t>Tout </a:t>
            </a:r>
            <a:r>
              <a:rPr lang="fr-FR" sz="2000" b="1" dirty="0">
                <a:solidFill>
                  <a:schemeClr val="accent3">
                    <a:lumMod val="50000"/>
                  </a:schemeClr>
                </a:solidFill>
              </a:rPr>
              <a:t>manquement à ses devoirs dans l'exercice de ses fonctions par un conseiller prud'homme est susceptible de constituer une faute disciplinaire</a:t>
            </a:r>
          </a:p>
          <a:p>
            <a:r>
              <a:rPr lang="fr-FR" sz="2000" dirty="0"/>
              <a:t> </a:t>
            </a:r>
            <a:r>
              <a:rPr lang="fr-FR" sz="2000" b="1" dirty="0" smtClean="0">
                <a:solidFill>
                  <a:schemeClr val="accent4">
                    <a:lumMod val="75000"/>
                  </a:schemeClr>
                </a:solidFill>
              </a:rPr>
              <a:t>En </a:t>
            </a:r>
            <a:r>
              <a:rPr lang="fr-FR" sz="2000" b="1" dirty="0">
                <a:solidFill>
                  <a:schemeClr val="accent4">
                    <a:lumMod val="75000"/>
                  </a:schemeClr>
                </a:solidFill>
              </a:rPr>
              <a:t>dehors de toute action disciplinaire, les premiers présidents de cour d'appel peuvent rappeler à leurs obligations les conseillers prud'hommes </a:t>
            </a:r>
          </a:p>
        </p:txBody>
      </p:sp>
    </p:spTree>
    <p:extLst>
      <p:ext uri="{BB962C8B-B14F-4D97-AF65-F5344CB8AC3E}">
        <p14:creationId xmlns:p14="http://schemas.microsoft.com/office/powerpoint/2010/main" val="32295880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solidFill>
            <a:srgbClr val="FFFF00"/>
          </a:solidFill>
        </p:spPr>
        <p:txBody>
          <a:bodyPr>
            <a:noAutofit/>
          </a:bodyPr>
          <a:lstStyle/>
          <a:p>
            <a:r>
              <a:rPr lang="fr-FR" sz="2800" b="1" dirty="0" smtClean="0"/>
              <a:t>Les points qui s’appliquent </a:t>
            </a:r>
            <a:r>
              <a:rPr lang="fr-FR" sz="2800" b="1" dirty="0"/>
              <a:t> au plus tard le 1</a:t>
            </a:r>
            <a:r>
              <a:rPr lang="fr-FR" sz="2800" b="1" baseline="30000" dirty="0"/>
              <a:t>er</a:t>
            </a:r>
            <a:r>
              <a:rPr lang="fr-FR" sz="2800" b="1" dirty="0"/>
              <a:t>  jour du 18</a:t>
            </a:r>
            <a:r>
              <a:rPr lang="fr-FR" sz="2800" b="1" baseline="30000" dirty="0"/>
              <a:t>ème</a:t>
            </a:r>
            <a:r>
              <a:rPr lang="fr-FR" sz="2800" b="1" dirty="0"/>
              <a:t>  mois suivant la publication de la loi (7/8/15</a:t>
            </a:r>
            <a:r>
              <a:rPr lang="fr-FR" sz="2800" b="1" dirty="0" smtClean="0"/>
              <a:t>)</a:t>
            </a:r>
            <a:br>
              <a:rPr lang="fr-FR" sz="2800" b="1" dirty="0" smtClean="0"/>
            </a:br>
            <a:r>
              <a:rPr lang="fr-FR" sz="2800" b="1" dirty="0" smtClean="0"/>
              <a:t>- suite -</a:t>
            </a:r>
            <a:endParaRPr lang="fr-FR" sz="2800" dirty="0"/>
          </a:p>
        </p:txBody>
      </p:sp>
      <p:sp>
        <p:nvSpPr>
          <p:cNvPr id="3" name="Espace réservé du contenu 2"/>
          <p:cNvSpPr>
            <a:spLocks noGrp="1"/>
          </p:cNvSpPr>
          <p:nvPr>
            <p:ph idx="1"/>
          </p:nvPr>
        </p:nvSpPr>
        <p:spPr>
          <a:xfrm>
            <a:off x="611560" y="1844824"/>
            <a:ext cx="8229600" cy="4320480"/>
          </a:xfrm>
        </p:spPr>
        <p:txBody>
          <a:bodyPr>
            <a:normAutofit/>
          </a:bodyPr>
          <a:lstStyle/>
          <a:p>
            <a:r>
              <a:rPr lang="fr-FR" sz="2000" b="1" dirty="0" smtClean="0">
                <a:solidFill>
                  <a:srgbClr val="C00000"/>
                </a:solidFill>
              </a:rPr>
              <a:t>Le </a:t>
            </a:r>
            <a:r>
              <a:rPr lang="fr-FR" sz="2000" b="1" dirty="0">
                <a:solidFill>
                  <a:srgbClr val="C00000"/>
                </a:solidFill>
              </a:rPr>
              <a:t>pouvoir disciplinaire est exercé par une Commission nationale de discipline qui est présidée par un président de chambre à la Cour de cassation, qui comprend les membres suivants désignés pour trois ans: </a:t>
            </a:r>
          </a:p>
          <a:p>
            <a:pPr lvl="1"/>
            <a:r>
              <a:rPr lang="fr-FR" sz="1600" b="1" dirty="0">
                <a:solidFill>
                  <a:schemeClr val="accent4">
                    <a:lumMod val="75000"/>
                  </a:schemeClr>
                </a:solidFill>
              </a:rPr>
              <a:t>- Un membre du Conseil d'Etat,  </a:t>
            </a:r>
            <a:endParaRPr lang="fr-FR" sz="1600" b="1" dirty="0" smtClean="0">
              <a:solidFill>
                <a:schemeClr val="accent4">
                  <a:lumMod val="75000"/>
                </a:schemeClr>
              </a:solidFill>
            </a:endParaRPr>
          </a:p>
          <a:p>
            <a:pPr lvl="1"/>
            <a:endParaRPr lang="fr-FR" sz="1600" b="1" dirty="0">
              <a:solidFill>
                <a:schemeClr val="accent4">
                  <a:lumMod val="75000"/>
                </a:schemeClr>
              </a:solidFill>
            </a:endParaRPr>
          </a:p>
          <a:p>
            <a:pPr lvl="1"/>
            <a:r>
              <a:rPr lang="fr-FR" sz="1600" b="1" dirty="0">
                <a:solidFill>
                  <a:schemeClr val="accent4">
                    <a:lumMod val="75000"/>
                  </a:schemeClr>
                </a:solidFill>
              </a:rPr>
              <a:t>- Un magistrat et une </a:t>
            </a:r>
            <a:r>
              <a:rPr lang="fr-FR" sz="1600" b="1" dirty="0" err="1">
                <a:solidFill>
                  <a:schemeClr val="accent4">
                    <a:lumMod val="75000"/>
                  </a:schemeClr>
                </a:solidFill>
              </a:rPr>
              <a:t>magistrate</a:t>
            </a:r>
            <a:r>
              <a:rPr lang="fr-FR" sz="1600" b="1" dirty="0">
                <a:solidFill>
                  <a:schemeClr val="accent4">
                    <a:lumMod val="75000"/>
                  </a:schemeClr>
                </a:solidFill>
              </a:rPr>
              <a:t> du siège des cours d'appel, </a:t>
            </a:r>
            <a:endParaRPr lang="fr-FR" sz="1600" b="1" dirty="0" smtClean="0">
              <a:solidFill>
                <a:schemeClr val="accent4">
                  <a:lumMod val="75000"/>
                </a:schemeClr>
              </a:solidFill>
            </a:endParaRPr>
          </a:p>
          <a:p>
            <a:pPr lvl="1"/>
            <a:endParaRPr lang="fr-FR" sz="1600" b="1" dirty="0">
              <a:solidFill>
                <a:schemeClr val="accent4">
                  <a:lumMod val="75000"/>
                </a:schemeClr>
              </a:solidFill>
            </a:endParaRPr>
          </a:p>
          <a:p>
            <a:pPr lvl="1"/>
            <a:r>
              <a:rPr lang="fr-FR" sz="1600" b="1" dirty="0">
                <a:solidFill>
                  <a:schemeClr val="accent4">
                    <a:lumMod val="75000"/>
                  </a:schemeClr>
                </a:solidFill>
              </a:rPr>
              <a:t>- Un représentant et une représentante des salariés, conseillers prud'hommes ; </a:t>
            </a:r>
            <a:endParaRPr lang="fr-FR" sz="1600" b="1" dirty="0" smtClean="0">
              <a:solidFill>
                <a:schemeClr val="accent4">
                  <a:lumMod val="75000"/>
                </a:schemeClr>
              </a:solidFill>
            </a:endParaRPr>
          </a:p>
          <a:p>
            <a:pPr lvl="1"/>
            <a:endParaRPr lang="fr-FR" sz="1600" b="1" dirty="0">
              <a:solidFill>
                <a:schemeClr val="accent4">
                  <a:lumMod val="75000"/>
                </a:schemeClr>
              </a:solidFill>
            </a:endParaRPr>
          </a:p>
          <a:p>
            <a:pPr lvl="1"/>
            <a:r>
              <a:rPr lang="fr-FR" sz="1600" b="1" dirty="0">
                <a:solidFill>
                  <a:schemeClr val="accent4">
                    <a:lumMod val="75000"/>
                  </a:schemeClr>
                </a:solidFill>
              </a:rPr>
              <a:t>- Un représentant et une représentante des employeurs, conseillers prud'hommes. </a:t>
            </a:r>
            <a:endParaRPr lang="fr-FR" sz="1600" b="1" dirty="0" smtClean="0">
              <a:solidFill>
                <a:schemeClr val="accent4">
                  <a:lumMod val="75000"/>
                </a:schemeClr>
              </a:solidFill>
            </a:endParaRPr>
          </a:p>
          <a:p>
            <a:pPr lvl="1"/>
            <a:endParaRPr lang="fr-FR" sz="1600" b="1" dirty="0">
              <a:solidFill>
                <a:schemeClr val="accent4">
                  <a:lumMod val="75000"/>
                </a:schemeClr>
              </a:solidFill>
            </a:endParaRPr>
          </a:p>
          <a:p>
            <a:pPr lvl="1"/>
            <a:r>
              <a:rPr lang="fr-FR" sz="1600" b="1" dirty="0">
                <a:solidFill>
                  <a:schemeClr val="accent4">
                    <a:lumMod val="75000"/>
                  </a:schemeClr>
                </a:solidFill>
              </a:rPr>
              <a:t>- Des suppléants en nombre égal sont désignés dans les mêmes conditions.</a:t>
            </a:r>
          </a:p>
          <a:p>
            <a:pPr lvl="1"/>
            <a:r>
              <a:rPr lang="fr-FR" sz="1600" b="1" dirty="0">
                <a:solidFill>
                  <a:schemeClr val="accent4">
                    <a:lumMod val="75000"/>
                  </a:schemeClr>
                </a:solidFill>
              </a:rPr>
              <a:t> </a:t>
            </a:r>
          </a:p>
        </p:txBody>
      </p:sp>
    </p:spTree>
    <p:extLst>
      <p:ext uri="{BB962C8B-B14F-4D97-AF65-F5344CB8AC3E}">
        <p14:creationId xmlns:p14="http://schemas.microsoft.com/office/powerpoint/2010/main" val="2122953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 calcmode="lin" valueType="num">
                                      <p:cBhvr additive="base">
                                        <p:cTn id="1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3" end="3"/>
                                            </p:txEl>
                                          </p:spTgt>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anim calcmode="lin" valueType="num">
                                      <p:cBhvr additive="base">
                                        <p:cTn id="19"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5" end="5"/>
                                            </p:txEl>
                                          </p:spTgt>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anim calcmode="lin" valueType="num">
                                      <p:cBhvr additive="base">
                                        <p:cTn id="23"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7" end="7"/>
                                            </p:txEl>
                                          </p:spTgt>
                                        </p:tgtEl>
                                        <p:attrNameLst>
                                          <p:attrName>ppt_y</p:attrName>
                                        </p:attrNameLst>
                                      </p:cBhvr>
                                      <p:tavLst>
                                        <p:tav tm="0">
                                          <p:val>
                                            <p:strVal val="1+#ppt_h/2"/>
                                          </p:val>
                                        </p:tav>
                                        <p:tav tm="100000">
                                          <p:val>
                                            <p:strVal val="#ppt_y"/>
                                          </p:val>
                                        </p:tav>
                                      </p:tavLst>
                                    </p:anim>
                                  </p:childTnLst>
                                </p:cTn>
                              </p:par>
                              <p:par>
                                <p:cTn id="25" presetID="2" presetClass="entr" presetSubtype="4" fill="hold" grpId="0" nodeType="withEffect">
                                  <p:stCondLst>
                                    <p:cond delay="0"/>
                                  </p:stCondLst>
                                  <p:childTnLst>
                                    <p:set>
                                      <p:cBhvr>
                                        <p:cTn id="26" dur="1" fill="hold">
                                          <p:stCondLst>
                                            <p:cond delay="0"/>
                                          </p:stCondLst>
                                        </p:cTn>
                                        <p:tgtEl>
                                          <p:spTgt spid="3">
                                            <p:txEl>
                                              <p:pRg st="9" end="9"/>
                                            </p:txEl>
                                          </p:spTgt>
                                        </p:tgtEl>
                                        <p:attrNameLst>
                                          <p:attrName>style.visibility</p:attrName>
                                        </p:attrNameLst>
                                      </p:cBhvr>
                                      <p:to>
                                        <p:strVal val="visible"/>
                                      </p:to>
                                    </p:set>
                                    <p:anim calcmode="lin" valueType="num">
                                      <p:cBhvr additive="base">
                                        <p:cTn id="27"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3">
                                            <p:txEl>
                                              <p:pRg st="9" end="9"/>
                                            </p:txEl>
                                          </p:spTgt>
                                        </p:tgtEl>
                                        <p:attrNameLst>
                                          <p:attrName>ppt_y</p:attrName>
                                        </p:attrNameLst>
                                      </p:cBhvr>
                                      <p:tavLst>
                                        <p:tav tm="0">
                                          <p:val>
                                            <p:strVal val="1+#ppt_h/2"/>
                                          </p:val>
                                        </p:tav>
                                        <p:tav tm="100000">
                                          <p:val>
                                            <p:strVal val="#ppt_y"/>
                                          </p:val>
                                        </p:tav>
                                      </p:tavLst>
                                    </p:anim>
                                  </p:childTnLst>
                                </p:cTn>
                              </p:par>
                              <p:par>
                                <p:cTn id="29" presetID="2" presetClass="entr" presetSubtype="4" fill="hold" grpId="0" nodeType="withEffect">
                                  <p:stCondLst>
                                    <p:cond delay="0"/>
                                  </p:stCondLst>
                                  <p:childTnLst>
                                    <p:set>
                                      <p:cBhvr>
                                        <p:cTn id="30" dur="1" fill="hold">
                                          <p:stCondLst>
                                            <p:cond delay="0"/>
                                          </p:stCondLst>
                                        </p:cTn>
                                        <p:tgtEl>
                                          <p:spTgt spid="3">
                                            <p:txEl>
                                              <p:pRg st="10" end="10"/>
                                            </p:txEl>
                                          </p:spTgt>
                                        </p:tgtEl>
                                        <p:attrNameLst>
                                          <p:attrName>style.visibility</p:attrName>
                                        </p:attrNameLst>
                                      </p:cBhvr>
                                      <p:to>
                                        <p:strVal val="visible"/>
                                      </p:to>
                                    </p:set>
                                    <p:anim calcmode="lin" valueType="num">
                                      <p:cBhvr additive="base">
                                        <p:cTn id="31"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solidFill>
            <a:srgbClr val="FFFF00"/>
          </a:solidFill>
        </p:spPr>
        <p:txBody>
          <a:bodyPr>
            <a:noAutofit/>
          </a:bodyPr>
          <a:lstStyle/>
          <a:p>
            <a:r>
              <a:rPr lang="fr-FR" sz="2800" b="1" dirty="0" smtClean="0"/>
              <a:t>Les points qui s’appliquent </a:t>
            </a:r>
            <a:r>
              <a:rPr lang="fr-FR" sz="2800" b="1" dirty="0"/>
              <a:t> au plus tard le 1</a:t>
            </a:r>
            <a:r>
              <a:rPr lang="fr-FR" sz="2800" b="1" baseline="30000" dirty="0"/>
              <a:t>er</a:t>
            </a:r>
            <a:r>
              <a:rPr lang="fr-FR" sz="2800" b="1" dirty="0"/>
              <a:t>  jour du 18</a:t>
            </a:r>
            <a:r>
              <a:rPr lang="fr-FR" sz="2800" b="1" baseline="30000" dirty="0"/>
              <a:t>ème</a:t>
            </a:r>
            <a:r>
              <a:rPr lang="fr-FR" sz="2800" b="1" dirty="0"/>
              <a:t>  mois suivant la publication de la loi (7/8/15</a:t>
            </a:r>
            <a:r>
              <a:rPr lang="fr-FR" sz="2800" b="1" dirty="0" smtClean="0"/>
              <a:t>)</a:t>
            </a:r>
            <a:br>
              <a:rPr lang="fr-FR" sz="2800" b="1" dirty="0" smtClean="0"/>
            </a:br>
            <a:r>
              <a:rPr lang="fr-FR" sz="2800" b="1" dirty="0" smtClean="0"/>
              <a:t>- suite -</a:t>
            </a:r>
            <a:endParaRPr lang="fr-FR" sz="2800" dirty="0"/>
          </a:p>
        </p:txBody>
      </p:sp>
      <p:sp>
        <p:nvSpPr>
          <p:cNvPr id="3" name="Espace réservé du contenu 2"/>
          <p:cNvSpPr>
            <a:spLocks noGrp="1"/>
          </p:cNvSpPr>
          <p:nvPr>
            <p:ph idx="1"/>
          </p:nvPr>
        </p:nvSpPr>
        <p:spPr>
          <a:xfrm>
            <a:off x="611560" y="1844824"/>
            <a:ext cx="8229600" cy="4320480"/>
          </a:xfrm>
        </p:spPr>
        <p:txBody>
          <a:bodyPr>
            <a:normAutofit/>
          </a:bodyPr>
          <a:lstStyle/>
          <a:p>
            <a:r>
              <a:rPr lang="fr-FR" sz="2000" b="1" dirty="0" smtClean="0">
                <a:solidFill>
                  <a:srgbClr val="FF0000"/>
                </a:solidFill>
              </a:rPr>
              <a:t>La </a:t>
            </a:r>
            <a:r>
              <a:rPr lang="fr-FR" sz="2000" b="1" dirty="0">
                <a:solidFill>
                  <a:srgbClr val="FF0000"/>
                </a:solidFill>
              </a:rPr>
              <a:t>Commission nationale de discipline ne peut délibérer que si quatre de ses membres au moins, y compris le président, sont présents. En cas de partage égal des voix, celle du président est prépondérante.</a:t>
            </a:r>
          </a:p>
          <a:p>
            <a:r>
              <a:rPr lang="fr-FR" sz="2000" dirty="0"/>
              <a:t> </a:t>
            </a:r>
            <a:r>
              <a:rPr lang="fr-FR" sz="2000" b="1" dirty="0" smtClean="0">
                <a:solidFill>
                  <a:schemeClr val="tx2">
                    <a:lumMod val="75000"/>
                  </a:schemeClr>
                </a:solidFill>
              </a:rPr>
              <a:t>La </a:t>
            </a:r>
            <a:r>
              <a:rPr lang="fr-FR" sz="2000" b="1" dirty="0">
                <a:solidFill>
                  <a:schemeClr val="tx2">
                    <a:lumMod val="75000"/>
                  </a:schemeClr>
                </a:solidFill>
              </a:rPr>
              <a:t>Commission nationale de discipline peut être saisie par le ministre de la justice ou par le premier président de la cour d'appel dans le ressort de laquelle le conseiller prud'homme siège, après audition de celui-ci par le premier président</a:t>
            </a:r>
          </a:p>
        </p:txBody>
      </p:sp>
    </p:spTree>
    <p:extLst>
      <p:ext uri="{BB962C8B-B14F-4D97-AF65-F5344CB8AC3E}">
        <p14:creationId xmlns:p14="http://schemas.microsoft.com/office/powerpoint/2010/main" val="7521494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solidFill>
            <a:srgbClr val="FFFF00"/>
          </a:solidFill>
        </p:spPr>
        <p:txBody>
          <a:bodyPr>
            <a:noAutofit/>
          </a:bodyPr>
          <a:lstStyle/>
          <a:p>
            <a:r>
              <a:rPr lang="fr-FR" sz="2800" b="1" dirty="0" smtClean="0"/>
              <a:t>Les points qui s’appliquent </a:t>
            </a:r>
            <a:r>
              <a:rPr lang="fr-FR" sz="2800" b="1" dirty="0"/>
              <a:t> au plus tard le 1</a:t>
            </a:r>
            <a:r>
              <a:rPr lang="fr-FR" sz="2800" b="1" baseline="30000" dirty="0"/>
              <a:t>er</a:t>
            </a:r>
            <a:r>
              <a:rPr lang="fr-FR" sz="2800" b="1" dirty="0"/>
              <a:t>  jour du 18</a:t>
            </a:r>
            <a:r>
              <a:rPr lang="fr-FR" sz="2800" b="1" baseline="30000" dirty="0"/>
              <a:t>ème</a:t>
            </a:r>
            <a:r>
              <a:rPr lang="fr-FR" sz="2800" b="1" dirty="0"/>
              <a:t>  mois suivant la publication de la loi (7/8/15</a:t>
            </a:r>
            <a:r>
              <a:rPr lang="fr-FR" sz="2800" b="1" dirty="0" smtClean="0"/>
              <a:t>)</a:t>
            </a:r>
            <a:br>
              <a:rPr lang="fr-FR" sz="2800" b="1" dirty="0" smtClean="0"/>
            </a:br>
            <a:r>
              <a:rPr lang="fr-FR" sz="2800" b="1" dirty="0" smtClean="0"/>
              <a:t>- suite -</a:t>
            </a:r>
            <a:endParaRPr lang="fr-FR" sz="2800" dirty="0"/>
          </a:p>
        </p:txBody>
      </p:sp>
      <p:sp>
        <p:nvSpPr>
          <p:cNvPr id="3" name="Espace réservé du contenu 2"/>
          <p:cNvSpPr>
            <a:spLocks noGrp="1"/>
          </p:cNvSpPr>
          <p:nvPr>
            <p:ph idx="1"/>
          </p:nvPr>
        </p:nvSpPr>
        <p:spPr>
          <a:xfrm>
            <a:off x="611560" y="1844824"/>
            <a:ext cx="8229600" cy="4320480"/>
          </a:xfrm>
        </p:spPr>
        <p:txBody>
          <a:bodyPr>
            <a:normAutofit/>
          </a:bodyPr>
          <a:lstStyle/>
          <a:p>
            <a:r>
              <a:rPr lang="fr-FR" sz="2000" b="1" dirty="0">
                <a:solidFill>
                  <a:srgbClr val="FF0000"/>
                </a:solidFill>
              </a:rPr>
              <a:t>• Les sanctions disciplinaires applicables aux conseillers prud'hommes sont: </a:t>
            </a:r>
          </a:p>
          <a:p>
            <a:pPr lvl="1"/>
            <a:r>
              <a:rPr lang="fr-FR" sz="1600" b="1" dirty="0">
                <a:solidFill>
                  <a:srgbClr val="FF0000"/>
                </a:solidFill>
              </a:rPr>
              <a:t>1̊ Le blâme ; </a:t>
            </a:r>
          </a:p>
          <a:p>
            <a:pPr lvl="1"/>
            <a:r>
              <a:rPr lang="fr-FR" sz="1600" b="1" dirty="0">
                <a:solidFill>
                  <a:srgbClr val="FF0000"/>
                </a:solidFill>
              </a:rPr>
              <a:t>2̊ La suspension pour une durée ne pouvant excéder six mois ; </a:t>
            </a:r>
          </a:p>
          <a:p>
            <a:pPr lvl="1"/>
            <a:r>
              <a:rPr lang="fr-FR" sz="1600" b="1" dirty="0" smtClean="0">
                <a:solidFill>
                  <a:srgbClr val="FF0000"/>
                </a:solidFill>
              </a:rPr>
              <a:t>3</a:t>
            </a:r>
            <a:r>
              <a:rPr lang="fr-FR" sz="1600" b="1" dirty="0">
                <a:solidFill>
                  <a:srgbClr val="FF0000"/>
                </a:solidFill>
              </a:rPr>
              <a:t>̊ La déchéance assortie d'une interdiction d'exercer les fonctions de conseiller prud'homme pour une durée maximale de dix ans; </a:t>
            </a:r>
          </a:p>
          <a:p>
            <a:pPr lvl="1"/>
            <a:r>
              <a:rPr lang="fr-FR" sz="1600" b="1" dirty="0">
                <a:solidFill>
                  <a:srgbClr val="FF0000"/>
                </a:solidFill>
              </a:rPr>
              <a:t>4̊ La déchéance assortie d'une interdiction définitive d'exercer les fonctions de conseiller prud'homme. </a:t>
            </a:r>
          </a:p>
          <a:p>
            <a:r>
              <a:rPr lang="fr-FR" sz="2000" b="1" dirty="0"/>
              <a:t>	• Pendant la procédure le conseiller peut faire l’objet d’une suspension</a:t>
            </a:r>
            <a:endParaRPr lang="fr-FR" sz="2000" b="1" dirty="0">
              <a:solidFill>
                <a:schemeClr val="tx2">
                  <a:lumMod val="75000"/>
                </a:schemeClr>
              </a:solidFill>
            </a:endParaRPr>
          </a:p>
        </p:txBody>
      </p:sp>
    </p:spTree>
    <p:extLst>
      <p:ext uri="{BB962C8B-B14F-4D97-AF65-F5344CB8AC3E}">
        <p14:creationId xmlns:p14="http://schemas.microsoft.com/office/powerpoint/2010/main" val="33836028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additive="base">
                                        <p:cTn id="1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 calcmode="lin" valueType="num">
                                      <p:cBhvr additive="base">
                                        <p:cTn id="23"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grpId="0" nodeType="clickEffect">
                                  <p:stCondLst>
                                    <p:cond delay="0"/>
                                  </p:stCondLst>
                                  <p:childTnLst>
                                    <p:set>
                                      <p:cBhvr>
                                        <p:cTn id="28" dur="1" fill="hold">
                                          <p:stCondLst>
                                            <p:cond delay="0"/>
                                          </p:stCondLst>
                                        </p:cTn>
                                        <p:tgtEl>
                                          <p:spTgt spid="3">
                                            <p:txEl>
                                              <p:pRg st="5" end="5"/>
                                            </p:txEl>
                                          </p:spTgt>
                                        </p:tgtEl>
                                        <p:attrNameLst>
                                          <p:attrName>style.visibility</p:attrName>
                                        </p:attrNameLst>
                                      </p:cBhvr>
                                      <p:to>
                                        <p:strVal val="visible"/>
                                      </p:to>
                                    </p:set>
                                    <p:anim calcmode="lin" valueType="num">
                                      <p:cBhvr additive="base">
                                        <p:cTn id="29"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normAutofit fontScale="90000"/>
          </a:bodyPr>
          <a:lstStyle/>
          <a:p>
            <a:r>
              <a:rPr lang="fr-FR" b="1" dirty="0">
                <a:solidFill>
                  <a:srgbClr val="FF0000"/>
                </a:solidFill>
              </a:rPr>
              <a:t>LES POINTS MODIFIES PAR LA LOI MACRON </a:t>
            </a:r>
            <a:r>
              <a:rPr lang="fr-FR" b="1" dirty="0"/>
              <a:t>:</a:t>
            </a:r>
            <a:br>
              <a:rPr lang="fr-FR" b="1" dirty="0"/>
            </a:br>
            <a:endParaRPr lang="fr-FR" dirty="0"/>
          </a:p>
        </p:txBody>
      </p:sp>
      <p:sp>
        <p:nvSpPr>
          <p:cNvPr id="3" name="Sous-titre 2"/>
          <p:cNvSpPr>
            <a:spLocks noGrp="1"/>
          </p:cNvSpPr>
          <p:nvPr>
            <p:ph type="subTitle" idx="1"/>
          </p:nvPr>
        </p:nvSpPr>
        <p:spPr/>
        <p:txBody>
          <a:bodyPr/>
          <a:lstStyle/>
          <a:p>
            <a:r>
              <a:rPr lang="fr-FR" b="1" dirty="0"/>
              <a:t>(Loi n̊ 2015-990 du 6 août 2015 J.O. du 7 août 2015)</a:t>
            </a:r>
            <a:br>
              <a:rPr lang="fr-FR" b="1" dirty="0"/>
            </a:br>
            <a:endParaRPr lang="fr-FR" dirty="0"/>
          </a:p>
        </p:txBody>
      </p:sp>
    </p:spTree>
    <p:extLst>
      <p:ext uri="{BB962C8B-B14F-4D97-AF65-F5344CB8AC3E}">
        <p14:creationId xmlns:p14="http://schemas.microsoft.com/office/powerpoint/2010/main" val="110235094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4450506"/>
          </a:xfrm>
        </p:spPr>
        <p:txBody>
          <a:bodyPr>
            <a:normAutofit/>
          </a:bodyPr>
          <a:lstStyle/>
          <a:p>
            <a:r>
              <a:rPr lang="fr-FR" b="1" dirty="0"/>
              <a:t>LES POINTS MODIFIES PAR LA LOI MACRON :</a:t>
            </a:r>
            <a:br>
              <a:rPr lang="fr-FR" b="1" dirty="0"/>
            </a:br>
            <a:r>
              <a:rPr lang="fr-FR" b="1" dirty="0"/>
              <a:t>(Loi n̊ 2015-990 du 6 août 2015 J.O. du 7 août 2015)</a:t>
            </a:r>
            <a:endParaRPr lang="fr-FR" dirty="0"/>
          </a:p>
        </p:txBody>
      </p:sp>
      <p:sp>
        <p:nvSpPr>
          <p:cNvPr id="3" name="Espace réservé du contenu 2"/>
          <p:cNvSpPr>
            <a:spLocks noGrp="1"/>
          </p:cNvSpPr>
          <p:nvPr>
            <p:ph idx="1"/>
          </p:nvPr>
        </p:nvSpPr>
        <p:spPr>
          <a:xfrm>
            <a:off x="457200" y="764704"/>
            <a:ext cx="8229600" cy="5361459"/>
          </a:xfrm>
        </p:spPr>
        <p:txBody>
          <a:bodyPr/>
          <a:lstStyle/>
          <a:p>
            <a:endParaRPr lang="fr-FR" dirty="0" smtClean="0"/>
          </a:p>
          <a:p>
            <a:endParaRPr lang="fr-FR" dirty="0" smtClean="0"/>
          </a:p>
          <a:p>
            <a:endParaRPr lang="fr-FR" dirty="0" smtClean="0"/>
          </a:p>
          <a:p>
            <a:endParaRPr lang="fr-FR" dirty="0" smtClean="0"/>
          </a:p>
          <a:p>
            <a:endParaRPr lang="fr-FR" dirty="0"/>
          </a:p>
          <a:p>
            <a:endParaRPr lang="fr-FR" dirty="0"/>
          </a:p>
        </p:txBody>
      </p:sp>
    </p:spTree>
    <p:extLst>
      <p:ext uri="{BB962C8B-B14F-4D97-AF65-F5344CB8AC3E}">
        <p14:creationId xmlns:p14="http://schemas.microsoft.com/office/powerpoint/2010/main" val="77415401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solidFill>
            <a:srgbClr val="FFFF00"/>
          </a:solidFill>
        </p:spPr>
        <p:txBody>
          <a:bodyPr>
            <a:normAutofit/>
          </a:bodyPr>
          <a:lstStyle/>
          <a:p>
            <a:r>
              <a:rPr lang="fr-FR" sz="3200" b="1" dirty="0" smtClean="0"/>
              <a:t>Les points qui </a:t>
            </a:r>
            <a:r>
              <a:rPr lang="fr-FR" sz="3200" b="1" dirty="0"/>
              <a:t>s’appliquent immédiatement à toutes les procédures</a:t>
            </a:r>
            <a:endParaRPr lang="fr-FR" sz="3200" dirty="0"/>
          </a:p>
        </p:txBody>
      </p:sp>
      <p:sp>
        <p:nvSpPr>
          <p:cNvPr id="3" name="Espace réservé du contenu 2"/>
          <p:cNvSpPr>
            <a:spLocks noGrp="1"/>
          </p:cNvSpPr>
          <p:nvPr>
            <p:ph idx="1"/>
          </p:nvPr>
        </p:nvSpPr>
        <p:spPr/>
        <p:txBody>
          <a:bodyPr>
            <a:noAutofit/>
          </a:bodyPr>
          <a:lstStyle/>
          <a:p>
            <a:r>
              <a:rPr lang="fr-FR" sz="2400" dirty="0" smtClean="0">
                <a:solidFill>
                  <a:srgbClr val="FF0000"/>
                </a:solidFill>
              </a:rPr>
              <a:t>les </a:t>
            </a:r>
            <a:r>
              <a:rPr lang="fr-FR" sz="2400" dirty="0">
                <a:solidFill>
                  <a:srgbClr val="FF0000"/>
                </a:solidFill>
              </a:rPr>
              <a:t>conseillers ne peuvent entraver le fonctionnement des juridictions</a:t>
            </a:r>
          </a:p>
          <a:p>
            <a:r>
              <a:rPr lang="fr-FR" sz="2400" dirty="0" smtClean="0">
                <a:solidFill>
                  <a:schemeClr val="tx2">
                    <a:lumMod val="60000"/>
                    <a:lumOff val="40000"/>
                  </a:schemeClr>
                </a:solidFill>
              </a:rPr>
              <a:t>le </a:t>
            </a:r>
            <a:r>
              <a:rPr lang="fr-FR" sz="2400" dirty="0">
                <a:solidFill>
                  <a:schemeClr val="tx2">
                    <a:lumMod val="60000"/>
                    <a:lumOff val="40000"/>
                  </a:schemeClr>
                </a:solidFill>
              </a:rPr>
              <a:t>bureau de conciliation s’appelle le bureau de conciliation &amp; d’orientation</a:t>
            </a:r>
          </a:p>
          <a:p>
            <a:r>
              <a:rPr lang="fr-FR" sz="2400" dirty="0" smtClean="0">
                <a:solidFill>
                  <a:schemeClr val="accent3"/>
                </a:solidFill>
              </a:rPr>
              <a:t>les </a:t>
            </a:r>
            <a:r>
              <a:rPr lang="fr-FR" sz="2400" dirty="0">
                <a:solidFill>
                  <a:schemeClr val="accent3"/>
                </a:solidFill>
              </a:rPr>
              <a:t>conseillers peuvent prendre en compte un référentiel d’indemnité (selon décret à venir).    ce barème s’impose si les parties en font la demande</a:t>
            </a:r>
          </a:p>
          <a:p>
            <a:r>
              <a:rPr lang="fr-FR" sz="2400" dirty="0" smtClean="0">
                <a:solidFill>
                  <a:schemeClr val="accent6">
                    <a:lumMod val="75000"/>
                  </a:schemeClr>
                </a:solidFill>
              </a:rPr>
              <a:t>le </a:t>
            </a:r>
            <a:r>
              <a:rPr lang="fr-FR" sz="2400" dirty="0">
                <a:solidFill>
                  <a:schemeClr val="accent6">
                    <a:lumMod val="75000"/>
                  </a:schemeClr>
                </a:solidFill>
              </a:rPr>
              <a:t>juge départiteur assiste aux assemblées générales (au moins une fois par an)</a:t>
            </a:r>
          </a:p>
          <a:p>
            <a:r>
              <a:rPr lang="fr-FR" sz="2400" dirty="0" smtClean="0"/>
              <a:t>en </a:t>
            </a:r>
            <a:r>
              <a:rPr lang="fr-FR" sz="2400" dirty="0"/>
              <a:t>cas d’interruption de fonctionnement le premier président de la cour d’appel désigne un ou plusieurs juges pour connaître des affaires inscrites au rôle</a:t>
            </a:r>
            <a:r>
              <a:rPr lang="fr-FR" sz="2400" b="1" dirty="0"/>
              <a:t>.</a:t>
            </a:r>
            <a:endParaRPr lang="fr-FR" sz="2400" dirty="0"/>
          </a:p>
        </p:txBody>
      </p:sp>
    </p:spTree>
    <p:extLst>
      <p:ext uri="{BB962C8B-B14F-4D97-AF65-F5344CB8AC3E}">
        <p14:creationId xmlns:p14="http://schemas.microsoft.com/office/powerpoint/2010/main" val="13635875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solidFill>
            <a:srgbClr val="FFFF00"/>
          </a:solidFill>
        </p:spPr>
        <p:txBody>
          <a:bodyPr>
            <a:normAutofit/>
          </a:bodyPr>
          <a:lstStyle/>
          <a:p>
            <a:r>
              <a:rPr lang="fr-FR" sz="3200" b="1" dirty="0" smtClean="0"/>
              <a:t>Les points qui </a:t>
            </a:r>
            <a:r>
              <a:rPr lang="fr-FR" sz="3200" b="1" dirty="0"/>
              <a:t>qui s’appliquent aux instances nouvelles introduites après le 7 août 2015</a:t>
            </a:r>
            <a:endParaRPr lang="fr-FR" sz="3200" dirty="0"/>
          </a:p>
        </p:txBody>
      </p:sp>
      <p:sp>
        <p:nvSpPr>
          <p:cNvPr id="3" name="Espace réservé du contenu 2"/>
          <p:cNvSpPr>
            <a:spLocks noGrp="1"/>
          </p:cNvSpPr>
          <p:nvPr>
            <p:ph idx="1"/>
          </p:nvPr>
        </p:nvSpPr>
        <p:spPr/>
        <p:txBody>
          <a:bodyPr/>
          <a:lstStyle/>
          <a:p>
            <a:r>
              <a:rPr lang="fr-FR" dirty="0" smtClean="0"/>
              <a:t>le </a:t>
            </a:r>
            <a:r>
              <a:rPr lang="fr-FR" dirty="0"/>
              <a:t>bureau de jugement comprend 4 conseillers au maximum (auparavant pas de limite maximale)</a:t>
            </a:r>
          </a:p>
          <a:p>
            <a:r>
              <a:rPr lang="fr-FR" dirty="0" smtClean="0"/>
              <a:t>le </a:t>
            </a:r>
            <a:r>
              <a:rPr lang="fr-FR" dirty="0"/>
              <a:t>bureau de jugement restreint comprend 2 conseillers</a:t>
            </a:r>
          </a:p>
          <a:p>
            <a:endParaRPr lang="fr-FR" dirty="0"/>
          </a:p>
        </p:txBody>
      </p:sp>
    </p:spTree>
    <p:extLst>
      <p:ext uri="{BB962C8B-B14F-4D97-AF65-F5344CB8AC3E}">
        <p14:creationId xmlns:p14="http://schemas.microsoft.com/office/powerpoint/2010/main" val="5418678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solidFill>
            <a:srgbClr val="FFFF00"/>
          </a:solidFill>
        </p:spPr>
        <p:txBody>
          <a:bodyPr>
            <a:normAutofit/>
          </a:bodyPr>
          <a:lstStyle/>
          <a:p>
            <a:r>
              <a:rPr lang="fr-FR" sz="3200" b="1" dirty="0" smtClean="0"/>
              <a:t>Les points qui s’appliquent </a:t>
            </a:r>
            <a:r>
              <a:rPr lang="fr-FR" sz="3200" b="1" dirty="0"/>
              <a:t>aux instances nouvelles introduites après le 7 août 2015</a:t>
            </a:r>
            <a:endParaRPr lang="fr-FR" sz="3200" dirty="0"/>
          </a:p>
        </p:txBody>
      </p:sp>
      <p:sp>
        <p:nvSpPr>
          <p:cNvPr id="3" name="Espace réservé du contenu 2"/>
          <p:cNvSpPr>
            <a:spLocks noGrp="1"/>
          </p:cNvSpPr>
          <p:nvPr>
            <p:ph idx="1"/>
          </p:nvPr>
        </p:nvSpPr>
        <p:spPr/>
        <p:txBody>
          <a:bodyPr>
            <a:normAutofit fontScale="70000" lnSpcReduction="20000"/>
          </a:bodyPr>
          <a:lstStyle/>
          <a:p>
            <a:pPr marL="0" indent="0">
              <a:buNone/>
            </a:pPr>
            <a:r>
              <a:rPr lang="fr-FR" b="1" dirty="0" smtClean="0">
                <a:solidFill>
                  <a:schemeClr val="accent6">
                    <a:lumMod val="75000"/>
                  </a:schemeClr>
                </a:solidFill>
              </a:rPr>
              <a:t>le </a:t>
            </a:r>
            <a:r>
              <a:rPr lang="fr-FR" b="1" dirty="0">
                <a:solidFill>
                  <a:schemeClr val="accent6">
                    <a:lumMod val="75000"/>
                  </a:schemeClr>
                </a:solidFill>
              </a:rPr>
              <a:t>bureau de conciliation et d’orientation peut :</a:t>
            </a:r>
          </a:p>
          <a:p>
            <a:r>
              <a:rPr lang="fr-FR" dirty="0" smtClean="0"/>
              <a:t>entendre </a:t>
            </a:r>
            <a:r>
              <a:rPr lang="fr-FR" dirty="0"/>
              <a:t>chacune des parties séparément et dans la confidentialité.</a:t>
            </a:r>
          </a:p>
          <a:p>
            <a:r>
              <a:rPr lang="fr-FR" dirty="0" smtClean="0"/>
              <a:t>avec </a:t>
            </a:r>
            <a:r>
              <a:rPr lang="fr-FR" dirty="0"/>
              <a:t>l’accord des parties, renvoyer l’affaire devant le bureau de jugement dans sa composition restreinte qui doit statuer dans un </a:t>
            </a:r>
            <a:r>
              <a:rPr lang="fr-FR" b="1" dirty="0"/>
              <a:t>délai de trois mois</a:t>
            </a:r>
            <a:r>
              <a:rPr lang="fr-FR" dirty="0"/>
              <a:t> (Si le litige porte sur un licenciement ou une demande de résiliation judiciaire) ; </a:t>
            </a:r>
          </a:p>
          <a:p>
            <a:r>
              <a:rPr lang="fr-FR" dirty="0" smtClean="0"/>
              <a:t>si </a:t>
            </a:r>
            <a:r>
              <a:rPr lang="fr-FR" dirty="0"/>
              <a:t>les parties le demandent ou si la nature du litige le justifie, renvoyer l’affaire devant </a:t>
            </a:r>
            <a:r>
              <a:rPr lang="fr-FR" b="1" dirty="0"/>
              <a:t>le bureau de jugement présidé par le juge départiteur</a:t>
            </a:r>
            <a:r>
              <a:rPr lang="fr-FR" dirty="0"/>
              <a:t>. </a:t>
            </a:r>
          </a:p>
          <a:p>
            <a:r>
              <a:rPr lang="fr-FR" dirty="0" smtClean="0"/>
              <a:t>statuer </a:t>
            </a:r>
            <a:r>
              <a:rPr lang="fr-FR" dirty="0"/>
              <a:t>en tant que bureau de jugement restreint en l'état des pièces et moyens contradictoirement communiqués en l’absence du défendeur </a:t>
            </a:r>
          </a:p>
          <a:p>
            <a:r>
              <a:rPr lang="fr-FR" dirty="0" smtClean="0"/>
              <a:t>Le </a:t>
            </a:r>
            <a:r>
              <a:rPr lang="fr-FR" dirty="0"/>
              <a:t>bureau de conciliation et d'orientation assure la mise en état des affaires. </a:t>
            </a:r>
            <a:endParaRPr lang="fr-FR" b="1" dirty="0"/>
          </a:p>
          <a:p>
            <a:endParaRPr lang="fr-FR" dirty="0"/>
          </a:p>
        </p:txBody>
      </p:sp>
    </p:spTree>
    <p:extLst>
      <p:ext uri="{BB962C8B-B14F-4D97-AF65-F5344CB8AC3E}">
        <p14:creationId xmlns:p14="http://schemas.microsoft.com/office/powerpoint/2010/main" val="23059201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solidFill>
            <a:srgbClr val="FFFF00"/>
          </a:solidFill>
        </p:spPr>
        <p:txBody>
          <a:bodyPr>
            <a:normAutofit fontScale="90000"/>
          </a:bodyPr>
          <a:lstStyle/>
          <a:p>
            <a:r>
              <a:rPr lang="fr-FR" sz="3200" b="1" dirty="0" smtClean="0"/>
              <a:t>Les points qui s’appliquent </a:t>
            </a:r>
            <a:r>
              <a:rPr lang="fr-FR" sz="3200" b="1" dirty="0"/>
              <a:t>à toutes les instances dont le partage de voix est postérieur </a:t>
            </a:r>
            <a:r>
              <a:rPr lang="fr-FR" sz="3200" b="1" dirty="0" smtClean="0"/>
              <a:t/>
            </a:r>
            <a:br>
              <a:rPr lang="fr-FR" sz="3200" b="1" dirty="0" smtClean="0"/>
            </a:br>
            <a:r>
              <a:rPr lang="fr-FR" sz="3200" b="1" dirty="0" smtClean="0"/>
              <a:t>au </a:t>
            </a:r>
            <a:r>
              <a:rPr lang="fr-FR" sz="3200" b="1" dirty="0"/>
              <a:t>7 août 2015</a:t>
            </a:r>
            <a:endParaRPr lang="fr-FR" sz="3200" dirty="0"/>
          </a:p>
        </p:txBody>
      </p:sp>
      <p:sp>
        <p:nvSpPr>
          <p:cNvPr id="3" name="Espace réservé du contenu 2"/>
          <p:cNvSpPr>
            <a:spLocks noGrp="1"/>
          </p:cNvSpPr>
          <p:nvPr>
            <p:ph idx="1"/>
          </p:nvPr>
        </p:nvSpPr>
        <p:spPr>
          <a:xfrm>
            <a:off x="457200" y="2564904"/>
            <a:ext cx="8229600" cy="3561259"/>
          </a:xfrm>
        </p:spPr>
        <p:txBody>
          <a:bodyPr>
            <a:normAutofit/>
          </a:bodyPr>
          <a:lstStyle/>
          <a:p>
            <a:pPr marL="0" indent="0">
              <a:buNone/>
            </a:pPr>
            <a:r>
              <a:rPr lang="fr-FR" sz="2400" dirty="0"/>
              <a:t>le juge départiteur est désigné chaque année par le président du tribunal de grande instance. (juges du TGI sont désignés, notamment en fonction de leurs aptitudes et connaissances particulières» </a:t>
            </a:r>
          </a:p>
        </p:txBody>
      </p:sp>
    </p:spTree>
    <p:extLst>
      <p:ext uri="{BB962C8B-B14F-4D97-AF65-F5344CB8AC3E}">
        <p14:creationId xmlns:p14="http://schemas.microsoft.com/office/powerpoint/2010/main" val="41767590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solidFill>
            <a:srgbClr val="FFFF00"/>
          </a:solidFill>
        </p:spPr>
        <p:txBody>
          <a:bodyPr>
            <a:normAutofit/>
          </a:bodyPr>
          <a:lstStyle/>
          <a:p>
            <a:r>
              <a:rPr lang="fr-FR" sz="2800" b="1" dirty="0" smtClean="0"/>
              <a:t>Les points qui s’appliquent </a:t>
            </a:r>
            <a:r>
              <a:rPr lang="fr-FR" sz="2800" b="1" dirty="0"/>
              <a:t>au plus tard le 1</a:t>
            </a:r>
            <a:r>
              <a:rPr lang="fr-FR" sz="2800" b="1" baseline="30000" dirty="0"/>
              <a:t>er</a:t>
            </a:r>
            <a:r>
              <a:rPr lang="fr-FR" sz="2800" b="1" dirty="0"/>
              <a:t>  jour du 12</a:t>
            </a:r>
            <a:r>
              <a:rPr lang="fr-FR" sz="2800" b="1" baseline="30000" dirty="0"/>
              <a:t>ème</a:t>
            </a:r>
            <a:r>
              <a:rPr lang="fr-FR" sz="2800" b="1" dirty="0"/>
              <a:t>  mois suivant la publication de la loi (7/8/15</a:t>
            </a:r>
            <a:r>
              <a:rPr lang="fr-FR" sz="2800" b="1" dirty="0" smtClean="0"/>
              <a:t>)</a:t>
            </a:r>
            <a:endParaRPr lang="fr-FR" sz="2800" dirty="0"/>
          </a:p>
        </p:txBody>
      </p:sp>
      <p:sp>
        <p:nvSpPr>
          <p:cNvPr id="3" name="Espace réservé du contenu 2"/>
          <p:cNvSpPr>
            <a:spLocks noGrp="1"/>
          </p:cNvSpPr>
          <p:nvPr>
            <p:ph idx="1"/>
          </p:nvPr>
        </p:nvSpPr>
        <p:spPr>
          <a:xfrm>
            <a:off x="539552" y="2132856"/>
            <a:ext cx="8229600" cy="3561259"/>
          </a:xfrm>
        </p:spPr>
        <p:txBody>
          <a:bodyPr>
            <a:normAutofit fontScale="92500" lnSpcReduction="10000"/>
          </a:bodyPr>
          <a:lstStyle/>
          <a:p>
            <a:r>
              <a:rPr lang="fr-FR" sz="2400" b="1" dirty="0">
                <a:solidFill>
                  <a:srgbClr val="FF0000"/>
                </a:solidFill>
              </a:rPr>
              <a:t>• Un défenseur syndical exerce des fonctions d'assistance ou de représentation devant les conseils de prud'hommes et les cours d'appel en matière prud'homale. (liste arrêtée par l'autorité administrative sur proposition des organisations d'employeurs et de salariés représentatives) 	</a:t>
            </a:r>
          </a:p>
          <a:p>
            <a:r>
              <a:rPr lang="fr-FR" sz="2400" dirty="0"/>
              <a:t> </a:t>
            </a:r>
            <a:r>
              <a:rPr lang="fr-FR" sz="2400" b="1" dirty="0">
                <a:solidFill>
                  <a:schemeClr val="accent3">
                    <a:lumMod val="75000"/>
                  </a:schemeClr>
                </a:solidFill>
              </a:rPr>
              <a:t>	 • Le temps passé par le défenseur syndical hors de l'entreprise pendant les heures de travail pour l'exercice de sa mission est assimilé à une durée de travail effectif. Il est rémunéré par l'employeur qui se fait rembourser par l'Etat des salaires maintenus </a:t>
            </a:r>
          </a:p>
          <a:p>
            <a:r>
              <a:rPr lang="fr-FR" sz="2400" dirty="0"/>
              <a:t> </a:t>
            </a:r>
          </a:p>
        </p:txBody>
      </p:sp>
    </p:spTree>
    <p:extLst>
      <p:ext uri="{BB962C8B-B14F-4D97-AF65-F5344CB8AC3E}">
        <p14:creationId xmlns:p14="http://schemas.microsoft.com/office/powerpoint/2010/main" val="36725899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solidFill>
            <a:srgbClr val="FFFF00"/>
          </a:solidFill>
        </p:spPr>
        <p:txBody>
          <a:bodyPr>
            <a:noAutofit/>
          </a:bodyPr>
          <a:lstStyle/>
          <a:p>
            <a:r>
              <a:rPr lang="fr-FR" sz="2800" b="1" dirty="0" smtClean="0"/>
              <a:t>Les points qui s’appliquent </a:t>
            </a:r>
            <a:r>
              <a:rPr lang="fr-FR" sz="2800" b="1" dirty="0"/>
              <a:t>au plus tard le 1</a:t>
            </a:r>
            <a:r>
              <a:rPr lang="fr-FR" sz="2800" b="1" baseline="30000" dirty="0"/>
              <a:t>er</a:t>
            </a:r>
            <a:r>
              <a:rPr lang="fr-FR" sz="2800" b="1" dirty="0"/>
              <a:t>  jour du 12</a:t>
            </a:r>
            <a:r>
              <a:rPr lang="fr-FR" sz="2800" b="1" baseline="30000" dirty="0"/>
              <a:t>ème</a:t>
            </a:r>
            <a:r>
              <a:rPr lang="fr-FR" sz="2800" b="1" dirty="0"/>
              <a:t>  mois suivant la publication de la loi (7/8/15</a:t>
            </a:r>
            <a:r>
              <a:rPr lang="fr-FR" sz="2800" b="1" dirty="0" smtClean="0"/>
              <a:t>)</a:t>
            </a:r>
            <a:br>
              <a:rPr lang="fr-FR" sz="2800" b="1" dirty="0" smtClean="0"/>
            </a:br>
            <a:r>
              <a:rPr lang="fr-FR" sz="2800" b="1" dirty="0" smtClean="0"/>
              <a:t>- suite -</a:t>
            </a:r>
            <a:endParaRPr lang="fr-FR" sz="2800" dirty="0"/>
          </a:p>
        </p:txBody>
      </p:sp>
      <p:sp>
        <p:nvSpPr>
          <p:cNvPr id="3" name="Espace réservé du contenu 2"/>
          <p:cNvSpPr>
            <a:spLocks noGrp="1"/>
          </p:cNvSpPr>
          <p:nvPr>
            <p:ph idx="1"/>
          </p:nvPr>
        </p:nvSpPr>
        <p:spPr>
          <a:xfrm>
            <a:off x="611560" y="1844824"/>
            <a:ext cx="8229600" cy="3561259"/>
          </a:xfrm>
        </p:spPr>
        <p:txBody>
          <a:bodyPr>
            <a:normAutofit fontScale="85000" lnSpcReduction="20000"/>
          </a:bodyPr>
          <a:lstStyle/>
          <a:p>
            <a:r>
              <a:rPr lang="fr-FR" sz="2400" b="1" dirty="0" smtClean="0">
                <a:solidFill>
                  <a:schemeClr val="accent6">
                    <a:lumMod val="75000"/>
                  </a:schemeClr>
                </a:solidFill>
              </a:rPr>
              <a:t>Le </a:t>
            </a:r>
            <a:r>
              <a:rPr lang="fr-FR" sz="2400" b="1" dirty="0">
                <a:solidFill>
                  <a:schemeClr val="accent6">
                    <a:lumMod val="75000"/>
                  </a:schemeClr>
                </a:solidFill>
              </a:rPr>
              <a:t>défenseur syndical bénéficie d’autorisations d’absence dans la limite de deux semaines par période de quatre ans.  Ces absences sont rémunérées par l'employeur sur les crédits de  participation  au financement de la formation professionnelle.</a:t>
            </a:r>
          </a:p>
          <a:p>
            <a:r>
              <a:rPr lang="fr-FR" sz="2400" b="1" dirty="0" smtClean="0">
                <a:solidFill>
                  <a:schemeClr val="accent3">
                    <a:lumMod val="50000"/>
                  </a:schemeClr>
                </a:solidFill>
              </a:rPr>
              <a:t>Le </a:t>
            </a:r>
            <a:r>
              <a:rPr lang="fr-FR" sz="2400" b="1" dirty="0">
                <a:solidFill>
                  <a:schemeClr val="accent3">
                    <a:lumMod val="50000"/>
                  </a:schemeClr>
                </a:solidFill>
              </a:rPr>
              <a:t>défenseur syndical est protégé: l'exercice de sa mission ne peut être une cause de sanction disciplinaire ou de rupture du contrat de travail. Son licenciement ne peut intervenir qu'après autorisation de l'inspecteur du travail.</a:t>
            </a:r>
          </a:p>
          <a:p>
            <a:r>
              <a:rPr lang="fr-FR" sz="2400" b="1" dirty="0" smtClean="0">
                <a:solidFill>
                  <a:schemeClr val="tx2">
                    <a:lumMod val="75000"/>
                  </a:schemeClr>
                </a:solidFill>
              </a:rPr>
              <a:t>Le </a:t>
            </a:r>
            <a:r>
              <a:rPr lang="fr-FR" sz="2400" b="1" dirty="0">
                <a:solidFill>
                  <a:schemeClr val="tx2">
                    <a:lumMod val="75000"/>
                  </a:schemeClr>
                </a:solidFill>
              </a:rPr>
              <a:t>fait de rompre ou de transférer le contrat de travail d'un salarié inscrit sur la liste arrêtée par l'autorité administrative mentionnée à l'article L. 1453-4, en méconnaissance des dispositions relatives à la procédure d'autorisation administrative est puni d'un emprisonnement d'un an et d'une amende de 3 750 €.</a:t>
            </a:r>
          </a:p>
        </p:txBody>
      </p:sp>
    </p:spTree>
    <p:extLst>
      <p:ext uri="{BB962C8B-B14F-4D97-AF65-F5344CB8AC3E}">
        <p14:creationId xmlns:p14="http://schemas.microsoft.com/office/powerpoint/2010/main" val="40382037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42</TotalTime>
  <Words>1094</Words>
  <Application>Microsoft Office PowerPoint</Application>
  <PresentationFormat>Affichage à l'écran (4:3)</PresentationFormat>
  <Paragraphs>64</Paragraphs>
  <Slides>14</Slides>
  <Notes>0</Notes>
  <HiddenSlides>0</HiddenSlides>
  <MMClips>0</MMClips>
  <ScaleCrop>false</ScaleCrop>
  <HeadingPairs>
    <vt:vector size="4" baseType="variant">
      <vt:variant>
        <vt:lpstr>Thème</vt:lpstr>
      </vt:variant>
      <vt:variant>
        <vt:i4>1</vt:i4>
      </vt:variant>
      <vt:variant>
        <vt:lpstr>Titres des diapositives</vt:lpstr>
      </vt:variant>
      <vt:variant>
        <vt:i4>14</vt:i4>
      </vt:variant>
    </vt:vector>
  </HeadingPairs>
  <TitlesOfParts>
    <vt:vector size="15" baseType="lpstr">
      <vt:lpstr>Thème Office</vt:lpstr>
      <vt:lpstr>La Loi Macron</vt:lpstr>
      <vt:lpstr>LES POINTS MODIFIES PAR LA LOI MACRON : </vt:lpstr>
      <vt:lpstr>LES POINTS MODIFIES PAR LA LOI MACRON : (Loi n̊ 2015-990 du 6 août 2015 J.O. du 7 août 2015)</vt:lpstr>
      <vt:lpstr>Les points qui s’appliquent immédiatement à toutes les procédures</vt:lpstr>
      <vt:lpstr>Les points qui qui s’appliquent aux instances nouvelles introduites après le 7 août 2015</vt:lpstr>
      <vt:lpstr>Les points qui s’appliquent aux instances nouvelles introduites après le 7 août 2015</vt:lpstr>
      <vt:lpstr>Les points qui s’appliquent à toutes les instances dont le partage de voix est postérieur  au 7 août 2015</vt:lpstr>
      <vt:lpstr>Les points qui s’appliquent au plus tard le 1er  jour du 12ème  mois suivant la publication de la loi (7/8/15)</vt:lpstr>
      <vt:lpstr>Les points qui s’appliquent au plus tard le 1er  jour du 12ème  mois suivant la publication de la loi (7/8/15) - suite -</vt:lpstr>
      <vt:lpstr>Les points qui s’appliquent  à compter du 1er renouvellement des conseillers qui suit la promulgation de la loi</vt:lpstr>
      <vt:lpstr>Les points qui s’appliquent  au plus tard le 1er  jour du 18ème  mois suivant la publication de la loi (7/8/15)</vt:lpstr>
      <vt:lpstr>Les points qui s’appliquent  au plus tard le 1er  jour du 18ème  mois suivant la publication de la loi (7/8/15) - suite -</vt:lpstr>
      <vt:lpstr>Les points qui s’appliquent  au plus tard le 1er  jour du 18ème  mois suivant la publication de la loi (7/8/15) - suite -</vt:lpstr>
      <vt:lpstr>Les points qui s’appliquent  au plus tard le 1er  jour du 18ème  mois suivant la publication de la loi (7/8/15) - suite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Apports de la Loi Macron</dc:title>
  <dc:creator>Claude Bastard</dc:creator>
  <cp:lastModifiedBy>Claude Bastard</cp:lastModifiedBy>
  <cp:revision>10</cp:revision>
  <dcterms:created xsi:type="dcterms:W3CDTF">2015-11-04T20:35:44Z</dcterms:created>
  <dcterms:modified xsi:type="dcterms:W3CDTF">2015-11-11T20:53:43Z</dcterms:modified>
</cp:coreProperties>
</file>